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</p:sldMasterIdLst>
  <p:notesMasterIdLst>
    <p:notesMasterId r:id="rId13"/>
  </p:notesMasterIdLst>
  <p:handoutMasterIdLst>
    <p:handoutMasterId r:id="rId14"/>
  </p:handoutMasterIdLst>
  <p:sldIdLst>
    <p:sldId id="389" r:id="rId6"/>
    <p:sldId id="390" r:id="rId7"/>
    <p:sldId id="391" r:id="rId8"/>
    <p:sldId id="392" r:id="rId9"/>
    <p:sldId id="384" r:id="rId10"/>
    <p:sldId id="393" r:id="rId11"/>
    <p:sldId id="34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33" autoAdjust="0"/>
  </p:normalViewPr>
  <p:slideViewPr>
    <p:cSldViewPr>
      <p:cViewPr varScale="1">
        <p:scale>
          <a:sx n="112" d="100"/>
          <a:sy n="112" d="100"/>
        </p:scale>
        <p:origin x="120" y="9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-4944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826DDF-153F-41DC-81F8-3447CBD19C7B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CC2674-C11B-4AEA-8484-9BA3D895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69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3F0541-745F-4D7B-A3E0-BEA9D7F8A492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68AADA-E2F0-4E7E-8B0A-E90BE180F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53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68AADA-E2F0-4E7E-8B0A-E90BE180F47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8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68AADA-E2F0-4E7E-8B0A-E90BE180F47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42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68AADA-E2F0-4E7E-8B0A-E90BE180F47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2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0DC760-DCED-4537-A263-D0DFA823B2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79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0DC760-DCED-4537-A263-D0DFA823B2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6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68AADA-E2F0-4E7E-8B0A-E90BE180F47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tle Slide_4-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5" name="Rounded Rectangle 4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itle 7"/>
          <p:cNvSpPr>
            <a:spLocks noGrp="1"/>
          </p:cNvSpPr>
          <p:nvPr>
            <p:ph type="ctrTitle"/>
          </p:nvPr>
        </p:nvSpPr>
        <p:spPr>
          <a:xfrm>
            <a:off x="914400" y="0"/>
            <a:ext cx="8001000" cy="2148840"/>
          </a:xfrm>
        </p:spPr>
        <p:txBody>
          <a:bodyPr anchor="b"/>
          <a:lstStyle>
            <a:lvl1pPr>
              <a:defRPr sz="4400" b="0">
                <a:solidFill>
                  <a:schemeClr val="tx1"/>
                </a:solidFill>
                <a:latin typeface="Century Gothic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Subtitle 8"/>
          <p:cNvSpPr>
            <a:spLocks noGrp="1"/>
          </p:cNvSpPr>
          <p:nvPr>
            <p:ph type="subTitle" idx="1"/>
          </p:nvPr>
        </p:nvSpPr>
        <p:spPr>
          <a:xfrm>
            <a:off x="914400" y="3291839"/>
            <a:ext cx="4953000" cy="1214562"/>
          </a:xfrm>
          <a:prstGeom prst="rect">
            <a:avLst/>
          </a:prstGeo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71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9600" y="2011680"/>
            <a:ext cx="8001000" cy="452628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Font typeface="Calibri" pitchFamily="34" charset="0"/>
              <a:buChar char="+"/>
              <a:defRPr>
                <a:latin typeface="Cambria" pitchFamily="18" charset="0"/>
              </a:defRPr>
            </a:lvl1pPr>
            <a:lvl2pPr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2400">
                <a:latin typeface="Cambria" pitchFamily="18" charset="0"/>
              </a:defRPr>
            </a:lvl2pPr>
            <a:lvl3pPr>
              <a:buClr>
                <a:schemeClr val="tx1">
                  <a:lumMod val="65000"/>
                  <a:lumOff val="35000"/>
                </a:schemeClr>
              </a:buClr>
              <a:buFont typeface="Century Gothic" pitchFamily="34" charset="0"/>
              <a:buChar char="-"/>
              <a:defRPr sz="20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buFont typeface="Cambria" pitchFamily="18" charset="0"/>
              <a:buChar char="+"/>
              <a:defRPr sz="1800"/>
            </a:lvl4pPr>
            <a:lvl5pPr>
              <a:buClr>
                <a:schemeClr val="tx1">
                  <a:lumMod val="65000"/>
                  <a:lumOff val="35000"/>
                </a:schemeClr>
              </a:buClr>
              <a:buFont typeface="Cambria" pitchFamily="18" charset="0"/>
              <a:buChar char="+"/>
              <a:defRPr sz="1800" baseline="0"/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DA10AF0-3959-493C-A600-3728393ABC83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91B34B3C-CC2C-410C-981C-5DFB98BA5A9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15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V="1">
            <a:off x="838200" y="1920875"/>
            <a:ext cx="2057400" cy="90488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9600" y="2011680"/>
            <a:ext cx="8001000" cy="4526280"/>
          </a:xfrm>
          <a:prstGeom prst="rect">
            <a:avLst/>
          </a:prstGeom>
        </p:spPr>
        <p:txBody>
          <a:bodyPr/>
          <a:lstStyle>
            <a:lvl1pPr eaLnBrk="1" latinLnBrk="0" hangingPunct="1">
              <a:buClr>
                <a:schemeClr val="tx1"/>
              </a:buClr>
              <a:buFont typeface="Calibri" pitchFamily="34" charset="0"/>
              <a:buChar char="+"/>
              <a:defRPr>
                <a:latin typeface="Cambria" pitchFamily="18" charset="0"/>
              </a:defRPr>
            </a:lvl1pPr>
            <a:lvl2pPr eaLnBrk="1" latinLnBrk="0" hangingPunct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2400">
                <a:latin typeface="Cambria" pitchFamily="18" charset="0"/>
              </a:defRPr>
            </a:lvl2pPr>
            <a:lvl3pPr eaLnBrk="1" latinLnBrk="0" hangingPunct="1">
              <a:buClr>
                <a:schemeClr val="tx1">
                  <a:lumMod val="65000"/>
                  <a:lumOff val="35000"/>
                </a:schemeClr>
              </a:buClr>
              <a:buFont typeface="Century Gothic" pitchFamily="34" charset="0"/>
              <a:buChar char="-"/>
              <a:defRPr sz="2000">
                <a:latin typeface="Cambria" pitchFamily="18" charset="0"/>
              </a:defRPr>
            </a:lvl3pPr>
            <a:lvl4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C6FDB01-01CD-499D-A277-32CEF6DDDD37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B442268F-A109-4085-8D5F-44FB908FFFB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1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49425"/>
            <a:ext cx="3962400" cy="4525963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sz="2000">
                <a:latin typeface="Cambria" pitchFamily="18" charset="0"/>
              </a:defRPr>
            </a:lvl1pPr>
            <a:lvl2pPr eaLnBrk="1" latinLnBrk="0" hangingPunct="1">
              <a:defRPr sz="1800">
                <a:latin typeface="Cambria" pitchFamily="18" charset="0"/>
              </a:defRPr>
            </a:lvl2pPr>
            <a:lvl3pPr eaLnBrk="1" latinLnBrk="0" hangingPunct="1">
              <a:defRPr sz="1600">
                <a:latin typeface="Cambria" pitchFamily="18" charset="0"/>
              </a:defRPr>
            </a:lvl3pPr>
            <a:lvl4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D2204A3-4B8C-4AFB-9FEB-B8F2945CA06B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57739559-9D83-4A1A-A7B4-D47B883D54B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92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V="1">
            <a:off x="838200" y="1920875"/>
            <a:ext cx="2057400" cy="90488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9365F66-262B-4EAE-ACA0-7305062AB9B4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E3294F8B-AE24-4C1E-A091-1644EBE0F6D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7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6" y="2244971"/>
            <a:ext cx="3733805" cy="457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5922" y="2244971"/>
            <a:ext cx="3733800" cy="4572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38196" y="2708519"/>
            <a:ext cx="3733805" cy="38862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/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2708519"/>
            <a:ext cx="3733800" cy="38862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/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5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B021ACA-50AA-4E78-924D-8D6AF603775B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06BEB40-2764-40DA-8629-06B2EA528FD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6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2F4A150-B994-404D-BF3F-30CC4E570C42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40C49EA-69FD-4CA8-984C-C3952794D1F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84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V="1">
            <a:off x="838200" y="1920875"/>
            <a:ext cx="2057400" cy="90488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C322C29-2FFF-4115-BA51-9765ACAE58BB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99D8B491-A8A2-4179-8E4B-D7500BA3246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85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Normal Slide_4-3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9538" y="653732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A1243D-B593-467C-9842-E8B080A082EE}" type="datetime1">
              <a:rPr lang="en-US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32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 TSI Incorporated</a:t>
            </a:r>
            <a:endParaRPr lang="en-US" dirty="0"/>
          </a:p>
        </p:txBody>
      </p:sp>
      <p:sp>
        <p:nvSpPr>
          <p:cNvPr id="1031" name="Title Placeholder 21"/>
          <p:cNvSpPr>
            <a:spLocks noGrp="1"/>
          </p:cNvSpPr>
          <p:nvPr>
            <p:ph type="title"/>
          </p:nvPr>
        </p:nvSpPr>
        <p:spPr bwMode="auto">
          <a:xfrm>
            <a:off x="685800" y="0"/>
            <a:ext cx="8229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+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rgbClr val="595959"/>
        </a:buClr>
        <a:buFont typeface="Arial" charset="0"/>
        <a:buChar char="•"/>
        <a:defRPr sz="2600" kern="1200">
          <a:solidFill>
            <a:srgbClr val="595959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rgbClr val="595959"/>
        </a:buClr>
        <a:buFont typeface="Calibri" pitchFamily="34" charset="0"/>
        <a:buChar char="-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rgbClr val="FF3399"/>
        </a:buClr>
        <a:buFont typeface="Calibri" pitchFamily="34" charset="0"/>
        <a:buChar char="+"/>
        <a:defRPr sz="2200" kern="1200">
          <a:solidFill>
            <a:srgbClr val="595959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FF3399"/>
        </a:buClr>
        <a:buFont typeface="Calibri" pitchFamily="34" charset="0"/>
        <a:buChar char="+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685515" y="103912"/>
            <a:ext cx="8230465" cy="1861705"/>
          </a:xfrm>
        </p:spPr>
        <p:txBody>
          <a:bodyPr/>
          <a:lstStyle/>
          <a:p>
            <a:pPr eaLnBrk="1" hangingPunct="1">
              <a:defRPr/>
            </a:pPr>
            <a:r>
              <a:rPr lang="en-US" sz="4091" cap="all" dirty="0" smtClean="0"/>
              <a:t>FMS SOFTWARE</a:t>
            </a:r>
            <a:endParaRPr lang="en-US" sz="4091" cap="all" dirty="0"/>
          </a:p>
        </p:txBody>
      </p:sp>
      <p:sp>
        <p:nvSpPr>
          <p:cNvPr id="9" name="Slide Number Placeholder 19"/>
          <p:cNvSpPr txBox="1">
            <a:spLocks/>
          </p:cNvSpPr>
          <p:nvPr/>
        </p:nvSpPr>
        <p:spPr>
          <a:xfrm>
            <a:off x="8686512" y="6488547"/>
            <a:ext cx="457488" cy="36945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57EF7E7-00C7-4DFA-955E-754F93344695}" type="slidenum">
              <a:rPr lang="en-US" sz="1818">
                <a:solidFill>
                  <a:schemeClr val="bg1"/>
                </a:solidFill>
                <a:latin typeface="+mn-lt"/>
              </a:rPr>
              <a:pPr algn="ctr">
                <a:defRPr/>
              </a:pPr>
              <a:t>1</a:t>
            </a:fld>
            <a:endParaRPr lang="en-US" sz="1818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36218" y="6527442"/>
            <a:ext cx="132556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 TSI Incorporated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7764955" y="6527442"/>
            <a:ext cx="957262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A18569-F1B0-43EB-A8C6-BC079B3CB3B2}" type="datetime1">
              <a:rPr lang="en-US" sz="80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3/6/2019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3124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Portable Buffer Download</a:t>
            </a:r>
          </a:p>
        </p:txBody>
      </p:sp>
    </p:spTree>
    <p:extLst>
      <p:ext uri="{BB962C8B-B14F-4D97-AF65-F5344CB8AC3E}">
        <p14:creationId xmlns:p14="http://schemas.microsoft.com/office/powerpoint/2010/main" val="1518048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86800" y="6488547"/>
            <a:ext cx="457200" cy="369455"/>
          </a:xfrm>
          <a:prstGeom prst="rect">
            <a:avLst/>
          </a:prstGeom>
        </p:spPr>
        <p:txBody>
          <a:bodyPr/>
          <a:lstStyle/>
          <a:p>
            <a:fld id="{96652B35-718D-4E28-AFEB-B694A3B357E8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399" y="357220"/>
            <a:ext cx="6958568" cy="709580"/>
          </a:xfrm>
        </p:spPr>
        <p:txBody>
          <a:bodyPr>
            <a:normAutofit fontScale="90000"/>
          </a:bodyPr>
          <a:lstStyle/>
          <a:p>
            <a:r>
              <a:rPr lang="en-US" dirty="0"/>
              <a:t>FMS software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Portable Buffer Download</a:t>
            </a:r>
          </a:p>
        </p:txBody>
      </p:sp>
      <p:pic>
        <p:nvPicPr>
          <p:cNvPr id="22" name="Picture 8" descr="C:\Users\tim.russell\AppData\Local\Microsoft\Windows\Temporary Internet Files\Content.IE5\3J49IVH1\MC9004344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888" y="1571625"/>
            <a:ext cx="1477962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623890" y="1600200"/>
            <a:ext cx="74390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210" tIns="42105" rIns="84210" bIns="42105"/>
          <a:lstStyle/>
          <a:p>
            <a:pPr marL="263176" indent="-263176" defTabSz="840701">
              <a:spcBef>
                <a:spcPct val="20000"/>
              </a:spcBef>
              <a:defRPr/>
            </a:pPr>
            <a:r>
              <a:rPr lang="en-US" sz="2600" kern="0" dirty="0">
                <a:latin typeface="+mn-lt"/>
              </a:rPr>
              <a:t>Why would an user need Portable Buffer Download?</a:t>
            </a: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kern="0" dirty="0">
                <a:latin typeface="+mn-lt"/>
              </a:rPr>
              <a:t>Routine monitoring using portable particle counters means lots of paper being generated</a:t>
            </a: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kern="0" dirty="0">
                <a:latin typeface="+mn-lt"/>
              </a:rPr>
              <a:t>Recording of data (paper or downloaded) collected from portable particle counters occupies skilled staff</a:t>
            </a: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kern="0" dirty="0">
                <a:latin typeface="+mn-lt"/>
              </a:rPr>
              <a:t>Grade C and D areas needs to be </a:t>
            </a:r>
            <a:r>
              <a:rPr lang="en-US" sz="2600" kern="0" dirty="0" smtClean="0">
                <a:latin typeface="+mn-lt"/>
              </a:rPr>
              <a:t>monitored based </a:t>
            </a:r>
            <a:r>
              <a:rPr lang="en-US" sz="2600" kern="0" dirty="0">
                <a:latin typeface="+mn-lt"/>
              </a:rPr>
              <a:t>on a risk </a:t>
            </a:r>
            <a:r>
              <a:rPr lang="en-US" sz="2600" kern="0" dirty="0" smtClean="0">
                <a:latin typeface="+mn-lt"/>
              </a:rPr>
              <a:t>assessment</a:t>
            </a:r>
            <a:endParaRPr lang="en-US" sz="2600" kern="0" dirty="0">
              <a:latin typeface="+mn-lt"/>
            </a:endParaRPr>
          </a:p>
          <a:p>
            <a:pPr marL="684257" lvl="1" indent="-263176" defTabSz="840701">
              <a:spcBef>
                <a:spcPct val="20000"/>
              </a:spcBef>
              <a:defRPr/>
            </a:pPr>
            <a:endParaRPr lang="en-US" kern="0" dirty="0">
              <a:latin typeface="+mn-lt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36218" y="6527442"/>
            <a:ext cx="132556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 TSI Incorporated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7764955" y="6527442"/>
            <a:ext cx="957262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A18569-F1B0-43EB-A8C6-BC079B3CB3B2}" type="datetime1">
              <a:rPr lang="en-US" sz="80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3/6/2019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867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54040" y="1285877"/>
            <a:ext cx="7439025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210" tIns="42105" rIns="84210" bIns="42105"/>
          <a:lstStyle/>
          <a:p>
            <a:pPr marL="263176" indent="-263176" defTabSz="840701">
              <a:spcBef>
                <a:spcPct val="20000"/>
              </a:spcBef>
              <a:defRPr/>
            </a:pPr>
            <a:endParaRPr lang="en-US" sz="2600" kern="0" dirty="0">
              <a:latin typeface="+mn-lt"/>
            </a:endParaRPr>
          </a:p>
          <a:p>
            <a:pPr marL="263176" indent="-263176" defTabSz="840701">
              <a:spcBef>
                <a:spcPct val="20000"/>
              </a:spcBef>
              <a:defRPr/>
            </a:pPr>
            <a:r>
              <a:rPr lang="en-US" sz="2600" kern="0" dirty="0">
                <a:latin typeface="+mn-lt"/>
              </a:rPr>
              <a:t>Benefits</a:t>
            </a: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kern="0" dirty="0">
                <a:latin typeface="+mn-lt"/>
              </a:rPr>
              <a:t>No paper trail</a:t>
            </a: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kern="0" dirty="0">
                <a:latin typeface="+mn-lt"/>
              </a:rPr>
              <a:t>No time spent downloading and interpreting data</a:t>
            </a: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kern="0" dirty="0">
                <a:latin typeface="+mn-lt"/>
              </a:rPr>
              <a:t>Enables Grade C and D areas to be routinely monitored</a:t>
            </a: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kern="0" dirty="0">
                <a:latin typeface="+mn-lt"/>
              </a:rPr>
              <a:t>Particle counter can also be used independently for other classification and diagnostic activities</a:t>
            </a:r>
          </a:p>
          <a:p>
            <a:pPr marL="684257" lvl="1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600" kern="0" dirty="0">
              <a:latin typeface="+mn-lt"/>
            </a:endParaRPr>
          </a:p>
          <a:p>
            <a:pPr marL="684257" lvl="1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600" kern="0" dirty="0">
              <a:latin typeface="+mn-lt"/>
            </a:endParaRP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600" kern="0" dirty="0">
              <a:latin typeface="+mn-lt"/>
            </a:endParaRPr>
          </a:p>
          <a:p>
            <a:pPr marL="263176" indent="-263176" defTabSz="84070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600" kern="0" dirty="0">
              <a:latin typeface="+mn-lt"/>
            </a:endParaRPr>
          </a:p>
          <a:p>
            <a:pPr marL="684257" lvl="1" indent="-263176" defTabSz="840701">
              <a:spcBef>
                <a:spcPct val="20000"/>
              </a:spcBef>
              <a:defRPr/>
            </a:pPr>
            <a:endParaRPr lang="en-US" kern="0" dirty="0">
              <a:latin typeface="+mn-lt"/>
              <a:cs typeface="Arial" charset="0"/>
            </a:endParaRPr>
          </a:p>
        </p:txBody>
      </p:sp>
      <p:sp>
        <p:nvSpPr>
          <p:cNvPr id="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399" y="357220"/>
            <a:ext cx="6958568" cy="709580"/>
          </a:xfrm>
        </p:spPr>
        <p:txBody>
          <a:bodyPr>
            <a:normAutofit fontScale="90000"/>
          </a:bodyPr>
          <a:lstStyle/>
          <a:p>
            <a:r>
              <a:rPr lang="en-US" dirty="0"/>
              <a:t>FMS software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Portable Buffer Download</a:t>
            </a:r>
          </a:p>
        </p:txBody>
      </p:sp>
      <p:sp>
        <p:nvSpPr>
          <p:cNvPr id="4" name="Footer Placeholder 4"/>
          <p:cNvSpPr txBox="1">
            <a:spLocks/>
          </p:cNvSpPr>
          <p:nvPr/>
        </p:nvSpPr>
        <p:spPr>
          <a:xfrm>
            <a:off x="6436218" y="6527442"/>
            <a:ext cx="132556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 TSI Incorporated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7764955" y="6527442"/>
            <a:ext cx="957262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A18569-F1B0-43EB-A8C6-BC079B3CB3B2}" type="datetime1">
              <a:rPr lang="en-US" sz="80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3/6/2019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320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514600" y="1676400"/>
            <a:ext cx="3886202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Barcodes</a:t>
            </a:r>
            <a:r>
              <a:rPr lang="en-US" dirty="0" smtClean="0"/>
              <a:t>: </a:t>
            </a:r>
          </a:p>
          <a:p>
            <a:r>
              <a:rPr lang="en-US" dirty="0"/>
              <a:t>E</a:t>
            </a:r>
            <a:r>
              <a:rPr lang="en-US" dirty="0" smtClean="0"/>
              <a:t>asy to generate</a:t>
            </a:r>
          </a:p>
          <a:p>
            <a:r>
              <a:rPr lang="en-US" dirty="0" smtClean="0"/>
              <a:t>Reduce the chance of Human error</a:t>
            </a:r>
          </a:p>
          <a:p>
            <a:r>
              <a:rPr lang="en-US" dirty="0" smtClean="0"/>
              <a:t>Human readable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85898" y="4491717"/>
            <a:ext cx="762000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Zone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628902" y="4482229"/>
            <a:ext cx="110489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Location </a:t>
            </a:r>
            <a:endParaRPr lang="en-US" dirty="0"/>
          </a:p>
        </p:txBody>
      </p:sp>
      <p:sp>
        <p:nvSpPr>
          <p:cNvPr id="35" name="Left Brace 34"/>
          <p:cNvSpPr/>
          <p:nvPr/>
        </p:nvSpPr>
        <p:spPr>
          <a:xfrm rot="16200000">
            <a:off x="2515588" y="3972843"/>
            <a:ext cx="371664" cy="495302"/>
          </a:xfrm>
          <a:prstGeom prst="leftBrace">
            <a:avLst>
              <a:gd name="adj1" fmla="val 8333"/>
              <a:gd name="adj2" fmla="val 833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Left Brace 55"/>
          <p:cNvSpPr/>
          <p:nvPr/>
        </p:nvSpPr>
        <p:spPr>
          <a:xfrm rot="16200000">
            <a:off x="1823780" y="3830130"/>
            <a:ext cx="371664" cy="780731"/>
          </a:xfrm>
          <a:prstGeom prst="leftBrace">
            <a:avLst>
              <a:gd name="adj1" fmla="val 8333"/>
              <a:gd name="adj2" fmla="val 261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2809890" y="5671732"/>
            <a:ext cx="3295621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AeroTrak </a:t>
            </a:r>
            <a:r>
              <a:rPr lang="en-US" dirty="0"/>
              <a:t>portables supports 1D USB Barcode </a:t>
            </a:r>
            <a:r>
              <a:rPr lang="en-US" dirty="0" smtClean="0"/>
              <a:t>Scanners!</a:t>
            </a:r>
            <a:endParaRPr lang="en-US" dirty="0"/>
          </a:p>
        </p:txBody>
      </p:sp>
      <p:pic>
        <p:nvPicPr>
          <p:cNvPr id="62" name="Picture 6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8" y="3138935"/>
            <a:ext cx="3088480" cy="966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Picture 6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674" y="3212913"/>
            <a:ext cx="2971800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022" y="3316510"/>
            <a:ext cx="1169476" cy="157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4899122" y="4028428"/>
            <a:ext cx="2111278" cy="1603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7010400" y="3596912"/>
            <a:ext cx="1447800" cy="9192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7" descr="Aerotrak 9500-L4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40785"/>
            <a:ext cx="1176139" cy="129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lide Number Placeholder 5"/>
          <p:cNvSpPr txBox="1">
            <a:spLocks/>
          </p:cNvSpPr>
          <p:nvPr/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DCC25508-05C4-46F3-9D90-0AF323B2A64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399" y="304800"/>
            <a:ext cx="708360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FMS software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>Portable Buffer Download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6436218" y="6527442"/>
            <a:ext cx="132556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 TSI Incorporated</a:t>
            </a:r>
          </a:p>
        </p:txBody>
      </p:sp>
      <p:sp>
        <p:nvSpPr>
          <p:cNvPr id="25" name="Date Placeholder 3"/>
          <p:cNvSpPr txBox="1">
            <a:spLocks/>
          </p:cNvSpPr>
          <p:nvPr/>
        </p:nvSpPr>
        <p:spPr>
          <a:xfrm>
            <a:off x="7764955" y="6527442"/>
            <a:ext cx="957262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A18569-F1B0-43EB-A8C6-BC079B3CB3B2}" type="datetime1">
              <a:rPr lang="en-US" sz="80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3/6/2019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501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399" y="304800"/>
            <a:ext cx="708360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FMS software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>Portable Buffer Download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48816"/>
            <a:ext cx="1599801" cy="1448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71261" y="3176991"/>
            <a:ext cx="127647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FMS 5.3.0</a:t>
            </a:r>
            <a:endParaRPr lang="en-US" b="1" dirty="0"/>
          </a:p>
        </p:txBody>
      </p:sp>
      <p:pic>
        <p:nvPicPr>
          <p:cNvPr id="16" name="Picture 15"/>
          <p:cNvPicPr/>
          <p:nvPr/>
        </p:nvPicPr>
        <p:blipFill>
          <a:blip r:embed="rId4"/>
          <a:stretch>
            <a:fillRect/>
          </a:stretch>
        </p:blipFill>
        <p:spPr>
          <a:xfrm>
            <a:off x="628810" y="3755409"/>
            <a:ext cx="2540952" cy="2281900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5"/>
          <a:stretch>
            <a:fillRect/>
          </a:stretch>
        </p:blipFill>
        <p:spPr>
          <a:xfrm>
            <a:off x="3267139" y="2362200"/>
            <a:ext cx="2362200" cy="2648348"/>
          </a:xfrm>
          <a:prstGeom prst="rect">
            <a:avLst/>
          </a:prstGeom>
        </p:spPr>
      </p:pic>
      <p:pic>
        <p:nvPicPr>
          <p:cNvPr id="18" name="Picture 17"/>
          <p:cNvPicPr/>
          <p:nvPr/>
        </p:nvPicPr>
        <p:blipFill>
          <a:blip r:embed="rId6"/>
          <a:stretch>
            <a:fillRect/>
          </a:stretch>
        </p:blipFill>
        <p:spPr>
          <a:xfrm>
            <a:off x="5791200" y="1548816"/>
            <a:ext cx="2467855" cy="26670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048000" y="5486400"/>
            <a:ext cx="11430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Recipes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5063619"/>
            <a:ext cx="98926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Zones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391400" y="4304107"/>
            <a:ext cx="1276478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</a:t>
            </a:r>
            <a:r>
              <a:rPr lang="en-US" b="1" dirty="0" smtClean="0"/>
              <a:t>ocations</a:t>
            </a:r>
            <a:endParaRPr lang="en-US" b="1" dirty="0"/>
          </a:p>
        </p:txBody>
      </p:sp>
      <p:pic>
        <p:nvPicPr>
          <p:cNvPr id="14" name="Picture 7" descr="Aerotrak 9500-L4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136" y="298868"/>
            <a:ext cx="974663" cy="1072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7639226" y="6537325"/>
            <a:ext cx="95726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mtClean="0"/>
              <a:pPr>
                <a:defRPr/>
              </a:pPr>
              <a:t>3/6/2019</a:t>
            </a:fld>
            <a:endParaRPr lang="en-US" dirty="0"/>
          </a:p>
        </p:txBody>
      </p:sp>
      <p:sp>
        <p:nvSpPr>
          <p:cNvPr id="22" name="Footer Placeholder 4"/>
          <p:cNvSpPr txBox="1">
            <a:spLocks/>
          </p:cNvSpPr>
          <p:nvPr/>
        </p:nvSpPr>
        <p:spPr>
          <a:xfrm>
            <a:off x="5777088" y="6543675"/>
            <a:ext cx="183991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Slide Number Placeholder 5"/>
          <p:cNvSpPr txBox="1">
            <a:spLocks/>
          </p:cNvSpPr>
          <p:nvPr/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DCC25508-05C4-46F3-9D90-0AF323B2A64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10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89" y="1447800"/>
            <a:ext cx="7938911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1" y="304800"/>
            <a:ext cx="6591301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FMS software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>Portable Buffer Download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494" y="3429002"/>
            <a:ext cx="4572000" cy="1647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>
            <a:stCxn id="9" idx="1"/>
          </p:cNvCxnSpPr>
          <p:nvPr/>
        </p:nvCxnSpPr>
        <p:spPr>
          <a:xfrm flipH="1" flipV="1">
            <a:off x="5334000" y="4419600"/>
            <a:ext cx="990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324600" y="417263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Status Screen View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81800" y="3429000"/>
            <a:ext cx="1219200" cy="6001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Note: Serial number of unit is tracked</a:t>
            </a:r>
          </a:p>
        </p:txBody>
      </p:sp>
      <p:sp>
        <p:nvSpPr>
          <p:cNvPr id="14" name="Left Brace 13"/>
          <p:cNvSpPr/>
          <p:nvPr/>
        </p:nvSpPr>
        <p:spPr>
          <a:xfrm rot="16200000">
            <a:off x="7246364" y="2750564"/>
            <a:ext cx="228600" cy="11282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0600" y="3314701"/>
            <a:ext cx="1219200" cy="43088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Data tagged as buffered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209800" y="3200399"/>
            <a:ext cx="3048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7" descr="Aerotrak 9500-L4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999" y="186195"/>
            <a:ext cx="1007801" cy="1109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Slide Number Placeholder 5"/>
          <p:cNvSpPr txBox="1">
            <a:spLocks/>
          </p:cNvSpPr>
          <p:nvPr/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DCC25508-05C4-46F3-9D90-0AF323B2A643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Footer Placeholder 4"/>
          <p:cNvSpPr txBox="1">
            <a:spLocks/>
          </p:cNvSpPr>
          <p:nvPr/>
        </p:nvSpPr>
        <p:spPr>
          <a:xfrm>
            <a:off x="6436218" y="6527442"/>
            <a:ext cx="132556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 TSI Incorporated</a:t>
            </a:r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7764955" y="6527442"/>
            <a:ext cx="957262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B7A18569-F1B0-43EB-A8C6-BC079B3CB3B2}" type="datetime1">
              <a:rPr lang="en-US" sz="80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3/6/2019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74144" y="6039535"/>
            <a:ext cx="5486400" cy="369332"/>
          </a:xfrm>
          <a:prstGeom prst="rect">
            <a:avLst/>
          </a:prstGeom>
          <a:solidFill>
            <a:srgbClr val="00B050"/>
          </a:solidFill>
          <a:effectLst>
            <a:outerShdw blurRad="51500" dist="25400" dir="5400000" rotWithShape="0">
              <a:srgbClr val="000000">
                <a:alpha val="40000"/>
              </a:srgbClr>
            </a:outerShdw>
            <a:softEdge rad="254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Traceability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7609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786063"/>
            <a:ext cx="7993063" cy="1471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216" tIns="42108" rIns="84216" bIns="42108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en-US" sz="7400" dirty="0" smtClean="0"/>
              <a:t>Question ?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7729538" y="6537325"/>
            <a:ext cx="957262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376CF62-ACDC-494B-984B-546B04B0654C}" type="datetime1">
              <a:rPr lang="en-US" sz="800" smtClean="0">
                <a:solidFill>
                  <a:schemeClr val="bg1">
                    <a:lumMod val="50000"/>
                  </a:schemeClr>
                </a:solidFill>
              </a:rPr>
              <a:pPr>
                <a:defRPr/>
              </a:pPr>
              <a:t>3/6/2019</a:t>
            </a:fld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7828" name="Slide Number Placeholder 5"/>
          <p:cNvSpPr txBox="1">
            <a:spLocks/>
          </p:cNvSpPr>
          <p:nvPr/>
        </p:nvSpPr>
        <p:spPr bwMode="auto">
          <a:xfrm>
            <a:off x="8686800" y="647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086A880-B26C-460B-AE68-D8036830B51B}" type="slidenum">
              <a:rPr lang="en-US">
                <a:solidFill>
                  <a:schemeClr val="bg1"/>
                </a:solidFill>
              </a:rPr>
              <a:pPr eaLnBrk="1" hangingPunct="1"/>
              <a:t>7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5867400" y="6543675"/>
            <a:ext cx="1839913" cy="381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©  TSI Incorporated Confidential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TSI Incorporated Colors">
      <a:dk1>
        <a:sysClr val="windowText" lastClr="000000"/>
      </a:dk1>
      <a:lt1>
        <a:srgbClr val="FFFFFF"/>
      </a:lt1>
      <a:dk2>
        <a:srgbClr val="595959"/>
      </a:dk2>
      <a:lt2>
        <a:srgbClr val="7F7F7F"/>
      </a:lt2>
      <a:accent1>
        <a:srgbClr val="EC008C"/>
      </a:accent1>
      <a:accent2>
        <a:srgbClr val="00B0EF"/>
      </a:accent2>
      <a:accent3>
        <a:srgbClr val="F58220"/>
      </a:accent3>
      <a:accent4>
        <a:srgbClr val="58B947"/>
      </a:accent4>
      <a:accent5>
        <a:srgbClr val="FBDE00"/>
      </a:accent5>
      <a:accent6>
        <a:srgbClr val="BFBFBF"/>
      </a:accent6>
      <a:hlink>
        <a:srgbClr val="00B0EF"/>
      </a:hlink>
      <a:folHlink>
        <a:srgbClr val="00759E"/>
      </a:folHlink>
    </a:clrScheme>
    <a:fontScheme name="TSI Incorporated">
      <a:majorFont>
        <a:latin typeface="Century Gothic"/>
        <a:ea typeface=""/>
        <a:cs typeface=""/>
      </a:majorFont>
      <a:minorFont>
        <a:latin typeface="Cambr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C37EA800E92449B3577331F152CC4C" ma:contentTypeVersion="9" ma:contentTypeDescription="Create a new document." ma:contentTypeScope="" ma:versionID="11a98e357517003f123bfc093fb756ff">
  <xsd:schema xmlns:xsd="http://www.w3.org/2001/XMLSchema" xmlns:p="http://schemas.microsoft.com/office/2006/metadata/properties" xmlns:ns2="d6601259-7d3d-4caa-ad8a-c62dbf387213" targetNamespace="http://schemas.microsoft.com/office/2006/metadata/properties" ma:root="true" ma:fieldsID="4dcbcdf98c0d007377b8b423c1839fa8" ns2:_="">
    <xsd:import namespace="d6601259-7d3d-4caa-ad8a-c62dbf387213"/>
    <xsd:element name="properties">
      <xsd:complexType>
        <xsd:sequence>
          <xsd:element name="documentManagement">
            <xsd:complexType>
              <xsd:all>
                <xsd:element ref="ns2:Department" minOccurs="0"/>
                <xsd:element ref="ns2:TSI_DocumentTemplateName" minOccurs="0"/>
                <xsd:element ref="ns2:TSI_DocumentTemplateVersion" minOccurs="0"/>
                <xsd:element ref="ns2:TSI_DocumentTemplate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6601259-7d3d-4caa-ad8a-c62dbf387213" elementFormDefault="qualified">
    <xsd:import namespace="http://schemas.microsoft.com/office/2006/documentManagement/types"/>
    <xsd:element name="Department" ma:index="8" nillable="true" ma:displayName="Group" ma:default="" ma:format="Dropdown" ma:internalName="Department">
      <xsd:simpleType>
        <xsd:restriction base="dms:Choice">
          <xsd:enumeration value="Common"/>
          <xsd:enumeration value="Corporate Management"/>
          <xsd:enumeration value="Information Technology"/>
          <xsd:enumeration value="Human Resources"/>
          <xsd:enumeration value="Legal"/>
          <xsd:enumeration value="Sales"/>
          <xsd:enumeration value="Service"/>
          <xsd:enumeration value="Marketing"/>
          <xsd:enumeration value="Engineering"/>
          <xsd:enumeration value="Manufacturing"/>
          <xsd:enumeration value="Supply Chain Management"/>
          <xsd:enumeration value="Quality Management"/>
          <xsd:enumeration value="Finance &amp; Accounting"/>
          <xsd:enumeration value="Maintenance"/>
        </xsd:restriction>
      </xsd:simpleType>
    </xsd:element>
    <xsd:element name="TSI_DocumentTemplateName" ma:index="9" nillable="true" ma:displayName="TSI_DocumentTemplateName" ma:internalName="TSI_DocumentTemplateName">
      <xsd:simpleType>
        <xsd:restriction base="dms:Text">
          <xsd:maxLength value="255"/>
        </xsd:restriction>
      </xsd:simpleType>
    </xsd:element>
    <xsd:element name="TSI_DocumentTemplateVersion" ma:index="10" nillable="true" ma:displayName="TSI_DocumentTemplateVersion" ma:internalName="TSI_DocumentTemplateVersion">
      <xsd:simpleType>
        <xsd:restriction base="dms:Text">
          <xsd:maxLength value="255"/>
        </xsd:restriction>
      </xsd:simpleType>
    </xsd:element>
    <xsd:element name="TSI_DocumentTemplateOwner" ma:index="11" nillable="true" ma:displayName="TSI_DocumentTemplateOwner" ma:internalName="TSI_DocumentTemplateOwne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SI_DocumentTemplateName xmlns="d6601259-7d3d-4caa-ad8a-c62dbf387213" xsi:nil="true"/>
    <TSI_DocumentTemplateVersion xmlns="d6601259-7d3d-4caa-ad8a-c62dbf387213">1.0</TSI_DocumentTemplateVersion>
    <Department xmlns="d6601259-7d3d-4caa-ad8a-c62dbf387213" xsi:nil="true"/>
    <TSI_DocumentTemplateOwner xmlns="d6601259-7d3d-4caa-ad8a-c62dbf387213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E8DA35D-EF9F-42EA-8DAB-E368F2669C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0E5EF0-F027-4FAB-AC63-F6B30CB01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601259-7d3d-4caa-ad8a-c62dbf38721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425B75D-2234-4676-BF09-BAC0A293E1C6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d6601259-7d3d-4caa-ad8a-c62dbf387213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C18781BD-CF20-4F98-A2B5-703D13973FC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Words>188</Words>
  <Application>Microsoft Office PowerPoint</Application>
  <PresentationFormat>On-screen Show (4:3)</PresentationFormat>
  <Paragraphs>62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Century Gothic</vt:lpstr>
      <vt:lpstr>Georgia</vt:lpstr>
      <vt:lpstr>Urban</vt:lpstr>
      <vt:lpstr>FMS SOFTWARE</vt:lpstr>
      <vt:lpstr>FMS software Portable Buffer Download</vt:lpstr>
      <vt:lpstr>FMS software Portable Buffer Download</vt:lpstr>
      <vt:lpstr>FMS software Portable Buffer Download</vt:lpstr>
      <vt:lpstr>FMS software Portable Buffer Download</vt:lpstr>
      <vt:lpstr>FMS software Portable Buffer Download</vt:lpstr>
      <vt:lpstr>PowerPoint Presentation</vt:lpstr>
    </vt:vector>
  </TitlesOfParts>
  <Company>TSI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alain.nezer@tsi.com</dc:creator>
  <cp:lastModifiedBy>Nezer, Alain</cp:lastModifiedBy>
  <cp:revision>137</cp:revision>
  <dcterms:created xsi:type="dcterms:W3CDTF">2012-04-13T19:28:29Z</dcterms:created>
  <dcterms:modified xsi:type="dcterms:W3CDTF">2019-03-06T08:33:01Z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