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5"/>
  </p:sldMasterIdLst>
  <p:notesMasterIdLst>
    <p:notesMasterId r:id="rId25"/>
  </p:notesMasterIdLst>
  <p:handoutMasterIdLst>
    <p:handoutMasterId r:id="rId26"/>
  </p:handoutMasterIdLst>
  <p:sldIdLst>
    <p:sldId id="401" r:id="rId6"/>
    <p:sldId id="402" r:id="rId7"/>
    <p:sldId id="403" r:id="rId8"/>
    <p:sldId id="404" r:id="rId9"/>
    <p:sldId id="405" r:id="rId10"/>
    <p:sldId id="406" r:id="rId11"/>
    <p:sldId id="407" r:id="rId12"/>
    <p:sldId id="410" r:id="rId13"/>
    <p:sldId id="411" r:id="rId14"/>
    <p:sldId id="412" r:id="rId15"/>
    <p:sldId id="372" r:id="rId16"/>
    <p:sldId id="373" r:id="rId17"/>
    <p:sldId id="395" r:id="rId18"/>
    <p:sldId id="396" r:id="rId19"/>
    <p:sldId id="400" r:id="rId20"/>
    <p:sldId id="397" r:id="rId21"/>
    <p:sldId id="408" r:id="rId22"/>
    <p:sldId id="409" r:id="rId23"/>
    <p:sldId id="340" r:id="rId24"/>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008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9796" autoAdjust="0"/>
  </p:normalViewPr>
  <p:slideViewPr>
    <p:cSldViewPr>
      <p:cViewPr varScale="1">
        <p:scale>
          <a:sx n="112" d="100"/>
          <a:sy n="112" d="100"/>
        </p:scale>
        <p:origin x="120" y="2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7" d="100"/>
          <a:sy n="87" d="100"/>
        </p:scale>
        <p:origin x="3042" y="72"/>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E826DDF-153F-41DC-81F8-3447CBD19C7B}" type="datetimeFigureOut">
              <a:rPr lang="en-US"/>
              <a:pPr>
                <a:defRPr/>
              </a:pPr>
              <a:t>3/6/2019</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CCC2674-C11B-4AEA-8484-9BA3D895284C}" type="slidenum">
              <a:rPr lang="en-US"/>
              <a:pPr>
                <a:defRPr/>
              </a:pPr>
              <a:t>‹#›</a:t>
            </a:fld>
            <a:endParaRPr lang="en-US"/>
          </a:p>
        </p:txBody>
      </p:sp>
    </p:spTree>
    <p:extLst>
      <p:ext uri="{BB962C8B-B14F-4D97-AF65-F5344CB8AC3E}">
        <p14:creationId xmlns:p14="http://schemas.microsoft.com/office/powerpoint/2010/main" val="2623969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93F0541-745F-4D7B-A3E0-BEA9D7F8A492}" type="datetimeFigureOut">
              <a:rPr lang="en-US"/>
              <a:pPr>
                <a:defRPr/>
              </a:pPr>
              <a:t>3/6/2019</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168AADA-E2F0-4E7E-8B0A-E90BE180F477}" type="slidenum">
              <a:rPr lang="en-US"/>
              <a:pPr>
                <a:defRPr/>
              </a:pPr>
              <a:t>‹#›</a:t>
            </a:fld>
            <a:endParaRPr lang="en-US"/>
          </a:p>
        </p:txBody>
      </p:sp>
    </p:spTree>
    <p:extLst>
      <p:ext uri="{BB962C8B-B14F-4D97-AF65-F5344CB8AC3E}">
        <p14:creationId xmlns:p14="http://schemas.microsoft.com/office/powerpoint/2010/main" val="35807533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Why should</a:t>
            </a:r>
            <a:r>
              <a:rPr lang="en-US" baseline="0" dirty="0" smtClean="0"/>
              <a:t> the customer care</a:t>
            </a:r>
            <a:endParaRPr lang="en-GB" dirty="0" smtClean="0"/>
          </a:p>
          <a:p>
            <a:r>
              <a:rPr lang="en-US" dirty="0" smtClean="0"/>
              <a:t> PMS Airnet</a:t>
            </a:r>
            <a:r>
              <a:rPr lang="en-US" baseline="0" dirty="0" smtClean="0"/>
              <a:t> II is not sealed inlet</a:t>
            </a:r>
            <a:endParaRPr lang="en-GB" dirty="0"/>
          </a:p>
        </p:txBody>
      </p:sp>
      <p:sp>
        <p:nvSpPr>
          <p:cNvPr id="4" name="Slide Number Placeholder 3"/>
          <p:cNvSpPr>
            <a:spLocks noGrp="1"/>
          </p:cNvSpPr>
          <p:nvPr>
            <p:ph type="sldNum" sz="quarter" idx="10"/>
          </p:nvPr>
        </p:nvSpPr>
        <p:spPr/>
        <p:txBody>
          <a:bodyPr/>
          <a:lstStyle/>
          <a:p>
            <a:pPr>
              <a:defRPr/>
            </a:pPr>
            <a:fld id="{CB0DC760-DCED-4537-A263-D0DFA823B255}" type="slidenum">
              <a:rPr lang="en-US" smtClean="0"/>
              <a:pPr>
                <a:defRPr/>
              </a:pPr>
              <a:t>2</a:t>
            </a:fld>
            <a:endParaRPr lang="en-US"/>
          </a:p>
        </p:txBody>
      </p:sp>
    </p:spTree>
    <p:extLst>
      <p:ext uri="{BB962C8B-B14F-4D97-AF65-F5344CB8AC3E}">
        <p14:creationId xmlns:p14="http://schemas.microsoft.com/office/powerpoint/2010/main" val="358102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Service and Calibration </a:t>
            </a:r>
          </a:p>
          <a:p>
            <a:r>
              <a:rPr lang="en-US" dirty="0" smtClean="0"/>
              <a:t>With this issue in mind, TSI has designed the unit with a removable sensor assembly that comes with the blower, the main board, the optics block, the laser board and the detector board fully integrated. It can be easily removed as a single assembly without the need to bring tools into the cleanroom.</a:t>
            </a:r>
          </a:p>
          <a:p>
            <a:r>
              <a:rPr lang="en-US" b="1" dirty="0" smtClean="0"/>
              <a:t>Not only that, because the assembly is hot swappable, there is no need to power down the unit, reducing the risk of instrument damage. </a:t>
            </a:r>
          </a:p>
        </p:txBody>
      </p:sp>
      <p:sp>
        <p:nvSpPr>
          <p:cNvPr id="4" name="Slide Number Placeholder 3"/>
          <p:cNvSpPr>
            <a:spLocks noGrp="1"/>
          </p:cNvSpPr>
          <p:nvPr>
            <p:ph type="sldNum" sz="quarter" idx="5"/>
          </p:nvPr>
        </p:nvSpPr>
        <p:spPr/>
        <p:txBody>
          <a:bodyPr/>
          <a:lstStyle/>
          <a:p>
            <a:pPr>
              <a:defRPr/>
            </a:pPr>
            <a:fld id="{45ECB4DF-EDE9-45CF-960C-E6ED5B053D97}" type="slidenum">
              <a:rPr lang="en-US" smtClean="0"/>
              <a:pPr>
                <a:defRPr/>
              </a:pPr>
              <a:t>14</a:t>
            </a:fld>
            <a:endParaRPr lang="en-US"/>
          </a:p>
        </p:txBody>
      </p:sp>
    </p:spTree>
    <p:extLst>
      <p:ext uri="{BB962C8B-B14F-4D97-AF65-F5344CB8AC3E}">
        <p14:creationId xmlns:p14="http://schemas.microsoft.com/office/powerpoint/2010/main" val="2772080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US" dirty="0" smtClean="0"/>
              <a:t>Grade C &amp; D must also be monitored following a Risk</a:t>
            </a:r>
            <a:r>
              <a:rPr lang="en-US" baseline="0" dirty="0" smtClean="0"/>
              <a:t> Assessment which will be once a day, a week or once a month.</a:t>
            </a:r>
          </a:p>
          <a:p>
            <a:r>
              <a:rPr lang="en-US" b="1" baseline="0" dirty="0" smtClean="0"/>
              <a:t>These Sampling Data can then be Uploaded to the FMS System for further trends, Reports and also for long term archiving which is not the case when using a portable and printing the results!</a:t>
            </a:r>
            <a:endParaRPr lang="en-US" b="1" dirty="0"/>
          </a:p>
        </p:txBody>
      </p:sp>
      <p:sp>
        <p:nvSpPr>
          <p:cNvPr id="4" name="Slide Number Placeholder 3"/>
          <p:cNvSpPr>
            <a:spLocks noGrp="1"/>
          </p:cNvSpPr>
          <p:nvPr>
            <p:ph type="sldNum" sz="quarter" idx="10"/>
          </p:nvPr>
        </p:nvSpPr>
        <p:spPr/>
        <p:txBody>
          <a:bodyPr/>
          <a:lstStyle/>
          <a:p>
            <a:pPr>
              <a:defRPr/>
            </a:pPr>
            <a:fld id="{D168AADA-E2F0-4E7E-8B0A-E90BE180F477}" type="slidenum">
              <a:rPr lang="en-US" smtClean="0"/>
              <a:pPr>
                <a:defRPr/>
              </a:pPr>
              <a:t>15</a:t>
            </a:fld>
            <a:endParaRPr lang="en-US"/>
          </a:p>
        </p:txBody>
      </p:sp>
    </p:spTree>
    <p:extLst>
      <p:ext uri="{BB962C8B-B14F-4D97-AF65-F5344CB8AC3E}">
        <p14:creationId xmlns:p14="http://schemas.microsoft.com/office/powerpoint/2010/main" val="1656243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168AADA-E2F0-4E7E-8B0A-E90BE180F477}" type="slidenum">
              <a:rPr lang="en-US" smtClean="0"/>
              <a:pPr>
                <a:defRPr/>
              </a:pPr>
              <a:t>16</a:t>
            </a:fld>
            <a:endParaRPr lang="en-US"/>
          </a:p>
        </p:txBody>
      </p:sp>
    </p:spTree>
    <p:extLst>
      <p:ext uri="{BB962C8B-B14F-4D97-AF65-F5344CB8AC3E}">
        <p14:creationId xmlns:p14="http://schemas.microsoft.com/office/powerpoint/2010/main" val="4247886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168AADA-E2F0-4E7E-8B0A-E90BE180F477}" type="slidenum">
              <a:rPr lang="en-US" smtClean="0"/>
              <a:pPr>
                <a:defRPr/>
              </a:pPr>
              <a:t>19</a:t>
            </a:fld>
            <a:endParaRPr lang="en-US"/>
          </a:p>
        </p:txBody>
      </p:sp>
    </p:spTree>
    <p:extLst>
      <p:ext uri="{BB962C8B-B14F-4D97-AF65-F5344CB8AC3E}">
        <p14:creationId xmlns:p14="http://schemas.microsoft.com/office/powerpoint/2010/main" val="3518523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Why should</a:t>
            </a:r>
            <a:r>
              <a:rPr lang="en-US" baseline="0" dirty="0" smtClean="0"/>
              <a:t> the customer care</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CB0DC760-DCED-4537-A263-D0DFA823B255}" type="slidenum">
              <a:rPr lang="en-US" smtClean="0"/>
              <a:pPr>
                <a:defRPr/>
              </a:pPr>
              <a:t>3</a:t>
            </a:fld>
            <a:endParaRPr lang="en-US"/>
          </a:p>
        </p:txBody>
      </p:sp>
    </p:spTree>
    <p:extLst>
      <p:ext uri="{BB962C8B-B14F-4D97-AF65-F5344CB8AC3E}">
        <p14:creationId xmlns:p14="http://schemas.microsoft.com/office/powerpoint/2010/main" val="2952720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Why should</a:t>
            </a:r>
            <a:r>
              <a:rPr lang="en-US" baseline="0" dirty="0" smtClean="0"/>
              <a:t> the customer care</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CB0DC760-DCED-4537-A263-D0DFA823B255}" type="slidenum">
              <a:rPr lang="en-US" smtClean="0"/>
              <a:pPr>
                <a:defRPr/>
              </a:pPr>
              <a:t>4</a:t>
            </a:fld>
            <a:endParaRPr lang="en-US"/>
          </a:p>
        </p:txBody>
      </p:sp>
    </p:spTree>
    <p:extLst>
      <p:ext uri="{BB962C8B-B14F-4D97-AF65-F5344CB8AC3E}">
        <p14:creationId xmlns:p14="http://schemas.microsoft.com/office/powerpoint/2010/main" val="1901250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Why should</a:t>
            </a:r>
            <a:r>
              <a:rPr lang="en-US" baseline="0" dirty="0" smtClean="0"/>
              <a:t> the customer care</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CB0DC760-DCED-4537-A263-D0DFA823B255}" type="slidenum">
              <a:rPr lang="en-US" smtClean="0"/>
              <a:pPr>
                <a:defRPr/>
              </a:pPr>
              <a:t>5</a:t>
            </a:fld>
            <a:endParaRPr lang="en-US"/>
          </a:p>
        </p:txBody>
      </p:sp>
    </p:spTree>
    <p:extLst>
      <p:ext uri="{BB962C8B-B14F-4D97-AF65-F5344CB8AC3E}">
        <p14:creationId xmlns:p14="http://schemas.microsoft.com/office/powerpoint/2010/main" val="2302042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Why should</a:t>
            </a:r>
            <a:r>
              <a:rPr lang="en-US" baseline="0" dirty="0" smtClean="0"/>
              <a:t> the customer care</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CB0DC760-DCED-4537-A263-D0DFA823B255}" type="slidenum">
              <a:rPr lang="en-US" smtClean="0"/>
              <a:pPr>
                <a:defRPr/>
              </a:pPr>
              <a:t>6</a:t>
            </a:fld>
            <a:endParaRPr lang="en-US"/>
          </a:p>
        </p:txBody>
      </p:sp>
    </p:spTree>
    <p:extLst>
      <p:ext uri="{BB962C8B-B14F-4D97-AF65-F5344CB8AC3E}">
        <p14:creationId xmlns:p14="http://schemas.microsoft.com/office/powerpoint/2010/main" val="3916433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Why should</a:t>
            </a:r>
            <a:r>
              <a:rPr lang="en-US" baseline="0" dirty="0" smtClean="0"/>
              <a:t> the customer care</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CB0DC760-DCED-4537-A263-D0DFA823B255}" type="slidenum">
              <a:rPr lang="en-US" smtClean="0"/>
              <a:pPr>
                <a:defRPr/>
              </a:pPr>
              <a:t>7</a:t>
            </a:fld>
            <a:endParaRPr lang="en-US"/>
          </a:p>
        </p:txBody>
      </p:sp>
    </p:spTree>
    <p:extLst>
      <p:ext uri="{BB962C8B-B14F-4D97-AF65-F5344CB8AC3E}">
        <p14:creationId xmlns:p14="http://schemas.microsoft.com/office/powerpoint/2010/main" val="292453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168AADA-E2F0-4E7E-8B0A-E90BE180F477}" type="slidenum">
              <a:rPr lang="en-US" smtClean="0"/>
              <a:pPr>
                <a:defRPr/>
              </a:pPr>
              <a:t>11</a:t>
            </a:fld>
            <a:endParaRPr lang="en-US"/>
          </a:p>
        </p:txBody>
      </p:sp>
    </p:spTree>
    <p:extLst>
      <p:ext uri="{BB962C8B-B14F-4D97-AF65-F5344CB8AC3E}">
        <p14:creationId xmlns:p14="http://schemas.microsoft.com/office/powerpoint/2010/main" val="1898857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168AADA-E2F0-4E7E-8B0A-E90BE180F477}" type="slidenum">
              <a:rPr lang="en-US" smtClean="0"/>
              <a:pPr>
                <a:defRPr/>
              </a:pPr>
              <a:t>12</a:t>
            </a:fld>
            <a:endParaRPr lang="en-US"/>
          </a:p>
        </p:txBody>
      </p:sp>
    </p:spTree>
    <p:extLst>
      <p:ext uri="{BB962C8B-B14F-4D97-AF65-F5344CB8AC3E}">
        <p14:creationId xmlns:p14="http://schemas.microsoft.com/office/powerpoint/2010/main" val="1010266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z="1100"/>
              <a:t>Cleaning</a:t>
            </a:r>
          </a:p>
          <a:p>
            <a:pPr>
              <a:spcBef>
                <a:spcPct val="0"/>
              </a:spcBef>
            </a:pPr>
            <a:endParaRPr lang="en-US" sz="1100"/>
          </a:p>
          <a:p>
            <a:pPr>
              <a:spcBef>
                <a:spcPct val="0"/>
              </a:spcBef>
            </a:pPr>
            <a:r>
              <a:rPr lang="en-US" sz="1100"/>
              <a:t>Particle counters are sensitive optical instruments and damage will result if any liquids enter via the instrument sample inlet, even when powered down. During cleaning, the inlet of the instrument requires capping or isolating. To facilitate this when centralized vacuum systems are used, end users have to power down the central vacuum system. If the end user wants to cap the sensor inlet whilst the centralized vacuum pump is running, it is necessary to install vacuum relief valves in the vacuum line to prevent damage to the pumps and the particle counter.</a:t>
            </a:r>
          </a:p>
          <a:p>
            <a:pPr>
              <a:spcBef>
                <a:spcPct val="0"/>
              </a:spcBef>
            </a:pPr>
            <a:r>
              <a:rPr lang="en-US" sz="1100"/>
              <a:t>In the case of a remote particle counter with an integrated pump, the flow rate is controlled internally. If these units are capped when their vacuum blower is running, it may appear as though there is an inlet restriction, like a very long length of sample tubing has been attached to the inlet. Based on this, the unit could then attempt to pull 1 CFM when this is physically impossible as the inlet is blocked, resulting in instrument damage. </a:t>
            </a:r>
          </a:p>
          <a:p>
            <a:pPr>
              <a:spcBef>
                <a:spcPct val="0"/>
              </a:spcBef>
            </a:pPr>
            <a:r>
              <a:rPr lang="en-US" sz="1100"/>
              <a:t>To solve this problem, the AeroTrak Remote with Pump has integrated </a:t>
            </a:r>
            <a:r>
              <a:rPr lang="en-US" sz="1100" i="1"/>
              <a:t>Flow Block </a:t>
            </a:r>
            <a:r>
              <a:rPr lang="en-US" sz="1100"/>
              <a:t>detection functionality. This means the unit will automatically stop the blower when it detects that the flow is restricted or blocked. The time taken for the blower to switch off (</a:t>
            </a:r>
            <a:r>
              <a:rPr lang="en-US" sz="1100" i="1"/>
              <a:t>Error Time Out</a:t>
            </a:r>
            <a:r>
              <a:rPr lang="en-US" sz="1100"/>
              <a:t>) is user configurable, as well as how long the unit will wait until it tries to restart the blower (</a:t>
            </a:r>
            <a:r>
              <a:rPr lang="en-US" sz="1100" i="1"/>
              <a:t>Pump Off Time</a:t>
            </a:r>
            <a:r>
              <a:rPr lang="en-US" sz="1100"/>
              <a:t>) This feature prevents accidental damage to the particle counter and makes it easier for the end user to cap off the instrument inlet without first powering it down.</a:t>
            </a:r>
          </a:p>
          <a:p>
            <a:pPr>
              <a:spcBef>
                <a:spcPct val="0"/>
              </a:spcBef>
            </a:pPr>
            <a:r>
              <a:rPr lang="en-US" sz="1100"/>
              <a:t>Additionally the 316L passivated stainless steel enclosure provides protection for the unit’s internal components from the powerful oxidizing effects of VHP. </a:t>
            </a:r>
          </a:p>
          <a:p>
            <a:pPr>
              <a:spcBef>
                <a:spcPct val="0"/>
              </a:spcBef>
            </a:pPr>
            <a:endParaRPr lang="en-US" sz="110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eaLnBrk="0" hangingPunct="0">
              <a:defRPr>
                <a:solidFill>
                  <a:schemeClr val="tx1"/>
                </a:solidFill>
                <a:latin typeface="Arial" charset="0"/>
              </a:defRPr>
            </a:lvl1pPr>
            <a:lvl2pPr marL="739384" indent="-284378" algn="r" eaLnBrk="0" hangingPunct="0">
              <a:defRPr>
                <a:solidFill>
                  <a:schemeClr val="tx1"/>
                </a:solidFill>
                <a:latin typeface="Arial" charset="0"/>
              </a:defRPr>
            </a:lvl2pPr>
            <a:lvl3pPr marL="1137514" indent="-227503" algn="r" eaLnBrk="0" hangingPunct="0">
              <a:defRPr>
                <a:solidFill>
                  <a:schemeClr val="tx1"/>
                </a:solidFill>
                <a:latin typeface="Arial" charset="0"/>
              </a:defRPr>
            </a:lvl3pPr>
            <a:lvl4pPr marL="1592519" indent="-227503" algn="r" eaLnBrk="0" hangingPunct="0">
              <a:defRPr>
                <a:solidFill>
                  <a:schemeClr val="tx1"/>
                </a:solidFill>
                <a:latin typeface="Arial" charset="0"/>
              </a:defRPr>
            </a:lvl4pPr>
            <a:lvl5pPr marL="2047524" indent="-227503" algn="r" eaLnBrk="0" hangingPunct="0">
              <a:defRPr>
                <a:solidFill>
                  <a:schemeClr val="tx1"/>
                </a:solidFill>
                <a:latin typeface="Arial" charset="0"/>
              </a:defRPr>
            </a:lvl5pPr>
            <a:lvl6pPr marL="2502530" indent="-227503" algn="r" eaLnBrk="0" fontAlgn="base" hangingPunct="0">
              <a:spcBef>
                <a:spcPct val="0"/>
              </a:spcBef>
              <a:spcAft>
                <a:spcPct val="0"/>
              </a:spcAft>
              <a:defRPr>
                <a:solidFill>
                  <a:schemeClr val="tx1"/>
                </a:solidFill>
                <a:latin typeface="Arial" charset="0"/>
              </a:defRPr>
            </a:lvl6pPr>
            <a:lvl7pPr marL="2957535" indent="-227503" algn="r" eaLnBrk="0" fontAlgn="base" hangingPunct="0">
              <a:spcBef>
                <a:spcPct val="0"/>
              </a:spcBef>
              <a:spcAft>
                <a:spcPct val="0"/>
              </a:spcAft>
              <a:defRPr>
                <a:solidFill>
                  <a:schemeClr val="tx1"/>
                </a:solidFill>
                <a:latin typeface="Arial" charset="0"/>
              </a:defRPr>
            </a:lvl7pPr>
            <a:lvl8pPr marL="3412541" indent="-227503" algn="r" eaLnBrk="0" fontAlgn="base" hangingPunct="0">
              <a:spcBef>
                <a:spcPct val="0"/>
              </a:spcBef>
              <a:spcAft>
                <a:spcPct val="0"/>
              </a:spcAft>
              <a:defRPr>
                <a:solidFill>
                  <a:schemeClr val="tx1"/>
                </a:solidFill>
                <a:latin typeface="Arial" charset="0"/>
              </a:defRPr>
            </a:lvl8pPr>
            <a:lvl9pPr marL="3867546" indent="-227503" algn="r" eaLnBrk="0" fontAlgn="base" hangingPunct="0">
              <a:spcBef>
                <a:spcPct val="0"/>
              </a:spcBef>
              <a:spcAft>
                <a:spcPct val="0"/>
              </a:spcAft>
              <a:defRPr>
                <a:solidFill>
                  <a:schemeClr val="tx1"/>
                </a:solidFill>
                <a:latin typeface="Arial" charset="0"/>
              </a:defRPr>
            </a:lvl9pPr>
          </a:lstStyle>
          <a:p>
            <a:fld id="{86ADA2FE-1254-41AA-9399-11C33AA3705B}" type="slidenum">
              <a:rPr lang="en-US"/>
              <a:pPr/>
              <a:t>13</a:t>
            </a:fld>
            <a:endParaRPr lang="en-US"/>
          </a:p>
        </p:txBody>
      </p:sp>
    </p:spTree>
    <p:extLst>
      <p:ext uri="{BB962C8B-B14F-4D97-AF65-F5344CB8AC3E}">
        <p14:creationId xmlns:p14="http://schemas.microsoft.com/office/powerpoint/2010/main" val="39970776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7" descr="Title Slide_4-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5" name="Rounded Rectangle 4"/>
          <p:cNvSpPr/>
          <p:nvPr/>
        </p:nvSpPr>
        <p:spPr bwMode="white">
          <a:xfrm>
            <a:off x="7377113" y="4060827"/>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Title 7"/>
          <p:cNvSpPr>
            <a:spLocks noGrp="1"/>
          </p:cNvSpPr>
          <p:nvPr>
            <p:ph type="ctrTitle"/>
          </p:nvPr>
        </p:nvSpPr>
        <p:spPr>
          <a:xfrm>
            <a:off x="914400" y="0"/>
            <a:ext cx="8001000" cy="2148840"/>
          </a:xfrm>
        </p:spPr>
        <p:txBody>
          <a:bodyPr anchor="b"/>
          <a:lstStyle>
            <a:lvl1pPr>
              <a:defRPr sz="4400" b="0">
                <a:solidFill>
                  <a:schemeClr val="tx1"/>
                </a:solidFill>
                <a:latin typeface="Century Gothic" pitchFamily="34" charset="0"/>
                <a:cs typeface="Calibri" pitchFamily="34" charset="0"/>
              </a:defRPr>
            </a:lvl1pPr>
          </a:lstStyle>
          <a:p>
            <a:r>
              <a:rPr lang="en-US" smtClean="0"/>
              <a:t>Click to edit Master title style</a:t>
            </a:r>
            <a:endParaRPr lang="en-US" dirty="0"/>
          </a:p>
        </p:txBody>
      </p:sp>
      <p:sp>
        <p:nvSpPr>
          <p:cNvPr id="16" name="Subtitle 8"/>
          <p:cNvSpPr>
            <a:spLocks noGrp="1"/>
          </p:cNvSpPr>
          <p:nvPr>
            <p:ph type="subTitle" idx="1"/>
          </p:nvPr>
        </p:nvSpPr>
        <p:spPr>
          <a:xfrm>
            <a:off x="914400" y="3291839"/>
            <a:ext cx="4953000" cy="1214562"/>
          </a:xfrm>
          <a:prstGeom prst="rect">
            <a:avLst/>
          </a:prstGeom>
        </p:spPr>
        <p:txBody>
          <a:bodyPr/>
          <a:lstStyle>
            <a:lvl1pPr marL="64008" indent="0" algn="l">
              <a:buNone/>
              <a:defRPr sz="2400">
                <a:solidFill>
                  <a:schemeClr val="tx1"/>
                </a:solidFill>
                <a:latin typeface="Cambria" pitchFamily="18"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Tree>
    <p:extLst>
      <p:ext uri="{BB962C8B-B14F-4D97-AF65-F5344CB8AC3E}">
        <p14:creationId xmlns:p14="http://schemas.microsoft.com/office/powerpoint/2010/main" val="3275571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6" name="Title Placeholder 21"/>
          <p:cNvSpPr>
            <a:spLocks noGrp="1"/>
          </p:cNvSpPr>
          <p:nvPr>
            <p:ph type="title"/>
          </p:nvPr>
        </p:nvSpPr>
        <p:spPr>
          <a:xfrm>
            <a:off x="685800" y="0"/>
            <a:ext cx="8229600" cy="1920240"/>
          </a:xfrm>
          <a:prstGeom prst="rect">
            <a:avLst/>
          </a:prstGeom>
        </p:spPr>
        <p:txBody>
          <a:bodyPr>
            <a:normAutofit/>
          </a:bodyPr>
          <a:lstStyle/>
          <a:p>
            <a:r>
              <a:rPr lang="en-US" dirty="0" smtClean="0"/>
              <a:t>CLICK TO EDIT MASTER TITLE STYLE</a:t>
            </a:r>
            <a:endParaRPr lang="en-US" dirty="0"/>
          </a:p>
        </p:txBody>
      </p:sp>
      <p:sp>
        <p:nvSpPr>
          <p:cNvPr id="17" name="Content Placeholder 2"/>
          <p:cNvSpPr>
            <a:spLocks noGrp="1"/>
          </p:cNvSpPr>
          <p:nvPr>
            <p:ph idx="1"/>
          </p:nvPr>
        </p:nvSpPr>
        <p:spPr>
          <a:xfrm>
            <a:off x="609600" y="2011680"/>
            <a:ext cx="8001000" cy="4526280"/>
          </a:xfrm>
          <a:prstGeom prst="rect">
            <a:avLst/>
          </a:prstGeom>
        </p:spPr>
        <p:txBody>
          <a:bodyPr/>
          <a:lstStyle>
            <a:lvl1pPr>
              <a:buClr>
                <a:schemeClr val="tx1"/>
              </a:buClr>
              <a:buFont typeface="Calibri" pitchFamily="34" charset="0"/>
              <a:buChar char="+"/>
              <a:defRPr>
                <a:latin typeface="Cambria" pitchFamily="18" charset="0"/>
              </a:defRPr>
            </a:lvl1pPr>
            <a:lvl2pPr>
              <a:buClr>
                <a:schemeClr val="tx1">
                  <a:lumMod val="50000"/>
                  <a:lumOff val="50000"/>
                </a:schemeClr>
              </a:buClr>
              <a:buFont typeface="Arial" pitchFamily="34" charset="0"/>
              <a:buChar char="•"/>
              <a:defRPr sz="2400">
                <a:latin typeface="Cambria" pitchFamily="18" charset="0"/>
              </a:defRPr>
            </a:lvl2pPr>
            <a:lvl3pPr>
              <a:buClr>
                <a:schemeClr val="tx1">
                  <a:lumMod val="65000"/>
                  <a:lumOff val="35000"/>
                </a:schemeClr>
              </a:buClr>
              <a:buFont typeface="Century Gothic" pitchFamily="34" charset="0"/>
              <a:buChar char="-"/>
              <a:defRPr sz="2000">
                <a:latin typeface="Cambria" pitchFamily="18" charset="0"/>
              </a:defRPr>
            </a:lvl3pPr>
            <a:lvl4pPr>
              <a:buClr>
                <a:schemeClr val="tx1">
                  <a:lumMod val="65000"/>
                  <a:lumOff val="35000"/>
                </a:schemeClr>
              </a:buClr>
              <a:buFont typeface="Cambria" pitchFamily="18" charset="0"/>
              <a:buChar char="+"/>
              <a:defRPr sz="1800"/>
            </a:lvl4pPr>
            <a:lvl5pPr>
              <a:buClr>
                <a:schemeClr val="tx1">
                  <a:lumMod val="65000"/>
                  <a:lumOff val="35000"/>
                </a:schemeClr>
              </a:buClr>
              <a:buFont typeface="Cambria" pitchFamily="18" charset="0"/>
              <a:buChar char="+"/>
              <a:defRPr sz="1800" baseline="0"/>
            </a:lvl5pPr>
            <a:lvl6pPr>
              <a:buNone/>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4"/>
            <a:endParaRPr lang="en-US" dirty="0" smtClean="0"/>
          </a:p>
        </p:txBody>
      </p:sp>
      <p:sp>
        <p:nvSpPr>
          <p:cNvPr id="4" name="Date Placeholder 13"/>
          <p:cNvSpPr>
            <a:spLocks noGrp="1"/>
          </p:cNvSpPr>
          <p:nvPr>
            <p:ph type="dt" sz="half" idx="10"/>
          </p:nvPr>
        </p:nvSpPr>
        <p:spPr/>
        <p:txBody>
          <a:bodyPr/>
          <a:lstStyle>
            <a:lvl1pPr algn="l" eaLnBrk="1" latinLnBrk="0" hangingPunct="1">
              <a:defRPr kumimoji="0" sz="800">
                <a:solidFill>
                  <a:schemeClr val="bg1">
                    <a:lumMod val="50000"/>
                  </a:schemeClr>
                </a:solidFill>
              </a:defRPr>
            </a:lvl1pPr>
          </a:lstStyle>
          <a:p>
            <a:pPr>
              <a:defRPr/>
            </a:pPr>
            <a:fld id="{8DA10AF0-3959-493C-A600-3728393ABC83}" type="datetime1">
              <a:rPr lang="en-US"/>
              <a:pPr>
                <a:defRPr/>
              </a:pPr>
              <a:t>3/6/2019</a:t>
            </a:fld>
            <a:endParaRPr lang="en-US" dirty="0"/>
          </a:p>
        </p:txBody>
      </p:sp>
      <p:sp>
        <p:nvSpPr>
          <p:cNvPr id="5" name="Footer Placeholder 2"/>
          <p:cNvSpPr>
            <a:spLocks noGrp="1"/>
          </p:cNvSpPr>
          <p:nvPr>
            <p:ph type="ftr" sz="quarter" idx="11"/>
          </p:nvPr>
        </p:nvSpPr>
        <p:spPr/>
        <p:txBody>
          <a:bodyPr/>
          <a:lstStyle>
            <a:lvl1pPr algn="r" eaLnBrk="1" latinLnBrk="0" hangingPunct="1">
              <a:defRPr kumimoji="0" sz="800">
                <a:solidFill>
                  <a:schemeClr val="bg1">
                    <a:lumMod val="50000"/>
                  </a:schemeClr>
                </a:solidFill>
              </a:defRPr>
            </a:lvl1pPr>
          </a:lstStyle>
          <a:p>
            <a:pPr>
              <a:defRPr/>
            </a:pPr>
            <a:r>
              <a:rPr lang="en-US"/>
              <a:t>©  TSI Incorporated</a:t>
            </a:r>
          </a:p>
        </p:txBody>
      </p:sp>
      <p:sp>
        <p:nvSpPr>
          <p:cNvPr id="6" name="Slide Number Placeholder 22"/>
          <p:cNvSpPr>
            <a:spLocks noGrp="1"/>
          </p:cNvSpPr>
          <p:nvPr>
            <p:ph type="sldNum" sz="quarter" idx="12"/>
          </p:nvPr>
        </p:nvSpPr>
        <p:spPr>
          <a:xfrm>
            <a:off x="8686800" y="6477000"/>
            <a:ext cx="457200" cy="381000"/>
          </a:xfrm>
          <a:prstGeom prst="rect">
            <a:avLst/>
          </a:prstGeom>
        </p:spPr>
        <p:txBody>
          <a:bodyPr vert="horz" anchor="b"/>
          <a:lstStyle>
            <a:lvl1pPr algn="ctr" eaLnBrk="1" fontAlgn="auto" latinLnBrk="0" hangingPunct="1">
              <a:spcBef>
                <a:spcPts val="0"/>
              </a:spcBef>
              <a:spcAft>
                <a:spcPts val="0"/>
              </a:spcAft>
              <a:defRPr kumimoji="0" sz="1800">
                <a:solidFill>
                  <a:srgbClr val="FFFFFF"/>
                </a:solidFill>
                <a:latin typeface="+mj-lt"/>
                <a:cs typeface="+mn-cs"/>
              </a:defRPr>
            </a:lvl1pPr>
          </a:lstStyle>
          <a:p>
            <a:pPr>
              <a:defRPr/>
            </a:pPr>
            <a:fld id="{91B34B3C-CC2C-410C-981C-5DFB98BA5A9D}" type="slidenum">
              <a:rPr lang="en-US"/>
              <a:pPr>
                <a:defRPr/>
              </a:pPr>
              <a:t>‹#›</a:t>
            </a:fld>
            <a:endParaRPr lang="en-US" dirty="0">
              <a:solidFill>
                <a:schemeClr val="bg1"/>
              </a:solidFill>
            </a:endParaRPr>
          </a:p>
        </p:txBody>
      </p:sp>
    </p:spTree>
    <p:extLst>
      <p:ext uri="{BB962C8B-B14F-4D97-AF65-F5344CB8AC3E}">
        <p14:creationId xmlns:p14="http://schemas.microsoft.com/office/powerpoint/2010/main" val="14731509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p:cNvSpPr/>
          <p:nvPr userDrawn="1"/>
        </p:nvSpPr>
        <p:spPr>
          <a:xfrm flipV="1">
            <a:off x="838200" y="1920875"/>
            <a:ext cx="2057400" cy="90488"/>
          </a:xfrm>
          <a:prstGeom prst="rect">
            <a:avLst/>
          </a:prstGeom>
          <a:solidFill>
            <a:schemeClr val="tx1"/>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itle Placeholder 21"/>
          <p:cNvSpPr>
            <a:spLocks noGrp="1"/>
          </p:cNvSpPr>
          <p:nvPr>
            <p:ph type="title"/>
          </p:nvPr>
        </p:nvSpPr>
        <p:spPr>
          <a:xfrm>
            <a:off x="685800" y="0"/>
            <a:ext cx="8229600" cy="1920240"/>
          </a:xfrm>
          <a:prstGeom prst="rect">
            <a:avLst/>
          </a:prstGeom>
        </p:spPr>
        <p:txBody>
          <a:bodyPr>
            <a:normAutofit/>
          </a:bodyPr>
          <a:lstStyle/>
          <a:p>
            <a:r>
              <a:rPr lang="en-US" dirty="0" smtClean="0"/>
              <a:t>CLICK TO EDIT MASTER TITLE STYLE</a:t>
            </a:r>
            <a:endParaRPr lang="en-US" dirty="0"/>
          </a:p>
        </p:txBody>
      </p:sp>
      <p:sp>
        <p:nvSpPr>
          <p:cNvPr id="17" name="Content Placeholder 2"/>
          <p:cNvSpPr>
            <a:spLocks noGrp="1"/>
          </p:cNvSpPr>
          <p:nvPr>
            <p:ph idx="1"/>
          </p:nvPr>
        </p:nvSpPr>
        <p:spPr>
          <a:xfrm>
            <a:off x="609600" y="2011680"/>
            <a:ext cx="8001000" cy="4526280"/>
          </a:xfrm>
          <a:prstGeom prst="rect">
            <a:avLst/>
          </a:prstGeom>
        </p:spPr>
        <p:txBody>
          <a:bodyPr/>
          <a:lstStyle>
            <a:lvl1pPr eaLnBrk="1" latinLnBrk="0" hangingPunct="1">
              <a:buClr>
                <a:schemeClr val="tx1"/>
              </a:buClr>
              <a:buFont typeface="Calibri" pitchFamily="34" charset="0"/>
              <a:buChar char="+"/>
              <a:defRPr>
                <a:latin typeface="Cambria" pitchFamily="18" charset="0"/>
              </a:defRPr>
            </a:lvl1pPr>
            <a:lvl2pPr eaLnBrk="1" latinLnBrk="0" hangingPunct="1">
              <a:buClr>
                <a:schemeClr val="tx1">
                  <a:lumMod val="50000"/>
                  <a:lumOff val="50000"/>
                </a:schemeClr>
              </a:buClr>
              <a:buFont typeface="Arial" pitchFamily="34" charset="0"/>
              <a:buChar char="•"/>
              <a:defRPr sz="2400">
                <a:latin typeface="Cambria" pitchFamily="18" charset="0"/>
              </a:defRPr>
            </a:lvl2pPr>
            <a:lvl3pPr eaLnBrk="1" latinLnBrk="0" hangingPunct="1">
              <a:buClr>
                <a:schemeClr val="tx1">
                  <a:lumMod val="65000"/>
                  <a:lumOff val="35000"/>
                </a:schemeClr>
              </a:buClr>
              <a:buFont typeface="Century Gothic" pitchFamily="34" charset="0"/>
              <a:buChar char="-"/>
              <a:defRPr sz="2000">
                <a:latin typeface="Cambria" pitchFamily="18" charset="0"/>
              </a:defRPr>
            </a:lvl3pPr>
            <a:lvl4pPr eaLnBrk="1" latinLnBrk="0" hangingPunct="1">
              <a:buClr>
                <a:schemeClr val="tx1">
                  <a:lumMod val="65000"/>
                  <a:lumOff val="35000"/>
                </a:schemeClr>
              </a:buClr>
              <a:defRPr sz="1800">
                <a:solidFill>
                  <a:schemeClr val="tx1">
                    <a:lumMod val="65000"/>
                    <a:lumOff val="35000"/>
                  </a:schemeClr>
                </a:solidFill>
              </a:defRPr>
            </a:lvl4pPr>
            <a:lvl5pPr eaLnBrk="1" latinLnBrk="0" hangingPunct="1">
              <a:buClr>
                <a:schemeClr val="tx1">
                  <a:lumMod val="65000"/>
                  <a:lumOff val="35000"/>
                </a:schemeClr>
              </a:buClr>
              <a:defRPr sz="1800">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Date Placeholder 13"/>
          <p:cNvSpPr>
            <a:spLocks noGrp="1"/>
          </p:cNvSpPr>
          <p:nvPr>
            <p:ph type="dt" sz="half" idx="10"/>
          </p:nvPr>
        </p:nvSpPr>
        <p:spPr/>
        <p:txBody>
          <a:bodyPr/>
          <a:lstStyle>
            <a:lvl1pPr algn="l" eaLnBrk="1" latinLnBrk="0" hangingPunct="1">
              <a:defRPr kumimoji="0" sz="800">
                <a:solidFill>
                  <a:schemeClr val="bg1">
                    <a:lumMod val="50000"/>
                  </a:schemeClr>
                </a:solidFill>
              </a:defRPr>
            </a:lvl1pPr>
          </a:lstStyle>
          <a:p>
            <a:pPr>
              <a:defRPr/>
            </a:pPr>
            <a:fld id="{9C6FDB01-01CD-499D-A277-32CEF6DDDD37}" type="datetime1">
              <a:rPr lang="en-US"/>
              <a:pPr>
                <a:defRPr/>
              </a:pPr>
              <a:t>3/6/2019</a:t>
            </a:fld>
            <a:endParaRPr lang="en-US" dirty="0"/>
          </a:p>
        </p:txBody>
      </p:sp>
      <p:sp>
        <p:nvSpPr>
          <p:cNvPr id="6" name="Footer Placeholder 2"/>
          <p:cNvSpPr>
            <a:spLocks noGrp="1"/>
          </p:cNvSpPr>
          <p:nvPr>
            <p:ph type="ftr" sz="quarter" idx="11"/>
          </p:nvPr>
        </p:nvSpPr>
        <p:spPr/>
        <p:txBody>
          <a:bodyPr/>
          <a:lstStyle>
            <a:lvl1pPr algn="r" eaLnBrk="1" latinLnBrk="0" hangingPunct="1">
              <a:defRPr kumimoji="0" sz="800">
                <a:solidFill>
                  <a:schemeClr val="bg1">
                    <a:lumMod val="50000"/>
                  </a:schemeClr>
                </a:solidFill>
              </a:defRPr>
            </a:lvl1pPr>
          </a:lstStyle>
          <a:p>
            <a:pPr>
              <a:defRPr/>
            </a:pPr>
            <a:r>
              <a:rPr lang="en-US"/>
              <a:t>©  TSI Incorporated</a:t>
            </a:r>
            <a:endParaRPr lang="en-US" dirty="0"/>
          </a:p>
        </p:txBody>
      </p:sp>
      <p:sp>
        <p:nvSpPr>
          <p:cNvPr id="7" name="Slide Number Placeholder 22"/>
          <p:cNvSpPr>
            <a:spLocks noGrp="1"/>
          </p:cNvSpPr>
          <p:nvPr>
            <p:ph type="sldNum" sz="quarter" idx="12"/>
          </p:nvPr>
        </p:nvSpPr>
        <p:spPr>
          <a:xfrm>
            <a:off x="8686800" y="6477000"/>
            <a:ext cx="457200" cy="381000"/>
          </a:xfrm>
          <a:prstGeom prst="rect">
            <a:avLst/>
          </a:prstGeom>
        </p:spPr>
        <p:txBody>
          <a:bodyPr vert="horz" anchor="b"/>
          <a:lstStyle>
            <a:lvl1pPr algn="ctr" eaLnBrk="1" fontAlgn="auto" latinLnBrk="0" hangingPunct="1">
              <a:spcBef>
                <a:spcPts val="0"/>
              </a:spcBef>
              <a:spcAft>
                <a:spcPts val="0"/>
              </a:spcAft>
              <a:defRPr kumimoji="0" sz="1800">
                <a:solidFill>
                  <a:srgbClr val="FFFFFF"/>
                </a:solidFill>
                <a:latin typeface="+mj-lt"/>
                <a:cs typeface="+mn-cs"/>
              </a:defRPr>
            </a:lvl1pPr>
          </a:lstStyle>
          <a:p>
            <a:pPr>
              <a:defRPr/>
            </a:pPr>
            <a:fld id="{B442268F-A109-4085-8D5F-44FB908FFFBD}" type="slidenum">
              <a:rPr lang="en-US"/>
              <a:pPr>
                <a:defRPr/>
              </a:pPr>
              <a:t>‹#›</a:t>
            </a:fld>
            <a:endParaRPr lang="en-US" dirty="0">
              <a:solidFill>
                <a:schemeClr val="bg1"/>
              </a:solidFill>
            </a:endParaRPr>
          </a:p>
        </p:txBody>
      </p:sp>
    </p:spTree>
    <p:extLst>
      <p:ext uri="{BB962C8B-B14F-4D97-AF65-F5344CB8AC3E}">
        <p14:creationId xmlns:p14="http://schemas.microsoft.com/office/powerpoint/2010/main" val="17539137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2249427"/>
            <a:ext cx="3962400" cy="4525963"/>
          </a:xfrm>
          <a:prstGeom prst="rect">
            <a:avLst/>
          </a:prstGeom>
        </p:spPr>
        <p:txBody>
          <a:bodyPr/>
          <a:lstStyle>
            <a:lvl1pPr>
              <a:defRPr sz="2000">
                <a:latin typeface="Cambria" pitchFamily="18" charset="0"/>
              </a:defRPr>
            </a:lvl1pPr>
            <a:lvl2pPr>
              <a:defRPr sz="1800">
                <a:latin typeface="Cambria" pitchFamily="18" charset="0"/>
              </a:defRPr>
            </a:lvl2pPr>
            <a:lvl3pPr>
              <a:defRPr sz="1600">
                <a:latin typeface="Cambria" pitchFamily="18" charset="0"/>
              </a:defRPr>
            </a:lvl3pPr>
            <a:lvl4pPr>
              <a:buClr>
                <a:schemeClr val="tx1">
                  <a:lumMod val="65000"/>
                  <a:lumOff val="35000"/>
                </a:schemeClr>
              </a:buClr>
              <a:defRPr sz="1400">
                <a:latin typeface="Cambria" pitchFamily="18" charset="0"/>
              </a:defRPr>
            </a:lvl4pPr>
            <a:lvl5pPr>
              <a:buClr>
                <a:schemeClr val="tx1">
                  <a:lumMod val="65000"/>
                  <a:lumOff val="35000"/>
                </a:schemeClr>
              </a:buClr>
              <a:defRPr sz="1400">
                <a:latin typeface="Cambr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4400" y="2249427"/>
            <a:ext cx="3962400" cy="4525963"/>
          </a:xfrm>
          <a:prstGeom prst="rect">
            <a:avLst/>
          </a:prstGeom>
        </p:spPr>
        <p:txBody>
          <a:bodyPr/>
          <a:lstStyle>
            <a:lvl1pPr eaLnBrk="1" latinLnBrk="0" hangingPunct="1">
              <a:defRPr sz="2000">
                <a:latin typeface="Cambria" pitchFamily="18" charset="0"/>
              </a:defRPr>
            </a:lvl1pPr>
            <a:lvl2pPr eaLnBrk="1" latinLnBrk="0" hangingPunct="1">
              <a:defRPr sz="1800">
                <a:latin typeface="Cambria" pitchFamily="18" charset="0"/>
              </a:defRPr>
            </a:lvl2pPr>
            <a:lvl3pPr eaLnBrk="1" latinLnBrk="0" hangingPunct="1">
              <a:defRPr sz="1600">
                <a:latin typeface="Cambria" pitchFamily="18" charset="0"/>
              </a:defRPr>
            </a:lvl3pPr>
            <a:lvl4pPr eaLnBrk="1" latinLnBrk="0" hangingPunct="1">
              <a:buClr>
                <a:schemeClr val="tx1">
                  <a:lumMod val="65000"/>
                  <a:lumOff val="35000"/>
                </a:schemeClr>
              </a:buClr>
              <a:defRPr sz="1400">
                <a:latin typeface="Cambria" pitchFamily="18" charset="0"/>
              </a:defRPr>
            </a:lvl4pPr>
            <a:lvl5pPr eaLnBrk="1" latinLnBrk="0" hangingPunct="1">
              <a:buClr>
                <a:schemeClr val="tx1">
                  <a:lumMod val="65000"/>
                  <a:lumOff val="35000"/>
                </a:schemeClr>
              </a:buClr>
              <a:defRPr sz="1400">
                <a:latin typeface="Cambr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Placeholder 21"/>
          <p:cNvSpPr>
            <a:spLocks noGrp="1"/>
          </p:cNvSpPr>
          <p:nvPr>
            <p:ph type="title"/>
          </p:nvPr>
        </p:nvSpPr>
        <p:spPr>
          <a:xfrm>
            <a:off x="685800" y="0"/>
            <a:ext cx="8229600" cy="1920240"/>
          </a:xfrm>
          <a:prstGeom prst="rect">
            <a:avLst/>
          </a:prstGeom>
        </p:spPr>
        <p:txBody>
          <a:bodyPr>
            <a:normAutofit/>
          </a:bodyPr>
          <a:lstStyle/>
          <a:p>
            <a:r>
              <a:rPr lang="en-US" dirty="0" smtClean="0"/>
              <a:t>CLICK TO EDIT MASTER TITLE STYLE</a:t>
            </a:r>
            <a:endParaRPr lang="en-US" dirty="0"/>
          </a:p>
        </p:txBody>
      </p:sp>
      <p:sp>
        <p:nvSpPr>
          <p:cNvPr id="5" name="Date Placeholder 13"/>
          <p:cNvSpPr>
            <a:spLocks noGrp="1"/>
          </p:cNvSpPr>
          <p:nvPr>
            <p:ph type="dt" sz="half" idx="10"/>
          </p:nvPr>
        </p:nvSpPr>
        <p:spPr/>
        <p:txBody>
          <a:bodyPr/>
          <a:lstStyle>
            <a:lvl1pPr algn="l" eaLnBrk="1" latinLnBrk="0" hangingPunct="1">
              <a:defRPr kumimoji="0" sz="800">
                <a:solidFill>
                  <a:schemeClr val="bg1">
                    <a:lumMod val="50000"/>
                  </a:schemeClr>
                </a:solidFill>
              </a:defRPr>
            </a:lvl1pPr>
          </a:lstStyle>
          <a:p>
            <a:pPr>
              <a:defRPr/>
            </a:pPr>
            <a:fld id="{1D2204A3-4B8C-4AFB-9FEB-B8F2945CA06B}" type="datetime1">
              <a:rPr lang="en-US"/>
              <a:pPr>
                <a:defRPr/>
              </a:pPr>
              <a:t>3/6/2019</a:t>
            </a:fld>
            <a:endParaRPr lang="en-US" dirty="0"/>
          </a:p>
        </p:txBody>
      </p:sp>
      <p:sp>
        <p:nvSpPr>
          <p:cNvPr id="6" name="Footer Placeholder 2"/>
          <p:cNvSpPr>
            <a:spLocks noGrp="1"/>
          </p:cNvSpPr>
          <p:nvPr>
            <p:ph type="ftr" sz="quarter" idx="11"/>
          </p:nvPr>
        </p:nvSpPr>
        <p:spPr/>
        <p:txBody>
          <a:bodyPr/>
          <a:lstStyle>
            <a:lvl1pPr algn="r" eaLnBrk="1" latinLnBrk="0" hangingPunct="1">
              <a:defRPr kumimoji="0" sz="800">
                <a:solidFill>
                  <a:schemeClr val="bg1">
                    <a:lumMod val="50000"/>
                  </a:schemeClr>
                </a:solidFill>
              </a:defRPr>
            </a:lvl1pPr>
          </a:lstStyle>
          <a:p>
            <a:pPr>
              <a:defRPr/>
            </a:pPr>
            <a:r>
              <a:rPr lang="en-US"/>
              <a:t>©  TSI Incorporated</a:t>
            </a:r>
            <a:endParaRPr lang="en-US" dirty="0"/>
          </a:p>
        </p:txBody>
      </p:sp>
      <p:sp>
        <p:nvSpPr>
          <p:cNvPr id="7" name="Slide Number Placeholder 22"/>
          <p:cNvSpPr>
            <a:spLocks noGrp="1"/>
          </p:cNvSpPr>
          <p:nvPr>
            <p:ph type="sldNum" sz="quarter" idx="12"/>
          </p:nvPr>
        </p:nvSpPr>
        <p:spPr>
          <a:xfrm>
            <a:off x="8686800" y="6477000"/>
            <a:ext cx="457200" cy="381000"/>
          </a:xfrm>
          <a:prstGeom prst="rect">
            <a:avLst/>
          </a:prstGeom>
        </p:spPr>
        <p:txBody>
          <a:bodyPr vert="horz" anchor="b"/>
          <a:lstStyle>
            <a:lvl1pPr algn="ctr" eaLnBrk="1" fontAlgn="auto" latinLnBrk="0" hangingPunct="1">
              <a:spcBef>
                <a:spcPts val="0"/>
              </a:spcBef>
              <a:spcAft>
                <a:spcPts val="0"/>
              </a:spcAft>
              <a:defRPr kumimoji="0" sz="1800">
                <a:solidFill>
                  <a:srgbClr val="FFFFFF"/>
                </a:solidFill>
                <a:latin typeface="+mj-lt"/>
                <a:cs typeface="+mn-cs"/>
              </a:defRPr>
            </a:lvl1pPr>
          </a:lstStyle>
          <a:p>
            <a:pPr>
              <a:defRPr/>
            </a:pPr>
            <a:fld id="{57739559-9D83-4A1A-A7B4-D47B883D54BD}" type="slidenum">
              <a:rPr lang="en-US"/>
              <a:pPr>
                <a:defRPr/>
              </a:pPr>
              <a:t>‹#›</a:t>
            </a:fld>
            <a:endParaRPr lang="en-US" dirty="0">
              <a:solidFill>
                <a:schemeClr val="bg1"/>
              </a:solidFill>
            </a:endParaRPr>
          </a:p>
        </p:txBody>
      </p:sp>
    </p:spTree>
    <p:extLst>
      <p:ext uri="{BB962C8B-B14F-4D97-AF65-F5344CB8AC3E}">
        <p14:creationId xmlns:p14="http://schemas.microsoft.com/office/powerpoint/2010/main" val="285792715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Rectangle 4"/>
          <p:cNvSpPr/>
          <p:nvPr userDrawn="1"/>
        </p:nvSpPr>
        <p:spPr>
          <a:xfrm flipV="1">
            <a:off x="838200" y="1920875"/>
            <a:ext cx="2057400" cy="90488"/>
          </a:xfrm>
          <a:prstGeom prst="rect">
            <a:avLst/>
          </a:prstGeom>
          <a:solidFill>
            <a:schemeClr val="tx1"/>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Content Placeholder 2"/>
          <p:cNvSpPr>
            <a:spLocks noGrp="1"/>
          </p:cNvSpPr>
          <p:nvPr>
            <p:ph sz="half" idx="1"/>
          </p:nvPr>
        </p:nvSpPr>
        <p:spPr>
          <a:xfrm>
            <a:off x="609600" y="2249427"/>
            <a:ext cx="3962400" cy="4525963"/>
          </a:xfrm>
          <a:prstGeom prst="rect">
            <a:avLst/>
          </a:prstGeom>
        </p:spPr>
        <p:txBody>
          <a:bodyPr/>
          <a:lstStyle>
            <a:lvl1pPr>
              <a:defRPr sz="2000">
                <a:latin typeface="Cambria" pitchFamily="18" charset="0"/>
              </a:defRPr>
            </a:lvl1pPr>
            <a:lvl2pPr>
              <a:defRPr sz="1800">
                <a:latin typeface="Cambria" pitchFamily="18" charset="0"/>
              </a:defRPr>
            </a:lvl2pPr>
            <a:lvl3pPr>
              <a:defRPr sz="1600">
                <a:latin typeface="Cambria" pitchFamily="18" charset="0"/>
              </a:defRPr>
            </a:lvl3pPr>
            <a:lvl4pPr>
              <a:buClr>
                <a:schemeClr val="tx1">
                  <a:lumMod val="65000"/>
                  <a:lumOff val="35000"/>
                </a:schemeClr>
              </a:buClr>
              <a:defRPr sz="1400">
                <a:latin typeface="Cambria" pitchFamily="18" charset="0"/>
              </a:defRPr>
            </a:lvl4pPr>
            <a:lvl5pPr>
              <a:buClr>
                <a:schemeClr val="tx1">
                  <a:lumMod val="65000"/>
                  <a:lumOff val="35000"/>
                </a:schemeClr>
              </a:buClr>
              <a:defRPr sz="1400">
                <a:latin typeface="Cambr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4400" y="2249427"/>
            <a:ext cx="3962400" cy="4525963"/>
          </a:xfrm>
          <a:prstGeom prst="rect">
            <a:avLst/>
          </a:prstGeom>
        </p:spPr>
        <p:txBody>
          <a:bodyPr/>
          <a:lstStyle>
            <a:lvl1pPr>
              <a:defRPr sz="2000">
                <a:latin typeface="Cambria" pitchFamily="18" charset="0"/>
              </a:defRPr>
            </a:lvl1pPr>
            <a:lvl2pPr>
              <a:defRPr sz="1800">
                <a:latin typeface="Cambria" pitchFamily="18" charset="0"/>
              </a:defRPr>
            </a:lvl2pPr>
            <a:lvl3pPr>
              <a:defRPr sz="1600">
                <a:latin typeface="Cambria" pitchFamily="18" charset="0"/>
              </a:defRPr>
            </a:lvl3pPr>
            <a:lvl4pPr>
              <a:buClr>
                <a:schemeClr val="tx1">
                  <a:lumMod val="65000"/>
                  <a:lumOff val="35000"/>
                </a:schemeClr>
              </a:buClr>
              <a:defRPr sz="1400">
                <a:latin typeface="Cambria" pitchFamily="18" charset="0"/>
              </a:defRPr>
            </a:lvl4pPr>
            <a:lvl5pPr>
              <a:buClr>
                <a:schemeClr val="tx1">
                  <a:lumMod val="65000"/>
                  <a:lumOff val="35000"/>
                </a:schemeClr>
              </a:buClr>
              <a:defRPr sz="1400">
                <a:latin typeface="Cambr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Placeholder 21"/>
          <p:cNvSpPr>
            <a:spLocks noGrp="1"/>
          </p:cNvSpPr>
          <p:nvPr>
            <p:ph type="title"/>
          </p:nvPr>
        </p:nvSpPr>
        <p:spPr>
          <a:xfrm>
            <a:off x="685800" y="0"/>
            <a:ext cx="8229600" cy="1920240"/>
          </a:xfrm>
          <a:prstGeom prst="rect">
            <a:avLst/>
          </a:prstGeom>
        </p:spPr>
        <p:txBody>
          <a:bodyPr>
            <a:normAutofit/>
          </a:bodyPr>
          <a:lstStyle/>
          <a:p>
            <a:r>
              <a:rPr lang="en-US" dirty="0" smtClean="0"/>
              <a:t>CLICK TO EDIT MASTER TITLE STYLE</a:t>
            </a:r>
            <a:endParaRPr lang="en-US" dirty="0"/>
          </a:p>
        </p:txBody>
      </p:sp>
      <p:sp>
        <p:nvSpPr>
          <p:cNvPr id="6" name="Date Placeholder 13"/>
          <p:cNvSpPr>
            <a:spLocks noGrp="1"/>
          </p:cNvSpPr>
          <p:nvPr>
            <p:ph type="dt" sz="half" idx="10"/>
          </p:nvPr>
        </p:nvSpPr>
        <p:spPr/>
        <p:txBody>
          <a:bodyPr/>
          <a:lstStyle>
            <a:lvl1pPr algn="l" eaLnBrk="1" latinLnBrk="0" hangingPunct="1">
              <a:defRPr kumimoji="0" sz="800">
                <a:solidFill>
                  <a:schemeClr val="bg1">
                    <a:lumMod val="50000"/>
                  </a:schemeClr>
                </a:solidFill>
              </a:defRPr>
            </a:lvl1pPr>
          </a:lstStyle>
          <a:p>
            <a:pPr>
              <a:defRPr/>
            </a:pPr>
            <a:fld id="{F9365F66-262B-4EAE-ACA0-7305062AB9B4}" type="datetime1">
              <a:rPr lang="en-US"/>
              <a:pPr>
                <a:defRPr/>
              </a:pPr>
              <a:t>3/6/2019</a:t>
            </a:fld>
            <a:endParaRPr lang="en-US" dirty="0"/>
          </a:p>
        </p:txBody>
      </p:sp>
      <p:sp>
        <p:nvSpPr>
          <p:cNvPr id="7" name="Footer Placeholder 2"/>
          <p:cNvSpPr>
            <a:spLocks noGrp="1"/>
          </p:cNvSpPr>
          <p:nvPr>
            <p:ph type="ftr" sz="quarter" idx="11"/>
          </p:nvPr>
        </p:nvSpPr>
        <p:spPr/>
        <p:txBody>
          <a:bodyPr/>
          <a:lstStyle>
            <a:lvl1pPr algn="r" eaLnBrk="1" latinLnBrk="0" hangingPunct="1">
              <a:defRPr kumimoji="0" sz="800">
                <a:solidFill>
                  <a:schemeClr val="bg1">
                    <a:lumMod val="50000"/>
                  </a:schemeClr>
                </a:solidFill>
              </a:defRPr>
            </a:lvl1pPr>
          </a:lstStyle>
          <a:p>
            <a:pPr>
              <a:defRPr/>
            </a:pPr>
            <a:r>
              <a:rPr lang="en-US"/>
              <a:t>©  TSI Incorporated</a:t>
            </a:r>
            <a:endParaRPr lang="en-US" dirty="0"/>
          </a:p>
        </p:txBody>
      </p:sp>
      <p:sp>
        <p:nvSpPr>
          <p:cNvPr id="8" name="Slide Number Placeholder 22"/>
          <p:cNvSpPr>
            <a:spLocks noGrp="1"/>
          </p:cNvSpPr>
          <p:nvPr>
            <p:ph type="sldNum" sz="quarter" idx="12"/>
          </p:nvPr>
        </p:nvSpPr>
        <p:spPr>
          <a:xfrm>
            <a:off x="8686800" y="6477000"/>
            <a:ext cx="457200" cy="381000"/>
          </a:xfrm>
          <a:prstGeom prst="rect">
            <a:avLst/>
          </a:prstGeom>
        </p:spPr>
        <p:txBody>
          <a:bodyPr vert="horz" anchor="b"/>
          <a:lstStyle>
            <a:lvl1pPr algn="ctr" eaLnBrk="1" fontAlgn="auto" latinLnBrk="0" hangingPunct="1">
              <a:spcBef>
                <a:spcPts val="0"/>
              </a:spcBef>
              <a:spcAft>
                <a:spcPts val="0"/>
              </a:spcAft>
              <a:defRPr kumimoji="0" sz="1800">
                <a:solidFill>
                  <a:srgbClr val="FFFFFF"/>
                </a:solidFill>
                <a:latin typeface="+mj-lt"/>
                <a:cs typeface="+mn-cs"/>
              </a:defRPr>
            </a:lvl1pPr>
          </a:lstStyle>
          <a:p>
            <a:pPr>
              <a:defRPr/>
            </a:pPr>
            <a:fld id="{E3294F8B-AE24-4C1E-A091-1644EBE0F6DA}" type="slidenum">
              <a:rPr lang="en-US"/>
              <a:pPr>
                <a:defRPr/>
              </a:pPr>
              <a:t>‹#›</a:t>
            </a:fld>
            <a:endParaRPr lang="en-US" dirty="0">
              <a:solidFill>
                <a:schemeClr val="bg1"/>
              </a:solidFill>
            </a:endParaRPr>
          </a:p>
        </p:txBody>
      </p:sp>
    </p:spTree>
    <p:extLst>
      <p:ext uri="{BB962C8B-B14F-4D97-AF65-F5344CB8AC3E}">
        <p14:creationId xmlns:p14="http://schemas.microsoft.com/office/powerpoint/2010/main" val="211627295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197" y="2244971"/>
            <a:ext cx="3733805" cy="457200"/>
          </a:xfrm>
          <a:prstGeom prst="rect">
            <a:avLst/>
          </a:prstGeom>
          <a:solidFill>
            <a:schemeClr val="tx1">
              <a:lumMod val="95000"/>
              <a:lumOff val="5000"/>
            </a:schemeClr>
          </a:solidFill>
          <a:ln w="12700">
            <a:noFill/>
          </a:ln>
        </p:spPr>
        <p:txBody>
          <a:bodyPr anchor="ctr">
            <a:noAutofit/>
          </a:bodyPr>
          <a:lstStyle>
            <a:lvl1pPr marL="45720" indent="0">
              <a:buNone/>
              <a:defRPr sz="1900" b="0">
                <a:solidFill>
                  <a:schemeClr val="bg1"/>
                </a:solidFill>
                <a:latin typeface="+mj-lt"/>
              </a:defRPr>
            </a:lvl1pPr>
            <a:lvl2pPr>
              <a:buNone/>
              <a:defRPr sz="2000" b="1"/>
            </a:lvl2pPr>
            <a:lvl3pPr>
              <a:buNone/>
              <a:defRPr sz="1800" b="1"/>
            </a:lvl3pPr>
            <a:lvl4pPr>
              <a:buNone/>
              <a:defRPr sz="1600" b="1"/>
            </a:lvl4pPr>
            <a:lvl5pPr>
              <a:buNone/>
              <a:defRPr sz="1600" b="1"/>
            </a:lvl5pPr>
          </a:lstStyle>
          <a:p>
            <a:pPr lvl="0"/>
            <a:r>
              <a:rPr lang="en-US" dirty="0" smtClean="0"/>
              <a:t>Click to edit Master text styles</a:t>
            </a:r>
          </a:p>
        </p:txBody>
      </p:sp>
      <p:sp>
        <p:nvSpPr>
          <p:cNvPr id="4" name="Text Placeholder 3"/>
          <p:cNvSpPr>
            <a:spLocks noGrp="1"/>
          </p:cNvSpPr>
          <p:nvPr>
            <p:ph type="body" sz="half" idx="3"/>
          </p:nvPr>
        </p:nvSpPr>
        <p:spPr>
          <a:xfrm>
            <a:off x="4955922" y="2244971"/>
            <a:ext cx="3733800" cy="457200"/>
          </a:xfrm>
          <a:prstGeom prst="rect">
            <a:avLst/>
          </a:prstGeom>
          <a:solidFill>
            <a:schemeClr val="tx1"/>
          </a:solidFill>
          <a:ln w="12700">
            <a:noFill/>
          </a:ln>
        </p:spPr>
        <p:txBody>
          <a:bodyPr anchor="ctr">
            <a:noAutofit/>
          </a:bodyPr>
          <a:lstStyle>
            <a:lvl1pPr marL="45720" indent="0">
              <a:buNone/>
              <a:defRPr sz="1900" b="0">
                <a:solidFill>
                  <a:schemeClr val="bg1"/>
                </a:solidFill>
                <a:latin typeface="+mj-lt"/>
              </a:defRPr>
            </a:lvl1pPr>
            <a:lvl2pPr>
              <a:buNone/>
              <a:defRPr sz="2000" b="1"/>
            </a:lvl2pPr>
            <a:lvl3pPr>
              <a:buNone/>
              <a:defRPr sz="1800" b="1"/>
            </a:lvl3pPr>
            <a:lvl4pPr>
              <a:buNone/>
              <a:defRPr sz="1600" b="1"/>
            </a:lvl4pPr>
            <a:lvl5pPr>
              <a:buNone/>
              <a:defRPr sz="1600" b="1"/>
            </a:lvl5pPr>
          </a:lstStyle>
          <a:p>
            <a:pPr lvl="0"/>
            <a:r>
              <a:rPr lang="en-US" dirty="0" smtClean="0"/>
              <a:t>Click to edit Master text styles</a:t>
            </a:r>
          </a:p>
        </p:txBody>
      </p:sp>
      <p:sp>
        <p:nvSpPr>
          <p:cNvPr id="5" name="Content Placeholder 4"/>
          <p:cNvSpPr>
            <a:spLocks noGrp="1"/>
          </p:cNvSpPr>
          <p:nvPr>
            <p:ph sz="quarter" idx="2"/>
          </p:nvPr>
        </p:nvSpPr>
        <p:spPr>
          <a:xfrm>
            <a:off x="838197" y="2708519"/>
            <a:ext cx="3733805" cy="3886200"/>
          </a:xfrm>
          <a:prstGeom prst="rect">
            <a:avLst/>
          </a:prstGeom>
        </p:spPr>
        <p:txBody>
          <a:bodyPr/>
          <a:lstStyle>
            <a:lvl1pPr>
              <a:defRPr sz="2000">
                <a:latin typeface="Cambria" pitchFamily="18" charset="0"/>
              </a:defRPr>
            </a:lvl1pPr>
            <a:lvl2pPr>
              <a:defRPr sz="1800">
                <a:latin typeface="Cambria" pitchFamily="18" charset="0"/>
              </a:defRPr>
            </a:lvl2pPr>
            <a:lvl3pPr>
              <a:defRPr sz="1600">
                <a:latin typeface="Cambria" pitchFamily="18" charset="0"/>
              </a:defRPr>
            </a:lvl3pPr>
            <a:lvl4pPr>
              <a:buClr>
                <a:schemeClr val="tx1">
                  <a:lumMod val="65000"/>
                  <a:lumOff val="35000"/>
                </a:schemeClr>
              </a:buClr>
              <a:defRPr sz="1400"/>
            </a:lvl4pPr>
            <a:lvl5pPr>
              <a:buClr>
                <a:schemeClr val="tx1">
                  <a:lumMod val="65000"/>
                  <a:lumOff val="35000"/>
                </a:schemeClr>
              </a:buCl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Content Placeholder 5"/>
          <p:cNvSpPr>
            <a:spLocks noGrp="1"/>
          </p:cNvSpPr>
          <p:nvPr>
            <p:ph sz="quarter" idx="4"/>
          </p:nvPr>
        </p:nvSpPr>
        <p:spPr>
          <a:xfrm>
            <a:off x="4953001" y="2708519"/>
            <a:ext cx="3733800" cy="3886200"/>
          </a:xfrm>
          <a:prstGeom prst="rect">
            <a:avLst/>
          </a:prstGeom>
        </p:spPr>
        <p:txBody>
          <a:bodyPr/>
          <a:lstStyle>
            <a:lvl1pPr>
              <a:defRPr sz="2000">
                <a:latin typeface="Cambria" pitchFamily="18" charset="0"/>
              </a:defRPr>
            </a:lvl1pPr>
            <a:lvl2pPr>
              <a:defRPr sz="1800">
                <a:latin typeface="Cambria" pitchFamily="18" charset="0"/>
              </a:defRPr>
            </a:lvl2pPr>
            <a:lvl3pPr>
              <a:defRPr sz="1600">
                <a:latin typeface="Cambria" pitchFamily="18" charset="0"/>
              </a:defRPr>
            </a:lvl3pPr>
            <a:lvl4pPr>
              <a:buClr>
                <a:schemeClr val="tx1">
                  <a:lumMod val="65000"/>
                  <a:lumOff val="35000"/>
                </a:schemeClr>
              </a:buClr>
              <a:defRPr sz="1400"/>
            </a:lvl4pPr>
            <a:lvl5pPr>
              <a:buClr>
                <a:schemeClr val="tx1">
                  <a:lumMod val="65000"/>
                  <a:lumOff val="35000"/>
                </a:schemeClr>
              </a:buCl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5" name="Title Placeholder 21"/>
          <p:cNvSpPr>
            <a:spLocks noGrp="1"/>
          </p:cNvSpPr>
          <p:nvPr>
            <p:ph type="title"/>
          </p:nvPr>
        </p:nvSpPr>
        <p:spPr>
          <a:xfrm>
            <a:off x="685800" y="0"/>
            <a:ext cx="8229600" cy="1920240"/>
          </a:xfrm>
          <a:prstGeom prst="rect">
            <a:avLst/>
          </a:prstGeom>
        </p:spPr>
        <p:txBody>
          <a:bodyPr>
            <a:normAutofit/>
          </a:bodyPr>
          <a:lstStyle/>
          <a:p>
            <a:r>
              <a:rPr lang="en-US" dirty="0" smtClean="0"/>
              <a:t>CLICK TO EDIT MASTER TITLE STYLE</a:t>
            </a:r>
            <a:endParaRPr lang="en-US" dirty="0"/>
          </a:p>
        </p:txBody>
      </p:sp>
      <p:sp>
        <p:nvSpPr>
          <p:cNvPr id="7" name="Date Placeholder 13"/>
          <p:cNvSpPr>
            <a:spLocks noGrp="1"/>
          </p:cNvSpPr>
          <p:nvPr>
            <p:ph type="dt" sz="half" idx="10"/>
          </p:nvPr>
        </p:nvSpPr>
        <p:spPr/>
        <p:txBody>
          <a:bodyPr/>
          <a:lstStyle>
            <a:lvl1pPr algn="l" eaLnBrk="1" latinLnBrk="0" hangingPunct="1">
              <a:defRPr kumimoji="0" sz="800">
                <a:solidFill>
                  <a:schemeClr val="bg1">
                    <a:lumMod val="50000"/>
                  </a:schemeClr>
                </a:solidFill>
              </a:defRPr>
            </a:lvl1pPr>
          </a:lstStyle>
          <a:p>
            <a:pPr>
              <a:defRPr/>
            </a:pPr>
            <a:fld id="{5B021ACA-50AA-4E78-924D-8D6AF603775B}" type="datetime1">
              <a:rPr lang="en-US"/>
              <a:pPr>
                <a:defRPr/>
              </a:pPr>
              <a:t>3/6/2019</a:t>
            </a:fld>
            <a:endParaRPr lang="en-US" dirty="0"/>
          </a:p>
        </p:txBody>
      </p:sp>
      <p:sp>
        <p:nvSpPr>
          <p:cNvPr id="8" name="Footer Placeholder 2"/>
          <p:cNvSpPr>
            <a:spLocks noGrp="1"/>
          </p:cNvSpPr>
          <p:nvPr>
            <p:ph type="ftr" sz="quarter" idx="11"/>
          </p:nvPr>
        </p:nvSpPr>
        <p:spPr/>
        <p:txBody>
          <a:bodyPr/>
          <a:lstStyle>
            <a:lvl1pPr algn="r" eaLnBrk="1" latinLnBrk="0" hangingPunct="1">
              <a:defRPr kumimoji="0" sz="800">
                <a:solidFill>
                  <a:schemeClr val="bg1">
                    <a:lumMod val="50000"/>
                  </a:schemeClr>
                </a:solidFill>
              </a:defRPr>
            </a:lvl1pPr>
          </a:lstStyle>
          <a:p>
            <a:pPr>
              <a:defRPr/>
            </a:pPr>
            <a:r>
              <a:rPr lang="en-US"/>
              <a:t>©  TSI Incorporated</a:t>
            </a:r>
            <a:endParaRPr lang="en-US" dirty="0"/>
          </a:p>
        </p:txBody>
      </p:sp>
      <p:sp>
        <p:nvSpPr>
          <p:cNvPr id="9" name="Slide Number Placeholder 22"/>
          <p:cNvSpPr>
            <a:spLocks noGrp="1"/>
          </p:cNvSpPr>
          <p:nvPr>
            <p:ph type="sldNum" sz="quarter" idx="12"/>
          </p:nvPr>
        </p:nvSpPr>
        <p:spPr>
          <a:xfrm>
            <a:off x="8686800" y="6477000"/>
            <a:ext cx="457200" cy="381000"/>
          </a:xfrm>
          <a:prstGeom prst="rect">
            <a:avLst/>
          </a:prstGeom>
        </p:spPr>
        <p:txBody>
          <a:bodyPr vert="horz" anchor="b"/>
          <a:lstStyle>
            <a:lvl1pPr algn="ctr" eaLnBrk="1" fontAlgn="auto" latinLnBrk="0" hangingPunct="1">
              <a:spcBef>
                <a:spcPts val="0"/>
              </a:spcBef>
              <a:spcAft>
                <a:spcPts val="0"/>
              </a:spcAft>
              <a:defRPr kumimoji="0" sz="1800">
                <a:solidFill>
                  <a:srgbClr val="FFFFFF"/>
                </a:solidFill>
                <a:latin typeface="+mj-lt"/>
                <a:cs typeface="+mn-cs"/>
              </a:defRPr>
            </a:lvl1pPr>
          </a:lstStyle>
          <a:p>
            <a:pPr>
              <a:defRPr/>
            </a:pPr>
            <a:fld id="{C06BEB40-2764-40DA-8629-06B2EA528FD0}" type="slidenum">
              <a:rPr lang="en-US"/>
              <a:pPr>
                <a:defRPr/>
              </a:pPr>
              <a:t>‹#›</a:t>
            </a:fld>
            <a:endParaRPr lang="en-US" dirty="0">
              <a:solidFill>
                <a:schemeClr val="bg1"/>
              </a:solidFill>
            </a:endParaRPr>
          </a:p>
        </p:txBody>
      </p:sp>
    </p:spTree>
    <p:extLst>
      <p:ext uri="{BB962C8B-B14F-4D97-AF65-F5344CB8AC3E}">
        <p14:creationId xmlns:p14="http://schemas.microsoft.com/office/powerpoint/2010/main" val="144856267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Placeholder 21"/>
          <p:cNvSpPr>
            <a:spLocks noGrp="1"/>
          </p:cNvSpPr>
          <p:nvPr>
            <p:ph type="title"/>
          </p:nvPr>
        </p:nvSpPr>
        <p:spPr>
          <a:xfrm>
            <a:off x="685800" y="0"/>
            <a:ext cx="8229600" cy="1920240"/>
          </a:xfrm>
          <a:prstGeom prst="rect">
            <a:avLst/>
          </a:prstGeom>
        </p:spPr>
        <p:txBody>
          <a:bodyPr>
            <a:normAutofit/>
          </a:bodyPr>
          <a:lstStyle/>
          <a:p>
            <a:r>
              <a:rPr lang="en-US" dirty="0" smtClean="0"/>
              <a:t>CLICK TO EDIT MASTER TITLE STYLE</a:t>
            </a:r>
            <a:endParaRPr lang="en-US" dirty="0"/>
          </a:p>
        </p:txBody>
      </p:sp>
      <p:sp>
        <p:nvSpPr>
          <p:cNvPr id="3" name="Date Placeholder 13"/>
          <p:cNvSpPr>
            <a:spLocks noGrp="1"/>
          </p:cNvSpPr>
          <p:nvPr>
            <p:ph type="dt" sz="half" idx="10"/>
          </p:nvPr>
        </p:nvSpPr>
        <p:spPr/>
        <p:txBody>
          <a:bodyPr/>
          <a:lstStyle>
            <a:lvl1pPr algn="l" eaLnBrk="1" latinLnBrk="0" hangingPunct="1">
              <a:defRPr kumimoji="0" sz="800">
                <a:solidFill>
                  <a:schemeClr val="bg1">
                    <a:lumMod val="50000"/>
                  </a:schemeClr>
                </a:solidFill>
              </a:defRPr>
            </a:lvl1pPr>
          </a:lstStyle>
          <a:p>
            <a:pPr>
              <a:defRPr/>
            </a:pPr>
            <a:fld id="{F2F4A150-B994-404D-BF3F-30CC4E570C42}" type="datetime1">
              <a:rPr lang="en-US"/>
              <a:pPr>
                <a:defRPr/>
              </a:pPr>
              <a:t>3/6/2019</a:t>
            </a:fld>
            <a:endParaRPr lang="en-US" dirty="0"/>
          </a:p>
        </p:txBody>
      </p:sp>
      <p:sp>
        <p:nvSpPr>
          <p:cNvPr id="4" name="Footer Placeholder 2"/>
          <p:cNvSpPr>
            <a:spLocks noGrp="1"/>
          </p:cNvSpPr>
          <p:nvPr>
            <p:ph type="ftr" sz="quarter" idx="11"/>
          </p:nvPr>
        </p:nvSpPr>
        <p:spPr/>
        <p:txBody>
          <a:bodyPr/>
          <a:lstStyle>
            <a:lvl1pPr algn="r" eaLnBrk="1" latinLnBrk="0" hangingPunct="1">
              <a:defRPr kumimoji="0" sz="800">
                <a:solidFill>
                  <a:schemeClr val="bg1">
                    <a:lumMod val="50000"/>
                  </a:schemeClr>
                </a:solidFill>
              </a:defRPr>
            </a:lvl1pPr>
          </a:lstStyle>
          <a:p>
            <a:pPr>
              <a:defRPr/>
            </a:pPr>
            <a:r>
              <a:rPr lang="en-US"/>
              <a:t>©  TSI Incorporated</a:t>
            </a:r>
            <a:endParaRPr lang="en-US" dirty="0"/>
          </a:p>
        </p:txBody>
      </p:sp>
      <p:sp>
        <p:nvSpPr>
          <p:cNvPr id="5" name="Slide Number Placeholder 22"/>
          <p:cNvSpPr>
            <a:spLocks noGrp="1"/>
          </p:cNvSpPr>
          <p:nvPr>
            <p:ph type="sldNum" sz="quarter" idx="12"/>
          </p:nvPr>
        </p:nvSpPr>
        <p:spPr>
          <a:xfrm>
            <a:off x="8686800" y="6477000"/>
            <a:ext cx="457200" cy="381000"/>
          </a:xfrm>
          <a:prstGeom prst="rect">
            <a:avLst/>
          </a:prstGeom>
        </p:spPr>
        <p:txBody>
          <a:bodyPr vert="horz" anchor="b"/>
          <a:lstStyle>
            <a:lvl1pPr algn="ctr" eaLnBrk="1" fontAlgn="auto" latinLnBrk="0" hangingPunct="1">
              <a:spcBef>
                <a:spcPts val="0"/>
              </a:spcBef>
              <a:spcAft>
                <a:spcPts val="0"/>
              </a:spcAft>
              <a:defRPr kumimoji="0" sz="1800">
                <a:solidFill>
                  <a:srgbClr val="FFFFFF"/>
                </a:solidFill>
                <a:latin typeface="+mj-lt"/>
                <a:cs typeface="+mn-cs"/>
              </a:defRPr>
            </a:lvl1pPr>
          </a:lstStyle>
          <a:p>
            <a:pPr>
              <a:defRPr/>
            </a:pPr>
            <a:fld id="{C40C49EA-69FD-4CA8-984C-C3952794D1FD}" type="slidenum">
              <a:rPr lang="en-US"/>
              <a:pPr>
                <a:defRPr/>
              </a:pPr>
              <a:t>‹#›</a:t>
            </a:fld>
            <a:endParaRPr lang="en-US" dirty="0">
              <a:solidFill>
                <a:schemeClr val="bg1"/>
              </a:solidFill>
            </a:endParaRPr>
          </a:p>
        </p:txBody>
      </p:sp>
    </p:spTree>
    <p:extLst>
      <p:ext uri="{BB962C8B-B14F-4D97-AF65-F5344CB8AC3E}">
        <p14:creationId xmlns:p14="http://schemas.microsoft.com/office/powerpoint/2010/main" val="336284413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2"/>
          <p:cNvSpPr/>
          <p:nvPr userDrawn="1"/>
        </p:nvSpPr>
        <p:spPr>
          <a:xfrm flipV="1">
            <a:off x="838200" y="1920875"/>
            <a:ext cx="2057400" cy="90488"/>
          </a:xfrm>
          <a:prstGeom prst="rect">
            <a:avLst/>
          </a:prstGeom>
          <a:solidFill>
            <a:schemeClr val="tx1"/>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Title Placeholder 21"/>
          <p:cNvSpPr>
            <a:spLocks noGrp="1"/>
          </p:cNvSpPr>
          <p:nvPr>
            <p:ph type="title"/>
          </p:nvPr>
        </p:nvSpPr>
        <p:spPr>
          <a:xfrm>
            <a:off x="685800" y="0"/>
            <a:ext cx="8229600" cy="1920240"/>
          </a:xfrm>
          <a:prstGeom prst="rect">
            <a:avLst/>
          </a:prstGeom>
        </p:spPr>
        <p:txBody>
          <a:bodyPr>
            <a:normAutofit/>
          </a:bodyPr>
          <a:lstStyle/>
          <a:p>
            <a:r>
              <a:rPr lang="en-US" dirty="0" smtClean="0"/>
              <a:t>CLICK TO EDIT MASTER TITLE STYLE</a:t>
            </a:r>
            <a:endParaRPr lang="en-US" dirty="0"/>
          </a:p>
        </p:txBody>
      </p:sp>
      <p:sp>
        <p:nvSpPr>
          <p:cNvPr id="4" name="Date Placeholder 13"/>
          <p:cNvSpPr>
            <a:spLocks noGrp="1"/>
          </p:cNvSpPr>
          <p:nvPr>
            <p:ph type="dt" sz="half" idx="10"/>
          </p:nvPr>
        </p:nvSpPr>
        <p:spPr/>
        <p:txBody>
          <a:bodyPr/>
          <a:lstStyle>
            <a:lvl1pPr algn="l" eaLnBrk="1" latinLnBrk="0" hangingPunct="1">
              <a:defRPr kumimoji="0" sz="800">
                <a:solidFill>
                  <a:schemeClr val="bg1">
                    <a:lumMod val="50000"/>
                  </a:schemeClr>
                </a:solidFill>
              </a:defRPr>
            </a:lvl1pPr>
          </a:lstStyle>
          <a:p>
            <a:pPr>
              <a:defRPr/>
            </a:pPr>
            <a:fld id="{4C322C29-2FFF-4115-BA51-9765ACAE58BB}" type="datetime1">
              <a:rPr lang="en-US"/>
              <a:pPr>
                <a:defRPr/>
              </a:pPr>
              <a:t>3/6/2019</a:t>
            </a:fld>
            <a:endParaRPr lang="en-US" dirty="0"/>
          </a:p>
        </p:txBody>
      </p:sp>
      <p:sp>
        <p:nvSpPr>
          <p:cNvPr id="5" name="Footer Placeholder 2"/>
          <p:cNvSpPr>
            <a:spLocks noGrp="1"/>
          </p:cNvSpPr>
          <p:nvPr>
            <p:ph type="ftr" sz="quarter" idx="11"/>
          </p:nvPr>
        </p:nvSpPr>
        <p:spPr/>
        <p:txBody>
          <a:bodyPr/>
          <a:lstStyle>
            <a:lvl1pPr algn="r" eaLnBrk="1" latinLnBrk="0" hangingPunct="1">
              <a:defRPr kumimoji="0" sz="800">
                <a:solidFill>
                  <a:schemeClr val="bg1">
                    <a:lumMod val="50000"/>
                  </a:schemeClr>
                </a:solidFill>
              </a:defRPr>
            </a:lvl1pPr>
          </a:lstStyle>
          <a:p>
            <a:pPr>
              <a:defRPr/>
            </a:pPr>
            <a:r>
              <a:rPr lang="en-US"/>
              <a:t>©  TSI Incorporated</a:t>
            </a:r>
            <a:endParaRPr lang="en-US" dirty="0"/>
          </a:p>
        </p:txBody>
      </p:sp>
      <p:sp>
        <p:nvSpPr>
          <p:cNvPr id="6" name="Slide Number Placeholder 22"/>
          <p:cNvSpPr>
            <a:spLocks noGrp="1"/>
          </p:cNvSpPr>
          <p:nvPr>
            <p:ph type="sldNum" sz="quarter" idx="12"/>
          </p:nvPr>
        </p:nvSpPr>
        <p:spPr>
          <a:xfrm>
            <a:off x="8686800" y="6477000"/>
            <a:ext cx="457200" cy="381000"/>
          </a:xfrm>
          <a:prstGeom prst="rect">
            <a:avLst/>
          </a:prstGeom>
        </p:spPr>
        <p:txBody>
          <a:bodyPr vert="horz" anchor="b"/>
          <a:lstStyle>
            <a:lvl1pPr algn="ctr" eaLnBrk="1" fontAlgn="auto" latinLnBrk="0" hangingPunct="1">
              <a:spcBef>
                <a:spcPts val="0"/>
              </a:spcBef>
              <a:spcAft>
                <a:spcPts val="0"/>
              </a:spcAft>
              <a:defRPr kumimoji="0" sz="1800">
                <a:solidFill>
                  <a:srgbClr val="FFFFFF"/>
                </a:solidFill>
                <a:latin typeface="+mj-lt"/>
                <a:cs typeface="+mn-cs"/>
              </a:defRPr>
            </a:lvl1pPr>
          </a:lstStyle>
          <a:p>
            <a:pPr>
              <a:defRPr/>
            </a:pPr>
            <a:fld id="{99D8B491-A8A2-4179-8E4B-D7500BA32468}" type="slidenum">
              <a:rPr lang="en-US"/>
              <a:pPr>
                <a:defRPr/>
              </a:pPr>
              <a:t>‹#›</a:t>
            </a:fld>
            <a:endParaRPr lang="en-US" dirty="0">
              <a:solidFill>
                <a:schemeClr val="bg1"/>
              </a:solidFill>
            </a:endParaRPr>
          </a:p>
        </p:txBody>
      </p:sp>
    </p:spTree>
    <p:extLst>
      <p:ext uri="{BB962C8B-B14F-4D97-AF65-F5344CB8AC3E}">
        <p14:creationId xmlns:p14="http://schemas.microsoft.com/office/powerpoint/2010/main" val="262218511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0" descr="Normal Slide_4-3.jp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33" name="Rounded Rectangle 32"/>
          <p:cNvSpPr/>
          <p:nvPr/>
        </p:nvSpPr>
        <p:spPr bwMode="white">
          <a:xfrm>
            <a:off x="5407026" y="496889"/>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Date Placeholder 13"/>
          <p:cNvSpPr>
            <a:spLocks noGrp="1"/>
          </p:cNvSpPr>
          <p:nvPr>
            <p:ph type="dt" sz="half" idx="2"/>
          </p:nvPr>
        </p:nvSpPr>
        <p:spPr>
          <a:xfrm>
            <a:off x="7729539" y="6537325"/>
            <a:ext cx="957262" cy="457200"/>
          </a:xfrm>
          <a:prstGeom prst="rect">
            <a:avLst/>
          </a:prstGeom>
        </p:spPr>
        <p:txBody>
          <a:bodyPr vert="horz"/>
          <a:lstStyle>
            <a:lvl1pPr algn="l" eaLnBrk="1" fontAlgn="auto" latinLnBrk="0" hangingPunct="1">
              <a:spcBef>
                <a:spcPts val="0"/>
              </a:spcBef>
              <a:spcAft>
                <a:spcPts val="0"/>
              </a:spcAft>
              <a:defRPr kumimoji="0" sz="800">
                <a:solidFill>
                  <a:schemeClr val="bg1">
                    <a:lumMod val="50000"/>
                  </a:schemeClr>
                </a:solidFill>
                <a:latin typeface="+mn-lt"/>
                <a:cs typeface="+mn-cs"/>
              </a:defRPr>
            </a:lvl1pPr>
          </a:lstStyle>
          <a:p>
            <a:pPr>
              <a:defRPr/>
            </a:pPr>
            <a:fld id="{35A1243D-B593-467C-9842-E8B080A082EE}" type="datetime1">
              <a:rPr lang="en-US"/>
              <a:pPr>
                <a:defRPr/>
              </a:pPr>
              <a:t>3/6/2019</a:t>
            </a:fld>
            <a:endParaRPr lang="en-US" dirty="0"/>
          </a:p>
        </p:txBody>
      </p:sp>
      <p:sp>
        <p:nvSpPr>
          <p:cNvPr id="3" name="Footer Placeholder 2"/>
          <p:cNvSpPr>
            <a:spLocks noGrp="1"/>
          </p:cNvSpPr>
          <p:nvPr>
            <p:ph type="ftr" sz="quarter" idx="3"/>
          </p:nvPr>
        </p:nvSpPr>
        <p:spPr>
          <a:xfrm>
            <a:off x="6400801" y="6537325"/>
            <a:ext cx="1325563" cy="457200"/>
          </a:xfrm>
          <a:prstGeom prst="rect">
            <a:avLst/>
          </a:prstGeom>
        </p:spPr>
        <p:txBody>
          <a:bodyPr vert="horz"/>
          <a:lstStyle>
            <a:lvl1pPr algn="r" eaLnBrk="1" fontAlgn="auto" latinLnBrk="0" hangingPunct="1">
              <a:spcBef>
                <a:spcPts val="0"/>
              </a:spcBef>
              <a:spcAft>
                <a:spcPts val="0"/>
              </a:spcAft>
              <a:defRPr kumimoji="0" sz="800">
                <a:solidFill>
                  <a:schemeClr val="bg1">
                    <a:lumMod val="50000"/>
                  </a:schemeClr>
                </a:solidFill>
                <a:latin typeface="+mn-lt"/>
                <a:cs typeface="+mn-cs"/>
              </a:defRPr>
            </a:lvl1pPr>
          </a:lstStyle>
          <a:p>
            <a:pPr>
              <a:defRPr/>
            </a:pPr>
            <a:r>
              <a:rPr lang="en-US"/>
              <a:t>©  TSI Incorporated</a:t>
            </a:r>
            <a:endParaRPr lang="en-US" dirty="0"/>
          </a:p>
        </p:txBody>
      </p:sp>
      <p:sp>
        <p:nvSpPr>
          <p:cNvPr id="1031" name="Title Placeholder 21"/>
          <p:cNvSpPr>
            <a:spLocks noGrp="1"/>
          </p:cNvSpPr>
          <p:nvPr>
            <p:ph type="title"/>
          </p:nvPr>
        </p:nvSpPr>
        <p:spPr bwMode="auto">
          <a:xfrm>
            <a:off x="685800" y="2"/>
            <a:ext cx="82296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Lst>
  <p:hf hdr="0"/>
  <p:txStyles>
    <p:titleStyle>
      <a:lvl1pPr algn="l" rtl="0" eaLnBrk="0" fontAlgn="base" hangingPunct="0">
        <a:spcBef>
          <a:spcPct val="0"/>
        </a:spcBef>
        <a:spcAft>
          <a:spcPct val="0"/>
        </a:spcAft>
        <a:defRPr sz="4000" kern="12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Century Gothic" pitchFamily="34" charset="0"/>
        </a:defRPr>
      </a:lvl2pPr>
      <a:lvl3pPr algn="l" rtl="0" eaLnBrk="0" fontAlgn="base" hangingPunct="0">
        <a:spcBef>
          <a:spcPct val="0"/>
        </a:spcBef>
        <a:spcAft>
          <a:spcPct val="0"/>
        </a:spcAft>
        <a:defRPr sz="4000">
          <a:solidFill>
            <a:schemeClr val="tx1"/>
          </a:solidFill>
          <a:latin typeface="Century Gothic" pitchFamily="34" charset="0"/>
        </a:defRPr>
      </a:lvl3pPr>
      <a:lvl4pPr algn="l" rtl="0" eaLnBrk="0" fontAlgn="base" hangingPunct="0">
        <a:spcBef>
          <a:spcPct val="0"/>
        </a:spcBef>
        <a:spcAft>
          <a:spcPct val="0"/>
        </a:spcAft>
        <a:defRPr sz="4000">
          <a:solidFill>
            <a:schemeClr val="tx1"/>
          </a:solidFill>
          <a:latin typeface="Century Gothic" pitchFamily="34" charset="0"/>
        </a:defRPr>
      </a:lvl4pPr>
      <a:lvl5pPr algn="l" rtl="0" eaLnBrk="0" fontAlgn="base" hangingPunct="0">
        <a:spcBef>
          <a:spcPct val="0"/>
        </a:spcBef>
        <a:spcAft>
          <a:spcPct val="0"/>
        </a:spcAft>
        <a:defRPr sz="4000">
          <a:solidFill>
            <a:schemeClr val="tx1"/>
          </a:solidFill>
          <a:latin typeface="Century Gothic" pitchFamily="34" charset="0"/>
        </a:defRPr>
      </a:lvl5pPr>
      <a:lvl6pPr marL="457200" algn="l" rtl="0" fontAlgn="base">
        <a:spcBef>
          <a:spcPct val="0"/>
        </a:spcBef>
        <a:spcAft>
          <a:spcPct val="0"/>
        </a:spcAft>
        <a:defRPr sz="4000">
          <a:solidFill>
            <a:schemeClr val="tx1"/>
          </a:solidFill>
          <a:latin typeface="Century Gothic" pitchFamily="34" charset="0"/>
        </a:defRPr>
      </a:lvl6pPr>
      <a:lvl7pPr marL="914400" algn="l" rtl="0" fontAlgn="base">
        <a:spcBef>
          <a:spcPct val="0"/>
        </a:spcBef>
        <a:spcAft>
          <a:spcPct val="0"/>
        </a:spcAft>
        <a:defRPr sz="4000">
          <a:solidFill>
            <a:schemeClr val="tx1"/>
          </a:solidFill>
          <a:latin typeface="Century Gothic" pitchFamily="34" charset="0"/>
        </a:defRPr>
      </a:lvl7pPr>
      <a:lvl8pPr marL="1371600" algn="l" rtl="0" fontAlgn="base">
        <a:spcBef>
          <a:spcPct val="0"/>
        </a:spcBef>
        <a:spcAft>
          <a:spcPct val="0"/>
        </a:spcAft>
        <a:defRPr sz="4000">
          <a:solidFill>
            <a:schemeClr val="tx1"/>
          </a:solidFill>
          <a:latin typeface="Century Gothic" pitchFamily="34" charset="0"/>
        </a:defRPr>
      </a:lvl8pPr>
      <a:lvl9pPr marL="1828800" algn="l" rtl="0" fontAlgn="base">
        <a:spcBef>
          <a:spcPct val="0"/>
        </a:spcBef>
        <a:spcAft>
          <a:spcPct val="0"/>
        </a:spcAft>
        <a:defRPr sz="4000">
          <a:solidFill>
            <a:schemeClr val="tx1"/>
          </a:solidFill>
          <a:latin typeface="Century Gothic" pitchFamily="34" charset="0"/>
        </a:defRPr>
      </a:lvl9pPr>
    </p:titleStyle>
    <p:bodyStyle>
      <a:lvl1pPr marL="365125" indent="-255588" algn="l" rtl="0" eaLnBrk="0" fontAlgn="base" hangingPunct="0">
        <a:spcBef>
          <a:spcPts val="300"/>
        </a:spcBef>
        <a:spcAft>
          <a:spcPct val="0"/>
        </a:spcAft>
        <a:buClr>
          <a:schemeClr val="tx1"/>
        </a:buClr>
        <a:buFont typeface="Calibri" pitchFamily="34"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rgbClr val="595959"/>
        </a:buClr>
        <a:buFont typeface="Arial" charset="0"/>
        <a:buChar char="•"/>
        <a:defRPr sz="2600" kern="1200">
          <a:solidFill>
            <a:srgbClr val="595959"/>
          </a:solidFill>
          <a:latin typeface="+mn-lt"/>
          <a:ea typeface="+mn-ea"/>
          <a:cs typeface="+mn-cs"/>
        </a:defRPr>
      </a:lvl2pPr>
      <a:lvl3pPr marL="922338" indent="-219075" algn="l" rtl="0" eaLnBrk="0" fontAlgn="base" hangingPunct="0">
        <a:spcBef>
          <a:spcPts val="300"/>
        </a:spcBef>
        <a:spcAft>
          <a:spcPct val="0"/>
        </a:spcAft>
        <a:buClr>
          <a:srgbClr val="595959"/>
        </a:buClr>
        <a:buFont typeface="Calibri" pitchFamily="34" charset="0"/>
        <a:buChar char="-"/>
        <a:defRPr sz="2400" kern="1200">
          <a:solidFill>
            <a:srgbClr val="595959"/>
          </a:solidFill>
          <a:latin typeface="+mn-lt"/>
          <a:ea typeface="+mn-ea"/>
          <a:cs typeface="+mn-cs"/>
        </a:defRPr>
      </a:lvl3pPr>
      <a:lvl4pPr marL="1179513" indent="-200025" algn="l" rtl="0" eaLnBrk="0" fontAlgn="base" hangingPunct="0">
        <a:spcBef>
          <a:spcPts val="300"/>
        </a:spcBef>
        <a:spcAft>
          <a:spcPct val="0"/>
        </a:spcAft>
        <a:buClr>
          <a:srgbClr val="FF3399"/>
        </a:buClr>
        <a:buFont typeface="Calibri" pitchFamily="34" charset="0"/>
        <a:buChar char="+"/>
        <a:defRPr sz="2200" kern="1200">
          <a:solidFill>
            <a:srgbClr val="595959"/>
          </a:solidFill>
          <a:latin typeface="+mn-lt"/>
          <a:ea typeface="+mn-ea"/>
          <a:cs typeface="+mn-cs"/>
        </a:defRPr>
      </a:lvl4pPr>
      <a:lvl5pPr marL="1389063" indent="-182563" algn="l" rtl="0" eaLnBrk="0" fontAlgn="base" hangingPunct="0">
        <a:spcBef>
          <a:spcPts val="300"/>
        </a:spcBef>
        <a:spcAft>
          <a:spcPct val="0"/>
        </a:spcAft>
        <a:buClr>
          <a:srgbClr val="FF3399"/>
        </a:buClr>
        <a:buFont typeface="Calibri" pitchFamily="34" charset="0"/>
        <a:buChar char="+"/>
        <a:defRPr sz="2000" kern="1200">
          <a:solidFill>
            <a:srgbClr val="595959"/>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9.wmf"/><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notesSlide" Target="../notesSlides/notesSlide10.xml"/><Relationship Id="rId7"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2.png"/><Relationship Id="rId5" Type="http://schemas.openxmlformats.org/officeDocument/2006/relationships/image" Target="../media/image21.jpeg"/><Relationship Id="rId10" Type="http://schemas.openxmlformats.org/officeDocument/2006/relationships/image" Target="../media/image26.png"/><Relationship Id="rId4" Type="http://schemas.openxmlformats.org/officeDocument/2006/relationships/image" Target="../media/image20.jpeg"/><Relationship Id="rId9"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10.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FMS Hardware: APC Instruments</a:t>
            </a:r>
            <a:endParaRPr lang="en-US" dirty="0"/>
          </a:p>
        </p:txBody>
      </p:sp>
      <p:sp>
        <p:nvSpPr>
          <p:cNvPr id="4" name="Date Placeholder 3"/>
          <p:cNvSpPr>
            <a:spLocks noGrp="1"/>
          </p:cNvSpPr>
          <p:nvPr>
            <p:ph type="dt" sz="half" idx="10"/>
          </p:nvPr>
        </p:nvSpPr>
        <p:spPr/>
        <p:txBody>
          <a:bodyPr/>
          <a:lstStyle/>
          <a:p>
            <a:pPr>
              <a:defRPr/>
            </a:pPr>
            <a:fld id="{8DA10AF0-3959-493C-A600-3728393ABC83}" type="datetime1">
              <a:rPr lang="en-US" smtClean="0"/>
              <a:pPr>
                <a:defRPr/>
              </a:pPr>
              <a:t>3/6/2019</a:t>
            </a:fld>
            <a:endParaRPr lang="en-US" dirty="0"/>
          </a:p>
        </p:txBody>
      </p:sp>
      <p:sp>
        <p:nvSpPr>
          <p:cNvPr id="5" name="Footer Placeholder 4"/>
          <p:cNvSpPr>
            <a:spLocks noGrp="1"/>
          </p:cNvSpPr>
          <p:nvPr>
            <p:ph type="ftr" sz="quarter" idx="11"/>
          </p:nvPr>
        </p:nvSpPr>
        <p:spPr/>
        <p:txBody>
          <a:bodyPr/>
          <a:lstStyle/>
          <a:p>
            <a:pPr>
              <a:defRPr/>
            </a:pPr>
            <a:r>
              <a:rPr lang="en-US" smtClean="0"/>
              <a:t>©  TSI Incorporated</a:t>
            </a:r>
            <a:endParaRPr lang="en-US"/>
          </a:p>
        </p:txBody>
      </p:sp>
      <p:sp>
        <p:nvSpPr>
          <p:cNvPr id="6" name="Slide Number Placeholder 5"/>
          <p:cNvSpPr>
            <a:spLocks noGrp="1"/>
          </p:cNvSpPr>
          <p:nvPr>
            <p:ph type="sldNum" sz="quarter" idx="12"/>
          </p:nvPr>
        </p:nvSpPr>
        <p:spPr/>
        <p:txBody>
          <a:bodyPr/>
          <a:lstStyle/>
          <a:p>
            <a:pPr>
              <a:defRPr/>
            </a:pPr>
            <a:fld id="{91B34B3C-CC2C-410C-981C-5DFB98BA5A9D}" type="slidenum">
              <a:rPr lang="en-US" smtClean="0"/>
              <a:pPr>
                <a:defRPr/>
              </a:pPr>
              <a:t>1</a:t>
            </a:fld>
            <a:endParaRPr lang="en-US" dirty="0">
              <a:solidFill>
                <a:schemeClr val="bg1"/>
              </a:solidFill>
            </a:endParaRPr>
          </a:p>
        </p:txBody>
      </p:sp>
      <p:sp>
        <p:nvSpPr>
          <p:cNvPr id="7" name="TextBox 6"/>
          <p:cNvSpPr txBox="1"/>
          <p:nvPr/>
        </p:nvSpPr>
        <p:spPr>
          <a:xfrm>
            <a:off x="838200" y="2895600"/>
            <a:ext cx="7848600" cy="1938992"/>
          </a:xfrm>
          <a:prstGeom prst="rect">
            <a:avLst/>
          </a:prstGeom>
          <a:noFill/>
        </p:spPr>
        <p:txBody>
          <a:bodyPr wrap="square" rtlCol="0">
            <a:spAutoFit/>
          </a:bodyPr>
          <a:lstStyle/>
          <a:p>
            <a:r>
              <a:rPr lang="en-US" sz="2400" dirty="0" smtClean="0"/>
              <a:t>AEROTRAK+ Remote</a:t>
            </a:r>
          </a:p>
          <a:p>
            <a:r>
              <a:rPr lang="en-US" sz="2400" dirty="0" smtClean="0"/>
              <a:t>AEROTRAK+ Remote with Pump</a:t>
            </a:r>
          </a:p>
          <a:p>
            <a:r>
              <a:rPr lang="en-US" sz="2400" dirty="0" smtClean="0"/>
              <a:t>AEROTRAK Remote (existing)</a:t>
            </a:r>
          </a:p>
          <a:p>
            <a:r>
              <a:rPr lang="en-US" sz="2400" dirty="0" smtClean="0"/>
              <a:t>AEROTRAK </a:t>
            </a:r>
            <a:r>
              <a:rPr lang="en-US" sz="2400" dirty="0"/>
              <a:t>Remote with </a:t>
            </a:r>
            <a:r>
              <a:rPr lang="en-US" sz="2400" dirty="0" smtClean="0"/>
              <a:t>Pump (existing)</a:t>
            </a:r>
            <a:endParaRPr lang="en-US" sz="2400" dirty="0"/>
          </a:p>
          <a:p>
            <a:r>
              <a:rPr lang="en-US" sz="2400" dirty="0" smtClean="0"/>
              <a:t>AEROTRAK Portables</a:t>
            </a:r>
            <a:endParaRPr lang="en-US" sz="2400" dirty="0"/>
          </a:p>
        </p:txBody>
      </p:sp>
    </p:spTree>
    <p:extLst>
      <p:ext uri="{BB962C8B-B14F-4D97-AF65-F5344CB8AC3E}">
        <p14:creationId xmlns:p14="http://schemas.microsoft.com/office/powerpoint/2010/main" val="2079845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7062" y="5394630"/>
            <a:ext cx="1594453" cy="1305137"/>
          </a:xfrm>
          <a:prstGeom prst="rect">
            <a:avLst/>
          </a:prstGeom>
        </p:spPr>
      </p:pic>
      <p:sp>
        <p:nvSpPr>
          <p:cNvPr id="3" name="Title 2"/>
          <p:cNvSpPr>
            <a:spLocks noGrp="1"/>
          </p:cNvSpPr>
          <p:nvPr>
            <p:ph type="title"/>
          </p:nvPr>
        </p:nvSpPr>
        <p:spPr/>
        <p:txBody>
          <a:bodyPr/>
          <a:lstStyle/>
          <a:p>
            <a:r>
              <a:rPr lang="en-US" dirty="0" smtClean="0"/>
              <a:t/>
            </a:r>
            <a:br>
              <a:rPr lang="en-US" dirty="0" smtClean="0"/>
            </a:br>
            <a:r>
              <a:rPr lang="en-US" sz="2800" dirty="0">
                <a:solidFill>
                  <a:srgbClr val="0070C0"/>
                </a:solidFill>
              </a:rPr>
              <a:t>Rapid Configuration</a:t>
            </a:r>
          </a:p>
        </p:txBody>
      </p:sp>
      <p:sp>
        <p:nvSpPr>
          <p:cNvPr id="10" name="Slide Number Placeholder 3"/>
          <p:cNvSpPr>
            <a:spLocks noGrp="1"/>
          </p:cNvSpPr>
          <p:nvPr>
            <p:ph type="sldNum" sz="quarter" idx="4294967295"/>
          </p:nvPr>
        </p:nvSpPr>
        <p:spPr>
          <a:xfrm>
            <a:off x="8697648" y="6477000"/>
            <a:ext cx="457200" cy="381000"/>
          </a:xfrm>
          <a:prstGeom prst="rect">
            <a:avLst/>
          </a:prstGeom>
        </p:spPr>
        <p:txBody>
          <a:bodyPr/>
          <a:lstStyle/>
          <a:p>
            <a:pPr algn="ctr"/>
            <a:fld id="{96652B35-718D-4E28-AFEB-B694A3B357E8}" type="slidenum">
              <a:rPr lang="en-US" smtClean="0">
                <a:solidFill>
                  <a:schemeClr val="bg1"/>
                </a:solidFill>
              </a:rPr>
              <a:pPr algn="ctr"/>
              <a:t>10</a:t>
            </a:fld>
            <a:endParaRPr lang="en-US" dirty="0">
              <a:solidFill>
                <a:schemeClr val="bg1"/>
              </a:solidFill>
            </a:endParaRPr>
          </a:p>
        </p:txBody>
      </p:sp>
      <p:sp>
        <p:nvSpPr>
          <p:cNvPr id="24" name="TextBox 23"/>
          <p:cNvSpPr txBox="1"/>
          <p:nvPr/>
        </p:nvSpPr>
        <p:spPr>
          <a:xfrm>
            <a:off x="1074420" y="1569019"/>
            <a:ext cx="7307580" cy="461665"/>
          </a:xfrm>
          <a:prstGeom prst="rect">
            <a:avLst/>
          </a:prstGeom>
          <a:solidFill>
            <a:srgbClr val="FFFF00"/>
          </a:solidFill>
          <a:ln>
            <a:solidFill>
              <a:schemeClr val="tx1"/>
            </a:solidFill>
          </a:ln>
        </p:spPr>
        <p:txBody>
          <a:bodyPr wrap="square" rtlCol="0" anchor="ctr">
            <a:spAutoFit/>
          </a:bodyPr>
          <a:lstStyle/>
          <a:p>
            <a:pPr algn="ctr"/>
            <a:r>
              <a:rPr lang="en-US" sz="2400" dirty="0">
                <a:latin typeface="Century Gothic" pitchFamily="34" charset="0"/>
              </a:rPr>
              <a:t>AeroTrak</a:t>
            </a:r>
            <a:r>
              <a:rPr lang="en-US" sz="2400" baseline="40000" dirty="0">
                <a:latin typeface="Century Gothic" pitchFamily="34" charset="0"/>
              </a:rPr>
              <a:t>+</a:t>
            </a:r>
            <a:r>
              <a:rPr lang="en-US" sz="2400" dirty="0" smtClean="0">
                <a:latin typeface="Century Gothic" pitchFamily="34" charset="0"/>
              </a:rPr>
              <a:t> Configuration in FMS 5.5</a:t>
            </a:r>
            <a:endParaRPr lang="en-US" sz="2400" dirty="0">
              <a:latin typeface="Century Gothic" pitchFamily="34" charset="0"/>
            </a:endParaRPr>
          </a:p>
        </p:txBody>
      </p:sp>
      <p:sp>
        <p:nvSpPr>
          <p:cNvPr id="28" name="TextBox 27"/>
          <p:cNvSpPr txBox="1"/>
          <p:nvPr/>
        </p:nvSpPr>
        <p:spPr>
          <a:xfrm>
            <a:off x="2180991" y="2143780"/>
            <a:ext cx="5094437" cy="523220"/>
          </a:xfrm>
          <a:prstGeom prst="rect">
            <a:avLst/>
          </a:prstGeom>
          <a:solidFill>
            <a:schemeClr val="bg1"/>
          </a:solidFill>
          <a:ln>
            <a:solidFill>
              <a:schemeClr val="tx1"/>
            </a:solidFill>
          </a:ln>
        </p:spPr>
        <p:txBody>
          <a:bodyPr wrap="square" rtlCol="0" anchor="ctr">
            <a:spAutoFit/>
          </a:bodyPr>
          <a:lstStyle/>
          <a:p>
            <a:pPr algn="ctr"/>
            <a:r>
              <a:rPr lang="en-US" sz="2800" dirty="0" smtClean="0">
                <a:latin typeface="Century Gothic" pitchFamily="34" charset="0"/>
              </a:rPr>
              <a:t>Network Time Protocol</a:t>
            </a:r>
            <a:endParaRPr lang="en-US" sz="2800" dirty="0">
              <a:latin typeface="Century Gothic" pitchFamily="34" charset="0"/>
            </a:endParaRPr>
          </a:p>
        </p:txBody>
      </p:sp>
      <p:pic>
        <p:nvPicPr>
          <p:cNvPr id="25" name="Picture 24" descr="image00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4274" y="2743200"/>
            <a:ext cx="970616" cy="859748"/>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5" descr="image00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4274" y="4474252"/>
            <a:ext cx="970616" cy="859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descr="image00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4274" y="5334000"/>
            <a:ext cx="970616" cy="859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153" y="3084352"/>
            <a:ext cx="1599801" cy="1448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1" name="Straight Connector 30"/>
          <p:cNvCxnSpPr/>
          <p:nvPr/>
        </p:nvCxnSpPr>
        <p:spPr>
          <a:xfrm>
            <a:off x="5349354" y="2850580"/>
            <a:ext cx="0" cy="332162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243558" y="4342109"/>
            <a:ext cx="2105796"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5" idx="1"/>
          </p:cNvCxnSpPr>
          <p:nvPr/>
        </p:nvCxnSpPr>
        <p:spPr>
          <a:xfrm flipH="1">
            <a:off x="5349354" y="3173074"/>
            <a:ext cx="1264920"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26" idx="1"/>
          </p:cNvCxnSpPr>
          <p:nvPr/>
        </p:nvCxnSpPr>
        <p:spPr>
          <a:xfrm flipH="1" flipV="1">
            <a:off x="5349354" y="4904125"/>
            <a:ext cx="1264920" cy="1"/>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27" idx="1"/>
          </p:cNvCxnSpPr>
          <p:nvPr/>
        </p:nvCxnSpPr>
        <p:spPr>
          <a:xfrm flipH="1" flipV="1">
            <a:off x="5349354" y="5763873"/>
            <a:ext cx="1264920" cy="1"/>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5654154" y="3391844"/>
            <a:ext cx="685800" cy="0"/>
          </a:xfrm>
          <a:prstGeom prst="straightConnector1">
            <a:avLst/>
          </a:prstGeom>
          <a:ln>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5638914" y="6001942"/>
            <a:ext cx="685800" cy="0"/>
          </a:xfrm>
          <a:prstGeom prst="straightConnector1">
            <a:avLst/>
          </a:prstGeom>
          <a:ln>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a:off x="5654154" y="5130808"/>
            <a:ext cx="685800" cy="0"/>
          </a:xfrm>
          <a:prstGeom prst="straightConnector1">
            <a:avLst/>
          </a:prstGeom>
          <a:ln>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338501" y="4222643"/>
            <a:ext cx="1748448" cy="0"/>
          </a:xfrm>
          <a:prstGeom prst="straightConnector1">
            <a:avLst/>
          </a:prstGeom>
          <a:ln>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7584889" y="2824300"/>
            <a:ext cx="1505540" cy="646331"/>
          </a:xfrm>
          <a:prstGeom prst="rect">
            <a:avLst/>
          </a:prstGeom>
          <a:noFill/>
        </p:spPr>
        <p:txBody>
          <a:bodyPr wrap="none" rtlCol="0">
            <a:spAutoFit/>
          </a:bodyPr>
          <a:lstStyle/>
          <a:p>
            <a:r>
              <a:rPr lang="en-US" dirty="0" smtClean="0"/>
              <a:t>FMS pulled</a:t>
            </a:r>
          </a:p>
          <a:p>
            <a:r>
              <a:rPr lang="en-US" dirty="0" smtClean="0"/>
              <a:t>configuration</a:t>
            </a:r>
            <a:endParaRPr lang="en-US" dirty="0"/>
          </a:p>
        </p:txBody>
      </p:sp>
      <p:sp>
        <p:nvSpPr>
          <p:cNvPr id="57" name="TextBox 56"/>
          <p:cNvSpPr txBox="1"/>
          <p:nvPr/>
        </p:nvSpPr>
        <p:spPr>
          <a:xfrm>
            <a:off x="2070975" y="6330565"/>
            <a:ext cx="1449579" cy="369332"/>
          </a:xfrm>
          <a:prstGeom prst="rect">
            <a:avLst/>
          </a:prstGeom>
          <a:solidFill>
            <a:schemeClr val="bg1"/>
          </a:solidFill>
          <a:ln>
            <a:solidFill>
              <a:schemeClr val="tx1"/>
            </a:solidFill>
          </a:ln>
        </p:spPr>
        <p:txBody>
          <a:bodyPr wrap="square" rtlCol="0" anchor="ctr">
            <a:spAutoFit/>
          </a:bodyPr>
          <a:lstStyle/>
          <a:p>
            <a:pPr algn="ctr"/>
            <a:r>
              <a:rPr lang="en-US" dirty="0" smtClean="0">
                <a:latin typeface="Century Gothic" pitchFamily="34" charset="0"/>
              </a:rPr>
              <a:t>Time Server</a:t>
            </a:r>
            <a:endParaRPr lang="en-US" dirty="0">
              <a:latin typeface="Century Gothic" pitchFamily="34" charset="0"/>
            </a:endParaRPr>
          </a:p>
        </p:txBody>
      </p:sp>
      <p:pic>
        <p:nvPicPr>
          <p:cNvPr id="58" name="Picture 57" descr="image00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4273" y="3662680"/>
            <a:ext cx="970616" cy="859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0" name="Straight Connector 59"/>
          <p:cNvCxnSpPr/>
          <p:nvPr/>
        </p:nvCxnSpPr>
        <p:spPr>
          <a:xfrm flipH="1" flipV="1">
            <a:off x="5364594" y="4111277"/>
            <a:ext cx="1264920" cy="1"/>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a:off x="5638914" y="4337037"/>
            <a:ext cx="685800" cy="0"/>
          </a:xfrm>
          <a:prstGeom prst="straightConnector1">
            <a:avLst/>
          </a:prstGeom>
          <a:ln>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3243558" y="5954930"/>
            <a:ext cx="2105796"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H="1">
            <a:off x="3520554" y="5763873"/>
            <a:ext cx="1566395" cy="17311"/>
          </a:xfrm>
          <a:prstGeom prst="straightConnector1">
            <a:avLst/>
          </a:prstGeom>
          <a:ln>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0" name="Right Arrow 29"/>
          <p:cNvSpPr/>
          <p:nvPr/>
        </p:nvSpPr>
        <p:spPr>
          <a:xfrm>
            <a:off x="762000" y="4935797"/>
            <a:ext cx="990600" cy="4199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972649" y="4675075"/>
            <a:ext cx="3114300" cy="830997"/>
          </a:xfrm>
          <a:prstGeom prst="rect">
            <a:avLst/>
          </a:prstGeom>
          <a:solidFill>
            <a:srgbClr val="92D050"/>
          </a:solidFill>
          <a:ln>
            <a:solidFill>
              <a:schemeClr val="tx1"/>
            </a:solidFill>
          </a:ln>
        </p:spPr>
        <p:txBody>
          <a:bodyPr wrap="square" rtlCol="0">
            <a:spAutoFit/>
          </a:bodyPr>
          <a:lstStyle/>
          <a:p>
            <a:pPr algn="ctr"/>
            <a:r>
              <a:rPr lang="en-US" sz="2400" dirty="0" smtClean="0">
                <a:ln w="0"/>
                <a:effectLst>
                  <a:outerShdw blurRad="38100" dist="19050" dir="2700000" algn="tl" rotWithShape="0">
                    <a:schemeClr val="dk1">
                      <a:alpha val="40000"/>
                    </a:schemeClr>
                  </a:outerShdw>
                </a:effectLst>
              </a:rPr>
              <a:t>Sync FMS System with Other Systems</a:t>
            </a:r>
            <a:endParaRPr lang="en-US" sz="2400" dirty="0">
              <a:ln w="0"/>
              <a:effectLst>
                <a:outerShdw blurRad="38100" dist="19050" dir="2700000" algn="tl" rotWithShape="0">
                  <a:schemeClr val="dk1">
                    <a:alpha val="40000"/>
                  </a:schemeClr>
                </a:outerShdw>
              </a:effectLst>
            </a:endParaRPr>
          </a:p>
        </p:txBody>
      </p:sp>
      <p:pic>
        <p:nvPicPr>
          <p:cNvPr id="35" name="Picture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039" y="83391"/>
            <a:ext cx="3467100" cy="863600"/>
          </a:xfrm>
          <a:prstGeom prst="rect">
            <a:avLst/>
          </a:prstGeom>
        </p:spPr>
      </p:pic>
    </p:spTree>
    <p:extLst>
      <p:ext uri="{BB962C8B-B14F-4D97-AF65-F5344CB8AC3E}">
        <p14:creationId xmlns:p14="http://schemas.microsoft.com/office/powerpoint/2010/main" val="399538200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2" presetClass="entr" presetSubtype="4" fill="hold" nodeType="withEffect">
                                  <p:stCondLst>
                                    <p:cond delay="2000"/>
                                  </p:stCondLst>
                                  <p:childTnLst>
                                    <p:set>
                                      <p:cBhvr>
                                        <p:cTn id="8" dur="1" fill="hold">
                                          <p:stCondLst>
                                            <p:cond delay="0"/>
                                          </p:stCondLst>
                                        </p:cTn>
                                        <p:tgtEl>
                                          <p:spTgt spid="53"/>
                                        </p:tgtEl>
                                        <p:attrNameLst>
                                          <p:attrName>style.visibility</p:attrName>
                                        </p:attrNameLst>
                                      </p:cBhvr>
                                      <p:to>
                                        <p:strVal val="visible"/>
                                      </p:to>
                                    </p:set>
                                    <p:anim calcmode="lin" valueType="num">
                                      <p:cBhvr additive="base">
                                        <p:cTn id="9" dur="500" fill="hold"/>
                                        <p:tgtEl>
                                          <p:spTgt spid="53"/>
                                        </p:tgtEl>
                                        <p:attrNameLst>
                                          <p:attrName>ppt_x</p:attrName>
                                        </p:attrNameLst>
                                      </p:cBhvr>
                                      <p:tavLst>
                                        <p:tav tm="0">
                                          <p:val>
                                            <p:strVal val="#ppt_x"/>
                                          </p:val>
                                        </p:tav>
                                        <p:tav tm="100000">
                                          <p:val>
                                            <p:strVal val="#ppt_x"/>
                                          </p:val>
                                        </p:tav>
                                      </p:tavLst>
                                    </p:anim>
                                    <p:anim calcmode="lin" valueType="num">
                                      <p:cBhvr additive="base">
                                        <p:cTn id="10" dur="500" fill="hold"/>
                                        <p:tgtEl>
                                          <p:spTgt spid="53"/>
                                        </p:tgtEl>
                                        <p:attrNameLst>
                                          <p:attrName>ppt_y</p:attrName>
                                        </p:attrNameLst>
                                      </p:cBhvr>
                                      <p:tavLst>
                                        <p:tav tm="0">
                                          <p:val>
                                            <p:strVal val="1+#ppt_h/2"/>
                                          </p:val>
                                        </p:tav>
                                        <p:tav tm="100000">
                                          <p:val>
                                            <p:strVal val="#ppt_y"/>
                                          </p:val>
                                        </p:tav>
                                      </p:tavLst>
                                    </p:anim>
                                  </p:childTnLst>
                                </p:cTn>
                              </p:par>
                              <p:par>
                                <p:cTn id="11" presetID="2" presetClass="entr" presetSubtype="4" fill="hold" nodeType="withEffect">
                                  <p:stCondLst>
                                    <p:cond delay="2000"/>
                                  </p:stCondLst>
                                  <p:childTnLst>
                                    <p:set>
                                      <p:cBhvr>
                                        <p:cTn id="12" dur="1" fill="hold">
                                          <p:stCondLst>
                                            <p:cond delay="0"/>
                                          </p:stCondLst>
                                        </p:cTn>
                                        <p:tgtEl>
                                          <p:spTgt spid="54"/>
                                        </p:tgtEl>
                                        <p:attrNameLst>
                                          <p:attrName>style.visibility</p:attrName>
                                        </p:attrNameLst>
                                      </p:cBhvr>
                                      <p:to>
                                        <p:strVal val="visible"/>
                                      </p:to>
                                    </p:set>
                                    <p:anim calcmode="lin" valueType="num">
                                      <p:cBhvr additive="base">
                                        <p:cTn id="13" dur="500" fill="hold"/>
                                        <p:tgtEl>
                                          <p:spTgt spid="54"/>
                                        </p:tgtEl>
                                        <p:attrNameLst>
                                          <p:attrName>ppt_x</p:attrName>
                                        </p:attrNameLst>
                                      </p:cBhvr>
                                      <p:tavLst>
                                        <p:tav tm="0">
                                          <p:val>
                                            <p:strVal val="#ppt_x"/>
                                          </p:val>
                                        </p:tav>
                                        <p:tav tm="100000">
                                          <p:val>
                                            <p:strVal val="#ppt_x"/>
                                          </p:val>
                                        </p:tav>
                                      </p:tavLst>
                                    </p:anim>
                                    <p:anim calcmode="lin" valueType="num">
                                      <p:cBhvr additive="base">
                                        <p:cTn id="14" dur="500" fill="hold"/>
                                        <p:tgtEl>
                                          <p:spTgt spid="5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2000"/>
                                  </p:stCondLst>
                                  <p:childTnLst>
                                    <p:set>
                                      <p:cBhvr>
                                        <p:cTn id="16" dur="1" fill="hold">
                                          <p:stCondLst>
                                            <p:cond delay="0"/>
                                          </p:stCondLst>
                                        </p:cTn>
                                        <p:tgtEl>
                                          <p:spTgt spid="61"/>
                                        </p:tgtEl>
                                        <p:attrNameLst>
                                          <p:attrName>style.visibility</p:attrName>
                                        </p:attrNameLst>
                                      </p:cBhvr>
                                      <p:to>
                                        <p:strVal val="visible"/>
                                      </p:to>
                                    </p:set>
                                    <p:anim calcmode="lin" valueType="num">
                                      <p:cBhvr additive="base">
                                        <p:cTn id="17" dur="500" fill="hold"/>
                                        <p:tgtEl>
                                          <p:spTgt spid="61"/>
                                        </p:tgtEl>
                                        <p:attrNameLst>
                                          <p:attrName>ppt_x</p:attrName>
                                        </p:attrNameLst>
                                      </p:cBhvr>
                                      <p:tavLst>
                                        <p:tav tm="0">
                                          <p:val>
                                            <p:strVal val="#ppt_x"/>
                                          </p:val>
                                        </p:tav>
                                        <p:tav tm="100000">
                                          <p:val>
                                            <p:strVal val="#ppt_x"/>
                                          </p:val>
                                        </p:tav>
                                      </p:tavLst>
                                    </p:anim>
                                    <p:anim calcmode="lin" valueType="num">
                                      <p:cBhvr additive="base">
                                        <p:cTn id="18" dur="500" fill="hold"/>
                                        <p:tgtEl>
                                          <p:spTgt spid="6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200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500" fill="hold"/>
                                        <p:tgtEl>
                                          <p:spTgt spid="52"/>
                                        </p:tgtEl>
                                        <p:attrNameLst>
                                          <p:attrName>ppt_x</p:attrName>
                                        </p:attrNameLst>
                                      </p:cBhvr>
                                      <p:tavLst>
                                        <p:tav tm="0">
                                          <p:val>
                                            <p:strVal val="#ppt_x"/>
                                          </p:val>
                                        </p:tav>
                                        <p:tav tm="100000">
                                          <p:val>
                                            <p:strVal val="#ppt_x"/>
                                          </p:val>
                                        </p:tav>
                                      </p:tavLst>
                                    </p:anim>
                                    <p:anim calcmode="lin" valueType="num">
                                      <p:cBhvr additive="base">
                                        <p:cTn id="22" dur="500" fill="hold"/>
                                        <p:tgtEl>
                                          <p:spTgt spid="5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2000"/>
                                  </p:stCondLst>
                                  <p:childTnLst>
                                    <p:set>
                                      <p:cBhvr>
                                        <p:cTn id="24" dur="1" fill="hold">
                                          <p:stCondLst>
                                            <p:cond delay="0"/>
                                          </p:stCondLst>
                                        </p:cTn>
                                        <p:tgtEl>
                                          <p:spTgt spid="55"/>
                                        </p:tgtEl>
                                        <p:attrNameLst>
                                          <p:attrName>style.visibility</p:attrName>
                                        </p:attrNameLst>
                                      </p:cBhvr>
                                      <p:to>
                                        <p:strVal val="visible"/>
                                      </p:to>
                                    </p:set>
                                    <p:anim calcmode="lin" valueType="num">
                                      <p:cBhvr additive="base">
                                        <p:cTn id="25" dur="500" fill="hold"/>
                                        <p:tgtEl>
                                          <p:spTgt spid="55"/>
                                        </p:tgtEl>
                                        <p:attrNameLst>
                                          <p:attrName>ppt_x</p:attrName>
                                        </p:attrNameLst>
                                      </p:cBhvr>
                                      <p:tavLst>
                                        <p:tav tm="0">
                                          <p:val>
                                            <p:strVal val="#ppt_x"/>
                                          </p:val>
                                        </p:tav>
                                        <p:tav tm="100000">
                                          <p:val>
                                            <p:strVal val="#ppt_x"/>
                                          </p:val>
                                        </p:tav>
                                      </p:tavLst>
                                    </p:anim>
                                    <p:anim calcmode="lin" valueType="num">
                                      <p:cBhvr additive="base">
                                        <p:cTn id="26"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ppt_x"/>
                                          </p:val>
                                        </p:tav>
                                        <p:tav tm="100000">
                                          <p:val>
                                            <p:strVal val="#ppt_x"/>
                                          </p:val>
                                        </p:tav>
                                      </p:tavLst>
                                    </p:anim>
                                    <p:anim calcmode="lin" valueType="num">
                                      <p:cBhvr additive="base">
                                        <p:cTn id="32" dur="500" fill="hold"/>
                                        <p:tgtEl>
                                          <p:spTgt spid="3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ppt_x"/>
                                          </p:val>
                                        </p:tav>
                                        <p:tav tm="100000">
                                          <p:val>
                                            <p:strVal val="#ppt_x"/>
                                          </p:val>
                                        </p:tav>
                                      </p:tavLst>
                                    </p:anim>
                                    <p:anim calcmode="lin" valueType="num">
                                      <p:cBhvr additive="base">
                                        <p:cTn id="3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3" name="Group 6"/>
          <p:cNvGrpSpPr>
            <a:grpSpLocks/>
          </p:cNvGrpSpPr>
          <p:nvPr/>
        </p:nvGrpSpPr>
        <p:grpSpPr bwMode="auto">
          <a:xfrm>
            <a:off x="5032377" y="4059240"/>
            <a:ext cx="2047875" cy="1838325"/>
            <a:chOff x="4953000" y="1772363"/>
            <a:chExt cx="6527097" cy="5100229"/>
          </a:xfrm>
        </p:grpSpPr>
        <p:grpSp>
          <p:nvGrpSpPr>
            <p:cNvPr id="27658" name="Group 4"/>
            <p:cNvGrpSpPr>
              <a:grpSpLocks/>
            </p:cNvGrpSpPr>
            <p:nvPr/>
          </p:nvGrpSpPr>
          <p:grpSpPr bwMode="auto">
            <a:xfrm>
              <a:off x="5572132" y="3714752"/>
              <a:ext cx="1752600" cy="1905000"/>
              <a:chOff x="3696" y="2640"/>
              <a:chExt cx="1104" cy="1200"/>
            </a:xfrm>
          </p:grpSpPr>
          <p:grpSp>
            <p:nvGrpSpPr>
              <p:cNvPr id="27667" name="Group 5"/>
              <p:cNvGrpSpPr>
                <a:grpSpLocks/>
              </p:cNvGrpSpPr>
              <p:nvPr/>
            </p:nvGrpSpPr>
            <p:grpSpPr bwMode="auto">
              <a:xfrm flipV="1">
                <a:off x="3696" y="2640"/>
                <a:ext cx="1104" cy="960"/>
                <a:chOff x="3312" y="2400"/>
                <a:chExt cx="1104" cy="960"/>
              </a:xfrm>
            </p:grpSpPr>
            <p:sp>
              <p:nvSpPr>
                <p:cNvPr id="27669" name="Rectangle 6"/>
                <p:cNvSpPr>
                  <a:spLocks noChangeArrowheads="1"/>
                </p:cNvSpPr>
                <p:nvPr/>
              </p:nvSpPr>
              <p:spPr bwMode="auto">
                <a:xfrm>
                  <a:off x="3312" y="2400"/>
                  <a:ext cx="1104" cy="96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7670" name="Freeform 7"/>
                <p:cNvSpPr>
                  <a:spLocks/>
                </p:cNvSpPr>
                <p:nvPr/>
              </p:nvSpPr>
              <p:spPr bwMode="auto">
                <a:xfrm flipV="1">
                  <a:off x="3552" y="2400"/>
                  <a:ext cx="144" cy="960"/>
                </a:xfrm>
                <a:custGeom>
                  <a:avLst/>
                  <a:gdLst>
                    <a:gd name="T0" fmla="*/ 0 w 144"/>
                    <a:gd name="T1" fmla="*/ 0 h 960"/>
                    <a:gd name="T2" fmla="*/ 0 w 144"/>
                    <a:gd name="T3" fmla="*/ 384 h 960"/>
                    <a:gd name="T4" fmla="*/ 144 w 144"/>
                    <a:gd name="T5" fmla="*/ 480 h 960"/>
                    <a:gd name="T6" fmla="*/ 144 w 144"/>
                    <a:gd name="T7" fmla="*/ 960 h 960"/>
                    <a:gd name="T8" fmla="*/ 0 60000 65536"/>
                    <a:gd name="T9" fmla="*/ 0 60000 65536"/>
                    <a:gd name="T10" fmla="*/ 0 60000 65536"/>
                    <a:gd name="T11" fmla="*/ 0 60000 65536"/>
                    <a:gd name="T12" fmla="*/ 0 w 144"/>
                    <a:gd name="T13" fmla="*/ 0 h 960"/>
                    <a:gd name="T14" fmla="*/ 144 w 144"/>
                    <a:gd name="T15" fmla="*/ 960 h 960"/>
                  </a:gdLst>
                  <a:ahLst/>
                  <a:cxnLst>
                    <a:cxn ang="T8">
                      <a:pos x="T0" y="T1"/>
                    </a:cxn>
                    <a:cxn ang="T9">
                      <a:pos x="T2" y="T3"/>
                    </a:cxn>
                    <a:cxn ang="T10">
                      <a:pos x="T4" y="T5"/>
                    </a:cxn>
                    <a:cxn ang="T11">
                      <a:pos x="T6" y="T7"/>
                    </a:cxn>
                  </a:cxnLst>
                  <a:rect l="T12" t="T13" r="T14" b="T15"/>
                  <a:pathLst>
                    <a:path w="144" h="960">
                      <a:moveTo>
                        <a:pt x="0" y="0"/>
                      </a:moveTo>
                      <a:lnTo>
                        <a:pt x="0" y="384"/>
                      </a:lnTo>
                      <a:lnTo>
                        <a:pt x="144" y="480"/>
                      </a:lnTo>
                      <a:lnTo>
                        <a:pt x="144" y="960"/>
                      </a:lnTo>
                    </a:path>
                  </a:pathLst>
                </a:cu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71" name="Freeform 8"/>
                <p:cNvSpPr>
                  <a:spLocks/>
                </p:cNvSpPr>
                <p:nvPr/>
              </p:nvSpPr>
              <p:spPr bwMode="auto">
                <a:xfrm flipH="1" flipV="1">
                  <a:off x="4032" y="2400"/>
                  <a:ext cx="144" cy="960"/>
                </a:xfrm>
                <a:custGeom>
                  <a:avLst/>
                  <a:gdLst>
                    <a:gd name="T0" fmla="*/ 0 w 144"/>
                    <a:gd name="T1" fmla="*/ 0 h 960"/>
                    <a:gd name="T2" fmla="*/ 0 w 144"/>
                    <a:gd name="T3" fmla="*/ 384 h 960"/>
                    <a:gd name="T4" fmla="*/ 144 w 144"/>
                    <a:gd name="T5" fmla="*/ 480 h 960"/>
                    <a:gd name="T6" fmla="*/ 144 w 144"/>
                    <a:gd name="T7" fmla="*/ 960 h 960"/>
                    <a:gd name="T8" fmla="*/ 0 60000 65536"/>
                    <a:gd name="T9" fmla="*/ 0 60000 65536"/>
                    <a:gd name="T10" fmla="*/ 0 60000 65536"/>
                    <a:gd name="T11" fmla="*/ 0 60000 65536"/>
                    <a:gd name="T12" fmla="*/ 0 w 144"/>
                    <a:gd name="T13" fmla="*/ 0 h 960"/>
                    <a:gd name="T14" fmla="*/ 144 w 144"/>
                    <a:gd name="T15" fmla="*/ 960 h 960"/>
                  </a:gdLst>
                  <a:ahLst/>
                  <a:cxnLst>
                    <a:cxn ang="T8">
                      <a:pos x="T0" y="T1"/>
                    </a:cxn>
                    <a:cxn ang="T9">
                      <a:pos x="T2" y="T3"/>
                    </a:cxn>
                    <a:cxn ang="T10">
                      <a:pos x="T4" y="T5"/>
                    </a:cxn>
                    <a:cxn ang="T11">
                      <a:pos x="T6" y="T7"/>
                    </a:cxn>
                  </a:cxnLst>
                  <a:rect l="T12" t="T13" r="T14" b="T15"/>
                  <a:pathLst>
                    <a:path w="144" h="960">
                      <a:moveTo>
                        <a:pt x="0" y="0"/>
                      </a:moveTo>
                      <a:lnTo>
                        <a:pt x="0" y="384"/>
                      </a:lnTo>
                      <a:lnTo>
                        <a:pt x="144" y="480"/>
                      </a:lnTo>
                      <a:lnTo>
                        <a:pt x="144" y="960"/>
                      </a:lnTo>
                    </a:path>
                  </a:pathLst>
                </a:cu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7668" name="AutoShape 9"/>
              <p:cNvSpPr>
                <a:spLocks noChangeArrowheads="1"/>
              </p:cNvSpPr>
              <p:nvPr/>
            </p:nvSpPr>
            <p:spPr bwMode="auto">
              <a:xfrm rot="5400000" flipV="1">
                <a:off x="3984" y="3456"/>
                <a:ext cx="480" cy="2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bg2"/>
              </a:solidFill>
              <a:ln w="9525">
                <a:solidFill>
                  <a:schemeClr val="tx1"/>
                </a:solidFill>
                <a:miter lim="800000"/>
                <a:headEnd/>
                <a:tailEnd/>
              </a:ln>
            </p:spPr>
            <p:txBody>
              <a:bodyPr wrap="none" anchor="ctr"/>
              <a:lstStyle/>
              <a:p>
                <a:endParaRPr lang="en-US"/>
              </a:p>
            </p:txBody>
          </p:sp>
        </p:grpSp>
        <p:sp>
          <p:nvSpPr>
            <p:cNvPr id="27659" name="Oval 11"/>
            <p:cNvSpPr>
              <a:spLocks noChangeArrowheads="1"/>
            </p:cNvSpPr>
            <p:nvPr/>
          </p:nvSpPr>
          <p:spPr bwMode="auto">
            <a:xfrm>
              <a:off x="4953000" y="3211513"/>
              <a:ext cx="2971800" cy="2895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 name="Text Box 14"/>
            <p:cNvSpPr txBox="1">
              <a:spLocks noChangeArrowheads="1"/>
            </p:cNvSpPr>
            <p:nvPr/>
          </p:nvSpPr>
          <p:spPr bwMode="auto">
            <a:xfrm>
              <a:off x="8155833" y="3754317"/>
              <a:ext cx="2838527" cy="1537114"/>
            </a:xfrm>
            <a:prstGeom prst="rect">
              <a:avLst/>
            </a:prstGeom>
            <a:noFill/>
            <a:ln w="9525">
              <a:noFill/>
              <a:miter lim="800000"/>
              <a:headEnd/>
              <a:tailEnd/>
            </a:ln>
          </p:spPr>
          <p:txBody>
            <a:bodyPr wrap="none">
              <a:spAutoFit/>
            </a:bodyPr>
            <a:lstStyle/>
            <a:p>
              <a:pPr>
                <a:defRPr/>
              </a:pPr>
              <a:r>
                <a:rPr lang="en-US" sz="1500" dirty="0">
                  <a:latin typeface="+mj-lt"/>
                </a:rPr>
                <a:t>Critical </a:t>
              </a:r>
            </a:p>
            <a:p>
              <a:pPr>
                <a:defRPr/>
              </a:pPr>
              <a:r>
                <a:rPr lang="en-US" sz="1500" dirty="0">
                  <a:latin typeface="+mj-lt"/>
                </a:rPr>
                <a:t>orifice</a:t>
              </a:r>
            </a:p>
          </p:txBody>
        </p:sp>
        <p:sp>
          <p:nvSpPr>
            <p:cNvPr id="27661" name="Line 15"/>
            <p:cNvSpPr>
              <a:spLocks noChangeShapeType="1"/>
            </p:cNvSpPr>
            <p:nvPr/>
          </p:nvSpPr>
          <p:spPr bwMode="auto">
            <a:xfrm flipH="1">
              <a:off x="7086597" y="4426590"/>
              <a:ext cx="1602915" cy="23272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 name="Text Box 16"/>
            <p:cNvSpPr txBox="1">
              <a:spLocks noChangeArrowheads="1"/>
            </p:cNvSpPr>
            <p:nvPr/>
          </p:nvSpPr>
          <p:spPr bwMode="auto">
            <a:xfrm>
              <a:off x="5803041" y="5974106"/>
              <a:ext cx="5677056" cy="898486"/>
            </a:xfrm>
            <a:prstGeom prst="rect">
              <a:avLst/>
            </a:prstGeom>
            <a:noFill/>
            <a:ln w="9525">
              <a:noFill/>
              <a:miter lim="800000"/>
              <a:headEnd/>
              <a:tailEnd/>
            </a:ln>
          </p:spPr>
          <p:txBody>
            <a:bodyPr wrap="none">
              <a:spAutoFit/>
            </a:bodyPr>
            <a:lstStyle/>
            <a:p>
              <a:pPr>
                <a:defRPr/>
              </a:pPr>
              <a:r>
                <a:rPr lang="en-US" sz="1500" dirty="0">
                  <a:latin typeface="+mj-lt"/>
                </a:rPr>
                <a:t>vacuum pressure</a:t>
              </a:r>
            </a:p>
          </p:txBody>
        </p:sp>
        <p:sp>
          <p:nvSpPr>
            <p:cNvPr id="27663" name="Line 17"/>
            <p:cNvSpPr>
              <a:spLocks noChangeShapeType="1"/>
            </p:cNvSpPr>
            <p:nvPr/>
          </p:nvSpPr>
          <p:spPr bwMode="auto">
            <a:xfrm flipH="1" flipV="1">
              <a:off x="6553197" y="5649914"/>
              <a:ext cx="1185203" cy="42413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64" name="AutoShape 18"/>
            <p:cNvSpPr>
              <a:spLocks noChangeArrowheads="1"/>
            </p:cNvSpPr>
            <p:nvPr/>
          </p:nvSpPr>
          <p:spPr bwMode="auto">
            <a:xfrm>
              <a:off x="6172200" y="3363913"/>
              <a:ext cx="457200" cy="838200"/>
            </a:xfrm>
            <a:prstGeom prst="downArrow">
              <a:avLst>
                <a:gd name="adj1" fmla="val 50000"/>
                <a:gd name="adj2" fmla="val 45833"/>
              </a:avLst>
            </a:prstGeom>
            <a:solidFill>
              <a:schemeClr val="bg1"/>
            </a:solidFill>
            <a:ln w="9525">
              <a:solidFill>
                <a:schemeClr val="tx1"/>
              </a:solidFill>
              <a:miter lim="800000"/>
              <a:headEnd/>
              <a:tailEnd/>
            </a:ln>
          </p:spPr>
          <p:txBody>
            <a:bodyPr wrap="none" anchor="ctr"/>
            <a:lstStyle/>
            <a:p>
              <a:endParaRPr lang="en-US"/>
            </a:p>
          </p:txBody>
        </p:sp>
        <p:sp>
          <p:nvSpPr>
            <p:cNvPr id="19" name="Text Box 19"/>
            <p:cNvSpPr txBox="1">
              <a:spLocks noChangeArrowheads="1"/>
            </p:cNvSpPr>
            <p:nvPr/>
          </p:nvSpPr>
          <p:spPr bwMode="auto">
            <a:xfrm>
              <a:off x="5858700" y="1772363"/>
              <a:ext cx="5115421" cy="1537114"/>
            </a:xfrm>
            <a:prstGeom prst="rect">
              <a:avLst/>
            </a:prstGeom>
            <a:noFill/>
            <a:ln w="9525">
              <a:noFill/>
              <a:miter lim="800000"/>
              <a:headEnd/>
              <a:tailEnd/>
            </a:ln>
          </p:spPr>
          <p:txBody>
            <a:bodyPr wrap="none">
              <a:spAutoFit/>
            </a:bodyPr>
            <a:lstStyle/>
            <a:p>
              <a:pPr>
                <a:defRPr/>
              </a:pPr>
              <a:r>
                <a:rPr lang="en-US" sz="1500" dirty="0">
                  <a:latin typeface="+mj-lt"/>
                </a:rPr>
                <a:t>Regulated flow</a:t>
              </a:r>
            </a:p>
            <a:p>
              <a:pPr>
                <a:defRPr/>
              </a:pPr>
              <a:r>
                <a:rPr lang="en-US" sz="1500" dirty="0">
                  <a:latin typeface="+mj-lt"/>
                </a:rPr>
                <a:t>   (1.0cfm)</a:t>
              </a:r>
            </a:p>
          </p:txBody>
        </p:sp>
        <p:sp>
          <p:nvSpPr>
            <p:cNvPr id="27666" name="Line 20"/>
            <p:cNvSpPr>
              <a:spLocks noChangeShapeType="1"/>
            </p:cNvSpPr>
            <p:nvPr/>
          </p:nvSpPr>
          <p:spPr bwMode="auto">
            <a:xfrm flipH="1">
              <a:off x="6400797" y="2779139"/>
              <a:ext cx="1337603" cy="81337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7654" name="Right Arrow 22"/>
          <p:cNvSpPr>
            <a:spLocks noChangeArrowheads="1"/>
          </p:cNvSpPr>
          <p:nvPr/>
        </p:nvSpPr>
        <p:spPr bwMode="auto">
          <a:xfrm rot="-2300285">
            <a:off x="6556375" y="3349627"/>
            <a:ext cx="1817688" cy="207963"/>
          </a:xfrm>
          <a:prstGeom prst="rightArrow">
            <a:avLst>
              <a:gd name="adj1" fmla="val 50000"/>
              <a:gd name="adj2" fmla="val 50096"/>
            </a:avLst>
          </a:prstGeom>
          <a:solidFill>
            <a:schemeClr val="accent1"/>
          </a:solidFill>
          <a:ln w="9525" algn="ctr">
            <a:solidFill>
              <a:schemeClr val="tx1"/>
            </a:solidFill>
            <a:round/>
            <a:headEnd/>
            <a:tailEnd/>
          </a:ln>
        </p:spPr>
        <p:txBody>
          <a:bodyPr lIns="98466" tIns="49233" rIns="98466" bIns="49233"/>
          <a:lstStyle/>
          <a:p>
            <a:pPr defTabSz="962025"/>
            <a:endParaRPr lang="en-US"/>
          </a:p>
        </p:txBody>
      </p:sp>
      <p:sp>
        <p:nvSpPr>
          <p:cNvPr id="25" name="Rectangle 12"/>
          <p:cNvSpPr txBox="1">
            <a:spLocks noChangeArrowheads="1"/>
          </p:cNvSpPr>
          <p:nvPr/>
        </p:nvSpPr>
        <p:spPr bwMode="auto">
          <a:xfrm>
            <a:off x="762002" y="1531938"/>
            <a:ext cx="5357813" cy="4214812"/>
          </a:xfrm>
          <a:prstGeom prst="rect">
            <a:avLst/>
          </a:prstGeom>
          <a:noFill/>
          <a:ln w="9525">
            <a:noFill/>
            <a:miter lim="800000"/>
            <a:headEnd/>
            <a:tailEnd/>
          </a:ln>
        </p:spPr>
        <p:txBody>
          <a:bodyPr lIns="84216" tIns="42108" rIns="84216" bIns="42108"/>
          <a:lstStyle/>
          <a:p>
            <a:pPr>
              <a:lnSpc>
                <a:spcPct val="90000"/>
              </a:lnSpc>
              <a:spcBef>
                <a:spcPct val="20000"/>
              </a:spcBef>
              <a:defRPr/>
            </a:pPr>
            <a:r>
              <a:rPr lang="en-GB" sz="2400" b="1" kern="0" dirty="0">
                <a:latin typeface="Arial" pitchFamily="34" charset="0"/>
                <a:cs typeface="Arial" pitchFamily="34" charset="0"/>
              </a:rPr>
              <a:t>AeroTrak 7510-01F</a:t>
            </a:r>
          </a:p>
          <a:p>
            <a:pPr>
              <a:lnSpc>
                <a:spcPct val="90000"/>
              </a:lnSpc>
              <a:spcBef>
                <a:spcPct val="20000"/>
              </a:spcBef>
              <a:defRPr/>
            </a:pPr>
            <a:endParaRPr lang="en-GB" sz="2400" b="1" kern="0" dirty="0">
              <a:latin typeface="Arial" pitchFamily="34" charset="0"/>
              <a:cs typeface="Arial" pitchFamily="34" charset="0"/>
            </a:endParaRPr>
          </a:p>
          <a:p>
            <a:pPr>
              <a:lnSpc>
                <a:spcPct val="90000"/>
              </a:lnSpc>
              <a:spcBef>
                <a:spcPct val="20000"/>
              </a:spcBef>
              <a:defRPr/>
            </a:pPr>
            <a:r>
              <a:rPr lang="en-GB" sz="2000" kern="0" dirty="0">
                <a:latin typeface="Arial" pitchFamily="34" charset="0"/>
                <a:cs typeface="Arial" pitchFamily="34" charset="0"/>
              </a:rPr>
              <a:t>VHP Resistant Model available </a:t>
            </a:r>
          </a:p>
          <a:p>
            <a:pPr>
              <a:lnSpc>
                <a:spcPct val="90000"/>
              </a:lnSpc>
              <a:spcBef>
                <a:spcPct val="20000"/>
              </a:spcBef>
              <a:defRPr/>
            </a:pPr>
            <a:r>
              <a:rPr lang="en-GB" sz="2000" kern="0" dirty="0">
                <a:latin typeface="Arial" pitchFamily="34" charset="0"/>
                <a:cs typeface="Arial" pitchFamily="34" charset="0"/>
              </a:rPr>
              <a:t>ISO 21501-4 compliant</a:t>
            </a:r>
            <a:endParaRPr lang="en-US" sz="2000" kern="0" dirty="0">
              <a:latin typeface="Arial" pitchFamily="34" charset="0"/>
              <a:cs typeface="Arial" pitchFamily="34" charset="0"/>
            </a:endParaRPr>
          </a:p>
          <a:p>
            <a:pPr>
              <a:lnSpc>
                <a:spcPct val="90000"/>
              </a:lnSpc>
              <a:spcBef>
                <a:spcPct val="20000"/>
              </a:spcBef>
              <a:defRPr/>
            </a:pPr>
            <a:r>
              <a:rPr lang="en-US" sz="2000" kern="0" dirty="0">
                <a:latin typeface="Arial" pitchFamily="34" charset="0"/>
                <a:cs typeface="Arial" pitchFamily="34" charset="0"/>
              </a:rPr>
              <a:t>Power over Ethernet communications TCP/IP</a:t>
            </a:r>
          </a:p>
          <a:p>
            <a:pPr>
              <a:lnSpc>
                <a:spcPct val="90000"/>
              </a:lnSpc>
              <a:spcBef>
                <a:spcPct val="20000"/>
              </a:spcBef>
              <a:defRPr/>
            </a:pPr>
            <a:r>
              <a:rPr lang="en-GB" sz="2000" kern="0" dirty="0">
                <a:latin typeface="Arial" pitchFamily="34" charset="0"/>
                <a:cs typeface="Arial" pitchFamily="34" charset="0"/>
              </a:rPr>
              <a:t>Integrated flow monitoring</a:t>
            </a:r>
          </a:p>
          <a:p>
            <a:pPr>
              <a:lnSpc>
                <a:spcPct val="90000"/>
              </a:lnSpc>
              <a:spcBef>
                <a:spcPct val="20000"/>
              </a:spcBef>
              <a:defRPr/>
            </a:pPr>
            <a:r>
              <a:rPr lang="en-GB" sz="2000" kern="0" dirty="0">
                <a:latin typeface="Arial" pitchFamily="34" charset="0"/>
                <a:cs typeface="Arial" pitchFamily="34" charset="0"/>
              </a:rPr>
              <a:t>Built in web browser</a:t>
            </a:r>
          </a:p>
          <a:p>
            <a:pPr>
              <a:lnSpc>
                <a:spcPct val="90000"/>
              </a:lnSpc>
              <a:spcBef>
                <a:spcPct val="20000"/>
              </a:spcBef>
              <a:defRPr/>
            </a:pPr>
            <a:r>
              <a:rPr lang="en-GB" sz="2000" kern="0" dirty="0">
                <a:latin typeface="Arial" pitchFamily="34" charset="0"/>
                <a:cs typeface="Arial" pitchFamily="34" charset="0"/>
              </a:rPr>
              <a:t>Small footprint </a:t>
            </a:r>
          </a:p>
          <a:p>
            <a:pPr>
              <a:lnSpc>
                <a:spcPct val="90000"/>
              </a:lnSpc>
              <a:spcBef>
                <a:spcPct val="20000"/>
              </a:spcBef>
              <a:defRPr/>
            </a:pPr>
            <a:r>
              <a:rPr lang="en-GB" sz="2000" kern="0" dirty="0">
                <a:latin typeface="Arial" pitchFamily="34" charset="0"/>
                <a:cs typeface="Arial" pitchFamily="34" charset="0"/>
              </a:rPr>
              <a:t>3,000 record internal buffer/memory</a:t>
            </a:r>
            <a:endParaRPr lang="en-US" sz="2000" kern="0" dirty="0">
              <a:latin typeface="Arial" pitchFamily="34" charset="0"/>
              <a:cs typeface="Arial" pitchFamily="34" charset="0"/>
            </a:endParaRPr>
          </a:p>
          <a:p>
            <a:pPr>
              <a:lnSpc>
                <a:spcPct val="90000"/>
              </a:lnSpc>
              <a:spcBef>
                <a:spcPct val="20000"/>
              </a:spcBef>
              <a:defRPr/>
            </a:pPr>
            <a:endParaRPr lang="en-US" sz="2200" kern="0" dirty="0">
              <a:latin typeface="+mn-lt"/>
            </a:endParaRPr>
          </a:p>
          <a:p>
            <a:pPr>
              <a:lnSpc>
                <a:spcPct val="90000"/>
              </a:lnSpc>
              <a:spcBef>
                <a:spcPct val="20000"/>
              </a:spcBef>
              <a:defRPr/>
            </a:pPr>
            <a:endParaRPr lang="en-US" sz="2200" kern="0" dirty="0">
              <a:latin typeface="+mn-lt"/>
            </a:endParaRPr>
          </a:p>
          <a:p>
            <a:pPr>
              <a:lnSpc>
                <a:spcPct val="90000"/>
              </a:lnSpc>
              <a:spcBef>
                <a:spcPct val="20000"/>
              </a:spcBef>
              <a:defRPr/>
            </a:pPr>
            <a:endParaRPr lang="en-US" sz="2200" kern="0" dirty="0">
              <a:latin typeface="+mn-lt"/>
            </a:endParaRPr>
          </a:p>
          <a:p>
            <a:pPr>
              <a:lnSpc>
                <a:spcPct val="90000"/>
              </a:lnSpc>
              <a:spcBef>
                <a:spcPct val="20000"/>
              </a:spcBef>
              <a:defRPr/>
            </a:pPr>
            <a:endParaRPr lang="en-US" sz="2200" kern="0" dirty="0">
              <a:latin typeface="+mn-lt"/>
            </a:endParaRPr>
          </a:p>
          <a:p>
            <a:pPr>
              <a:spcBef>
                <a:spcPct val="20000"/>
              </a:spcBef>
              <a:defRPr/>
            </a:pPr>
            <a:endParaRPr lang="en-US" sz="2900" kern="0" dirty="0">
              <a:latin typeface="+mn-lt"/>
            </a:endParaRPr>
          </a:p>
          <a:p>
            <a:pPr>
              <a:spcBef>
                <a:spcPct val="20000"/>
              </a:spcBef>
              <a:defRPr/>
            </a:pPr>
            <a:endParaRPr lang="en-US" sz="2900" kern="0" dirty="0">
              <a:latin typeface="+mn-lt"/>
            </a:endParaRPr>
          </a:p>
        </p:txBody>
      </p:sp>
      <p:pic>
        <p:nvPicPr>
          <p:cNvPr id="27656" name="Picture 3" descr="Acr18C.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21375" y="533400"/>
            <a:ext cx="333375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7" name="TextBox 6"/>
          <p:cNvSpPr txBox="1">
            <a:spLocks noChangeArrowheads="1"/>
          </p:cNvSpPr>
          <p:nvPr/>
        </p:nvSpPr>
        <p:spPr bwMode="auto">
          <a:xfrm flipH="1">
            <a:off x="7342188" y="3735390"/>
            <a:ext cx="1801812"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216" tIns="42108" rIns="84216" bIns="4210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t>0.5 and 5µm</a:t>
            </a:r>
          </a:p>
          <a:p>
            <a:pPr algn="ctr" eaLnBrk="1" hangingPunct="1"/>
            <a:r>
              <a:rPr lang="en-US"/>
              <a:t>@ 1 cfm</a:t>
            </a:r>
          </a:p>
        </p:txBody>
      </p:sp>
      <p:sp>
        <p:nvSpPr>
          <p:cNvPr id="24" name="Rectangle 2"/>
          <p:cNvSpPr txBox="1">
            <a:spLocks noChangeAspect="1" noChangeArrowheads="1"/>
          </p:cNvSpPr>
          <p:nvPr/>
        </p:nvSpPr>
        <p:spPr bwMode="auto">
          <a:xfrm>
            <a:off x="685800" y="0"/>
            <a:ext cx="8229600" cy="1429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rtl="0" eaLnBrk="0" fontAlgn="base" hangingPunct="0">
              <a:spcBef>
                <a:spcPct val="0"/>
              </a:spcBef>
              <a:spcAft>
                <a:spcPct val="0"/>
              </a:spcAft>
              <a:defRPr sz="4000" kern="12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Century Gothic" pitchFamily="34" charset="0"/>
              </a:defRPr>
            </a:lvl2pPr>
            <a:lvl3pPr algn="l" rtl="0" eaLnBrk="0" fontAlgn="base" hangingPunct="0">
              <a:spcBef>
                <a:spcPct val="0"/>
              </a:spcBef>
              <a:spcAft>
                <a:spcPct val="0"/>
              </a:spcAft>
              <a:defRPr sz="4000">
                <a:solidFill>
                  <a:schemeClr val="tx1"/>
                </a:solidFill>
                <a:latin typeface="Century Gothic" pitchFamily="34" charset="0"/>
              </a:defRPr>
            </a:lvl3pPr>
            <a:lvl4pPr algn="l" rtl="0" eaLnBrk="0" fontAlgn="base" hangingPunct="0">
              <a:spcBef>
                <a:spcPct val="0"/>
              </a:spcBef>
              <a:spcAft>
                <a:spcPct val="0"/>
              </a:spcAft>
              <a:defRPr sz="4000">
                <a:solidFill>
                  <a:schemeClr val="tx1"/>
                </a:solidFill>
                <a:latin typeface="Century Gothic" pitchFamily="34" charset="0"/>
              </a:defRPr>
            </a:lvl4pPr>
            <a:lvl5pPr algn="l" rtl="0" eaLnBrk="0" fontAlgn="base" hangingPunct="0">
              <a:spcBef>
                <a:spcPct val="0"/>
              </a:spcBef>
              <a:spcAft>
                <a:spcPct val="0"/>
              </a:spcAft>
              <a:defRPr sz="4000">
                <a:solidFill>
                  <a:schemeClr val="tx1"/>
                </a:solidFill>
                <a:latin typeface="Century Gothic" pitchFamily="34" charset="0"/>
              </a:defRPr>
            </a:lvl5pPr>
            <a:lvl6pPr marL="457200" algn="l" rtl="0" fontAlgn="base">
              <a:spcBef>
                <a:spcPct val="0"/>
              </a:spcBef>
              <a:spcAft>
                <a:spcPct val="0"/>
              </a:spcAft>
              <a:defRPr sz="4000">
                <a:solidFill>
                  <a:schemeClr val="tx1"/>
                </a:solidFill>
                <a:latin typeface="Century Gothic" pitchFamily="34" charset="0"/>
              </a:defRPr>
            </a:lvl6pPr>
            <a:lvl7pPr marL="914400" algn="l" rtl="0" fontAlgn="base">
              <a:spcBef>
                <a:spcPct val="0"/>
              </a:spcBef>
              <a:spcAft>
                <a:spcPct val="0"/>
              </a:spcAft>
              <a:defRPr sz="4000">
                <a:solidFill>
                  <a:schemeClr val="tx1"/>
                </a:solidFill>
                <a:latin typeface="Century Gothic" pitchFamily="34" charset="0"/>
              </a:defRPr>
            </a:lvl7pPr>
            <a:lvl8pPr marL="1371600" algn="l" rtl="0" fontAlgn="base">
              <a:spcBef>
                <a:spcPct val="0"/>
              </a:spcBef>
              <a:spcAft>
                <a:spcPct val="0"/>
              </a:spcAft>
              <a:defRPr sz="4000">
                <a:solidFill>
                  <a:schemeClr val="tx1"/>
                </a:solidFill>
                <a:latin typeface="Century Gothic" pitchFamily="34" charset="0"/>
              </a:defRPr>
            </a:lvl8pPr>
            <a:lvl9pPr marL="1828800" algn="l" rtl="0" fontAlgn="base">
              <a:spcBef>
                <a:spcPct val="0"/>
              </a:spcBef>
              <a:spcAft>
                <a:spcPct val="0"/>
              </a:spcAft>
              <a:defRPr sz="4000">
                <a:solidFill>
                  <a:schemeClr val="tx1"/>
                </a:solidFill>
                <a:latin typeface="Century Gothic" pitchFamily="34" charset="0"/>
              </a:defRPr>
            </a:lvl9pPr>
          </a:lstStyle>
          <a:p>
            <a:pPr eaLnBrk="1" hangingPunct="1"/>
            <a:r>
              <a:rPr lang="en-US" sz="3700" dirty="0" smtClean="0"/>
              <a:t>AeroTrak Remote</a:t>
            </a:r>
          </a:p>
          <a:p>
            <a:pPr eaLnBrk="1" hangingPunct="1"/>
            <a:r>
              <a:rPr lang="en-US" sz="3200" dirty="0"/>
              <a:t>Monitoring Grade A &amp; B</a:t>
            </a:r>
            <a:endParaRPr lang="en-US" sz="3100" dirty="0"/>
          </a:p>
        </p:txBody>
      </p:sp>
      <p:sp>
        <p:nvSpPr>
          <p:cNvPr id="26" name="Slide Number Placeholder 19"/>
          <p:cNvSpPr txBox="1">
            <a:spLocks/>
          </p:cNvSpPr>
          <p:nvPr/>
        </p:nvSpPr>
        <p:spPr>
          <a:xfrm>
            <a:off x="8686512" y="6438970"/>
            <a:ext cx="457488" cy="369455"/>
          </a:xfrm>
          <a:prstGeom prst="rect">
            <a:avLst/>
          </a:prstGeom>
          <a:solidFill>
            <a:schemeClr val="tx1"/>
          </a:solidFill>
        </p:spPr>
        <p:txBody>
          <a:bodyPr/>
          <a:lstStyle>
            <a:defPPr>
              <a:defRPr lang="en-US"/>
            </a:defPPr>
            <a:lvl1pPr algn="r" rtl="0" eaLnBrk="0" fontAlgn="base" hangingPunct="0">
              <a:spcBef>
                <a:spcPct val="0"/>
              </a:spcBef>
              <a:spcAft>
                <a:spcPct val="0"/>
              </a:spcAft>
              <a:defRPr kern="1200">
                <a:solidFill>
                  <a:schemeClr val="tx1"/>
                </a:solidFill>
                <a:latin typeface="Arial" charset="0"/>
                <a:ea typeface="+mn-ea"/>
                <a:cs typeface="+mn-cs"/>
              </a:defRPr>
            </a:lvl1pPr>
            <a:lvl2pPr marL="457200" algn="r" rtl="0" eaLnBrk="0" fontAlgn="base" hangingPunct="0">
              <a:spcBef>
                <a:spcPct val="0"/>
              </a:spcBef>
              <a:spcAft>
                <a:spcPct val="0"/>
              </a:spcAft>
              <a:defRPr kern="1200">
                <a:solidFill>
                  <a:schemeClr val="tx1"/>
                </a:solidFill>
                <a:latin typeface="Arial" charset="0"/>
                <a:ea typeface="+mn-ea"/>
                <a:cs typeface="+mn-cs"/>
              </a:defRPr>
            </a:lvl2pPr>
            <a:lvl3pPr marL="914400" algn="r" rtl="0" eaLnBrk="0" fontAlgn="base" hangingPunct="0">
              <a:spcBef>
                <a:spcPct val="0"/>
              </a:spcBef>
              <a:spcAft>
                <a:spcPct val="0"/>
              </a:spcAft>
              <a:defRPr kern="1200">
                <a:solidFill>
                  <a:schemeClr val="tx1"/>
                </a:solidFill>
                <a:latin typeface="Arial" charset="0"/>
                <a:ea typeface="+mn-ea"/>
                <a:cs typeface="+mn-cs"/>
              </a:defRPr>
            </a:lvl3pPr>
            <a:lvl4pPr marL="1371600" algn="r" rtl="0" eaLnBrk="0" fontAlgn="base" hangingPunct="0">
              <a:spcBef>
                <a:spcPct val="0"/>
              </a:spcBef>
              <a:spcAft>
                <a:spcPct val="0"/>
              </a:spcAft>
              <a:defRPr kern="1200">
                <a:solidFill>
                  <a:schemeClr val="tx1"/>
                </a:solidFill>
                <a:latin typeface="Arial" charset="0"/>
                <a:ea typeface="+mn-ea"/>
                <a:cs typeface="+mn-cs"/>
              </a:defRPr>
            </a:lvl4pPr>
            <a:lvl5pPr marL="1828800" algn="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85A7A22F-ECCE-430F-A58B-E0C24DC1CD6C}" type="slidenum">
              <a:rPr lang="en-US" sz="1818">
                <a:solidFill>
                  <a:schemeClr val="bg1"/>
                </a:solidFill>
                <a:latin typeface="+mn-lt"/>
              </a:rPr>
              <a:t>11</a:t>
            </a:fld>
            <a:endParaRPr lang="en-US" sz="1818" dirty="0">
              <a:solidFill>
                <a:schemeClr val="bg1"/>
              </a:solidFill>
              <a:latin typeface="+mn-lt"/>
            </a:endParaRPr>
          </a:p>
        </p:txBody>
      </p:sp>
      <p:sp>
        <p:nvSpPr>
          <p:cNvPr id="29" name="Footer Placeholder 4"/>
          <p:cNvSpPr txBox="1">
            <a:spLocks/>
          </p:cNvSpPr>
          <p:nvPr/>
        </p:nvSpPr>
        <p:spPr>
          <a:xfrm>
            <a:off x="6436218" y="6527442"/>
            <a:ext cx="1325563"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800" dirty="0">
                <a:solidFill>
                  <a:schemeClr val="bg1">
                    <a:lumMod val="50000"/>
                  </a:schemeClr>
                </a:solidFill>
              </a:rPr>
              <a:t>©  TSI Incorporated</a:t>
            </a:r>
          </a:p>
        </p:txBody>
      </p:sp>
      <p:sp>
        <p:nvSpPr>
          <p:cNvPr id="30" name="Date Placeholder 3"/>
          <p:cNvSpPr txBox="1">
            <a:spLocks/>
          </p:cNvSpPr>
          <p:nvPr/>
        </p:nvSpPr>
        <p:spPr>
          <a:xfrm>
            <a:off x="7764955" y="6527442"/>
            <a:ext cx="957262"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B7A18569-F1B0-43EB-A8C6-BC079B3CB3B2}" type="datetime1">
              <a:rPr lang="en-US" sz="800">
                <a:solidFill>
                  <a:schemeClr val="bg1">
                    <a:lumMod val="50000"/>
                  </a:schemeClr>
                </a:solidFill>
              </a:rPr>
              <a:pPr>
                <a:defRPr/>
              </a:pPr>
              <a:t>3/6/2019</a:t>
            </a:fld>
            <a:endParaRPr lang="en-US" sz="800" dirty="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40400" y="800102"/>
            <a:ext cx="3327400" cy="462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4"/>
          <p:cNvSpPr>
            <a:spLocks noChangeArrowheads="1"/>
          </p:cNvSpPr>
          <p:nvPr/>
        </p:nvSpPr>
        <p:spPr bwMode="auto">
          <a:xfrm>
            <a:off x="838200" y="1519847"/>
            <a:ext cx="5105400" cy="3901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216" tIns="42108" rIns="84216" bIns="42108">
            <a:spAutoFit/>
          </a:bodyPr>
          <a:lstStyle/>
          <a:p>
            <a:r>
              <a:rPr lang="en-US" sz="2400" b="1" dirty="0"/>
              <a:t>AeroTrak 6510</a:t>
            </a:r>
          </a:p>
          <a:p>
            <a:endParaRPr lang="en-US" sz="2400" b="1" dirty="0"/>
          </a:p>
          <a:p>
            <a:r>
              <a:rPr lang="en-US" sz="2000" dirty="0"/>
              <a:t>Integrated Pump</a:t>
            </a:r>
          </a:p>
          <a:p>
            <a:r>
              <a:rPr lang="en-US" sz="2000" dirty="0"/>
              <a:t>VHP Resistant Model Available</a:t>
            </a:r>
          </a:p>
          <a:p>
            <a:r>
              <a:rPr lang="en-US" sz="2000" dirty="0"/>
              <a:t>4 x 4-20mA Analog Inputs</a:t>
            </a:r>
          </a:p>
          <a:p>
            <a:r>
              <a:rPr lang="en-US" sz="2000" dirty="0"/>
              <a:t>4-20mA analog output</a:t>
            </a:r>
          </a:p>
          <a:p>
            <a:r>
              <a:rPr lang="en-US" sz="2000" dirty="0"/>
              <a:t>Auto flow block detect</a:t>
            </a:r>
          </a:p>
          <a:p>
            <a:r>
              <a:rPr lang="en-US" sz="2000" dirty="0"/>
              <a:t>Hot swappable optics and pump assembly</a:t>
            </a:r>
          </a:p>
          <a:p>
            <a:r>
              <a:rPr lang="en-US" sz="2000" dirty="0"/>
              <a:t>ISO 21501-4 compliant</a:t>
            </a:r>
          </a:p>
          <a:p>
            <a:r>
              <a:rPr lang="en-US" sz="2000" dirty="0"/>
              <a:t>Ethernet communications (TCP/IP)</a:t>
            </a:r>
          </a:p>
          <a:p>
            <a:r>
              <a:rPr lang="en-US" sz="2000" dirty="0"/>
              <a:t>Built in web browser</a:t>
            </a:r>
          </a:p>
          <a:p>
            <a:r>
              <a:rPr lang="en-US" sz="2000" dirty="0"/>
              <a:t>3,000 record internal buffer/memory</a:t>
            </a:r>
          </a:p>
        </p:txBody>
      </p:sp>
      <p:sp>
        <p:nvSpPr>
          <p:cNvPr id="8" name="Slide Number Placeholder 19"/>
          <p:cNvSpPr txBox="1">
            <a:spLocks/>
          </p:cNvSpPr>
          <p:nvPr/>
        </p:nvSpPr>
        <p:spPr>
          <a:xfrm>
            <a:off x="8686512" y="6384638"/>
            <a:ext cx="457488" cy="369455"/>
          </a:xfrm>
          <a:prstGeom prst="rect">
            <a:avLst/>
          </a:prstGeom>
          <a:solidFill>
            <a:schemeClr val="tx1"/>
          </a:solidFill>
        </p:spPr>
        <p:txBody>
          <a:bodyPr/>
          <a:lstStyle>
            <a:defPPr>
              <a:defRPr lang="en-US"/>
            </a:defPPr>
            <a:lvl1pPr algn="r" rtl="0" eaLnBrk="0" fontAlgn="base" hangingPunct="0">
              <a:spcBef>
                <a:spcPct val="0"/>
              </a:spcBef>
              <a:spcAft>
                <a:spcPct val="0"/>
              </a:spcAft>
              <a:defRPr kern="1200">
                <a:solidFill>
                  <a:schemeClr val="tx1"/>
                </a:solidFill>
                <a:latin typeface="Arial" charset="0"/>
                <a:ea typeface="+mn-ea"/>
                <a:cs typeface="+mn-cs"/>
              </a:defRPr>
            </a:lvl1pPr>
            <a:lvl2pPr marL="457200" algn="r" rtl="0" eaLnBrk="0" fontAlgn="base" hangingPunct="0">
              <a:spcBef>
                <a:spcPct val="0"/>
              </a:spcBef>
              <a:spcAft>
                <a:spcPct val="0"/>
              </a:spcAft>
              <a:defRPr kern="1200">
                <a:solidFill>
                  <a:schemeClr val="tx1"/>
                </a:solidFill>
                <a:latin typeface="Arial" charset="0"/>
                <a:ea typeface="+mn-ea"/>
                <a:cs typeface="+mn-cs"/>
              </a:defRPr>
            </a:lvl2pPr>
            <a:lvl3pPr marL="914400" algn="r" rtl="0" eaLnBrk="0" fontAlgn="base" hangingPunct="0">
              <a:spcBef>
                <a:spcPct val="0"/>
              </a:spcBef>
              <a:spcAft>
                <a:spcPct val="0"/>
              </a:spcAft>
              <a:defRPr kern="1200">
                <a:solidFill>
                  <a:schemeClr val="tx1"/>
                </a:solidFill>
                <a:latin typeface="Arial" charset="0"/>
                <a:ea typeface="+mn-ea"/>
                <a:cs typeface="+mn-cs"/>
              </a:defRPr>
            </a:lvl3pPr>
            <a:lvl4pPr marL="1371600" algn="r" rtl="0" eaLnBrk="0" fontAlgn="base" hangingPunct="0">
              <a:spcBef>
                <a:spcPct val="0"/>
              </a:spcBef>
              <a:spcAft>
                <a:spcPct val="0"/>
              </a:spcAft>
              <a:defRPr kern="1200">
                <a:solidFill>
                  <a:schemeClr val="tx1"/>
                </a:solidFill>
                <a:latin typeface="Arial" charset="0"/>
                <a:ea typeface="+mn-ea"/>
                <a:cs typeface="+mn-cs"/>
              </a:defRPr>
            </a:lvl4pPr>
            <a:lvl5pPr marL="1828800" algn="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76152A4A-4DE4-42E5-8AA0-9F5354E873EE}" type="slidenum">
              <a:rPr lang="en-US" sz="1818">
                <a:solidFill>
                  <a:schemeClr val="bg1"/>
                </a:solidFill>
                <a:latin typeface="+mn-lt"/>
              </a:rPr>
              <a:t>12</a:t>
            </a:fld>
            <a:endParaRPr lang="en-US" sz="1818" dirty="0">
              <a:solidFill>
                <a:schemeClr val="bg1"/>
              </a:solidFill>
              <a:latin typeface="+mn-lt"/>
            </a:endParaRPr>
          </a:p>
        </p:txBody>
      </p:sp>
      <p:sp>
        <p:nvSpPr>
          <p:cNvPr id="11" name="Footer Placeholder 4"/>
          <p:cNvSpPr txBox="1">
            <a:spLocks/>
          </p:cNvSpPr>
          <p:nvPr/>
        </p:nvSpPr>
        <p:spPr>
          <a:xfrm>
            <a:off x="6436218" y="6527442"/>
            <a:ext cx="1325563"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800" dirty="0">
                <a:solidFill>
                  <a:schemeClr val="bg1">
                    <a:lumMod val="50000"/>
                  </a:schemeClr>
                </a:solidFill>
              </a:rPr>
              <a:t>©  TSI Incorporated</a:t>
            </a:r>
          </a:p>
        </p:txBody>
      </p:sp>
      <p:sp>
        <p:nvSpPr>
          <p:cNvPr id="12" name="Date Placeholder 3"/>
          <p:cNvSpPr txBox="1">
            <a:spLocks/>
          </p:cNvSpPr>
          <p:nvPr/>
        </p:nvSpPr>
        <p:spPr>
          <a:xfrm>
            <a:off x="7764955" y="6527442"/>
            <a:ext cx="957262"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B7A18569-F1B0-43EB-A8C6-BC079B3CB3B2}" type="datetime1">
              <a:rPr lang="en-US" sz="800">
                <a:solidFill>
                  <a:schemeClr val="bg1">
                    <a:lumMod val="50000"/>
                  </a:schemeClr>
                </a:solidFill>
              </a:rPr>
              <a:pPr>
                <a:defRPr/>
              </a:pPr>
              <a:t>3/6/2019</a:t>
            </a:fld>
            <a:endParaRPr lang="en-US" sz="800" dirty="0">
              <a:solidFill>
                <a:schemeClr val="bg1">
                  <a:lumMod val="50000"/>
                </a:schemeClr>
              </a:solidFill>
            </a:endParaRPr>
          </a:p>
        </p:txBody>
      </p:sp>
      <p:sp>
        <p:nvSpPr>
          <p:cNvPr id="9" name="Rectangle 2"/>
          <p:cNvSpPr txBox="1">
            <a:spLocks noChangeAspect="1" noChangeArrowheads="1"/>
          </p:cNvSpPr>
          <p:nvPr/>
        </p:nvSpPr>
        <p:spPr bwMode="auto">
          <a:xfrm>
            <a:off x="685800" y="0"/>
            <a:ext cx="8229600" cy="1429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rtl="0" eaLnBrk="0" fontAlgn="base" hangingPunct="0">
              <a:spcBef>
                <a:spcPct val="0"/>
              </a:spcBef>
              <a:spcAft>
                <a:spcPct val="0"/>
              </a:spcAft>
              <a:defRPr sz="4000" kern="12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Century Gothic" pitchFamily="34" charset="0"/>
              </a:defRPr>
            </a:lvl2pPr>
            <a:lvl3pPr algn="l" rtl="0" eaLnBrk="0" fontAlgn="base" hangingPunct="0">
              <a:spcBef>
                <a:spcPct val="0"/>
              </a:spcBef>
              <a:spcAft>
                <a:spcPct val="0"/>
              </a:spcAft>
              <a:defRPr sz="4000">
                <a:solidFill>
                  <a:schemeClr val="tx1"/>
                </a:solidFill>
                <a:latin typeface="Century Gothic" pitchFamily="34" charset="0"/>
              </a:defRPr>
            </a:lvl3pPr>
            <a:lvl4pPr algn="l" rtl="0" eaLnBrk="0" fontAlgn="base" hangingPunct="0">
              <a:spcBef>
                <a:spcPct val="0"/>
              </a:spcBef>
              <a:spcAft>
                <a:spcPct val="0"/>
              </a:spcAft>
              <a:defRPr sz="4000">
                <a:solidFill>
                  <a:schemeClr val="tx1"/>
                </a:solidFill>
                <a:latin typeface="Century Gothic" pitchFamily="34" charset="0"/>
              </a:defRPr>
            </a:lvl4pPr>
            <a:lvl5pPr algn="l" rtl="0" eaLnBrk="0" fontAlgn="base" hangingPunct="0">
              <a:spcBef>
                <a:spcPct val="0"/>
              </a:spcBef>
              <a:spcAft>
                <a:spcPct val="0"/>
              </a:spcAft>
              <a:defRPr sz="4000">
                <a:solidFill>
                  <a:schemeClr val="tx1"/>
                </a:solidFill>
                <a:latin typeface="Century Gothic" pitchFamily="34" charset="0"/>
              </a:defRPr>
            </a:lvl5pPr>
            <a:lvl6pPr marL="457200" algn="l" rtl="0" fontAlgn="base">
              <a:spcBef>
                <a:spcPct val="0"/>
              </a:spcBef>
              <a:spcAft>
                <a:spcPct val="0"/>
              </a:spcAft>
              <a:defRPr sz="4000">
                <a:solidFill>
                  <a:schemeClr val="tx1"/>
                </a:solidFill>
                <a:latin typeface="Century Gothic" pitchFamily="34" charset="0"/>
              </a:defRPr>
            </a:lvl6pPr>
            <a:lvl7pPr marL="914400" algn="l" rtl="0" fontAlgn="base">
              <a:spcBef>
                <a:spcPct val="0"/>
              </a:spcBef>
              <a:spcAft>
                <a:spcPct val="0"/>
              </a:spcAft>
              <a:defRPr sz="4000">
                <a:solidFill>
                  <a:schemeClr val="tx1"/>
                </a:solidFill>
                <a:latin typeface="Century Gothic" pitchFamily="34" charset="0"/>
              </a:defRPr>
            </a:lvl7pPr>
            <a:lvl8pPr marL="1371600" algn="l" rtl="0" fontAlgn="base">
              <a:spcBef>
                <a:spcPct val="0"/>
              </a:spcBef>
              <a:spcAft>
                <a:spcPct val="0"/>
              </a:spcAft>
              <a:defRPr sz="4000">
                <a:solidFill>
                  <a:schemeClr val="tx1"/>
                </a:solidFill>
                <a:latin typeface="Century Gothic" pitchFamily="34" charset="0"/>
              </a:defRPr>
            </a:lvl8pPr>
            <a:lvl9pPr marL="1828800" algn="l" rtl="0" fontAlgn="base">
              <a:spcBef>
                <a:spcPct val="0"/>
              </a:spcBef>
              <a:spcAft>
                <a:spcPct val="0"/>
              </a:spcAft>
              <a:defRPr sz="4000">
                <a:solidFill>
                  <a:schemeClr val="tx1"/>
                </a:solidFill>
                <a:latin typeface="Century Gothic" pitchFamily="34" charset="0"/>
              </a:defRPr>
            </a:lvl9pPr>
          </a:lstStyle>
          <a:p>
            <a:pPr eaLnBrk="1" hangingPunct="1"/>
            <a:r>
              <a:rPr lang="en-US" sz="3700" dirty="0" smtClean="0"/>
              <a:t>AeroTrak Remote with Pump</a:t>
            </a:r>
          </a:p>
          <a:p>
            <a:pPr eaLnBrk="1" hangingPunct="1"/>
            <a:r>
              <a:rPr lang="en-US" sz="3200" dirty="0"/>
              <a:t>Monitoring Grade A &amp; B</a:t>
            </a:r>
            <a:endParaRPr lang="en-US" sz="31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0807" y="1899921"/>
            <a:ext cx="2896466" cy="3756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1"/>
          <p:cNvSpPr txBox="1">
            <a:spLocks noChangeArrowheads="1"/>
          </p:cNvSpPr>
          <p:nvPr/>
        </p:nvSpPr>
        <p:spPr bwMode="auto">
          <a:xfrm>
            <a:off x="4017818" y="4101219"/>
            <a:ext cx="5085536" cy="454949"/>
          </a:xfrm>
          <a:prstGeom prst="rect">
            <a:avLst/>
          </a:prstGeom>
          <a:solidFill>
            <a:srgbClr val="D719DC"/>
          </a:solidFill>
          <a:ln w="25400">
            <a:solidFill>
              <a:schemeClr val="tx1"/>
            </a:solidFill>
            <a:bevel/>
            <a:headEnd/>
            <a:tailEnd/>
          </a:ln>
          <a:effectLst>
            <a:outerShdw blurRad="76200" dir="13500000" sy="23000" kx="1200000" algn="br" rotWithShape="0">
              <a:prstClr val="black">
                <a:alpha val="20000"/>
              </a:prstClr>
            </a:outerShdw>
          </a:effectLst>
          <a:scene3d>
            <a:camera prst="orthographicFront"/>
            <a:lightRig rig="threePt" dir="t"/>
          </a:scene3d>
          <a:sp3d>
            <a:bevelT/>
          </a:sp3d>
        </p:spPr>
        <p:txBody>
          <a:bodyPr wrap="square" lIns="90251" tIns="45125" rIns="90251" bIns="45125">
            <a:spAutoFit/>
          </a:bodyPr>
          <a:lstStyle/>
          <a:p>
            <a:pPr algn="ctr" eaLnBrk="0" hangingPunct="0">
              <a:defRPr/>
            </a:pPr>
            <a:r>
              <a:rPr lang="en-GB" sz="2364" dirty="0"/>
              <a:t>Inlet capping/blockage auto detect</a:t>
            </a:r>
            <a:endParaRPr lang="en-US" sz="2364" dirty="0"/>
          </a:p>
        </p:txBody>
      </p:sp>
      <p:pic>
        <p:nvPicPr>
          <p:cNvPr id="44038" name="Picture 3" descr="C:\Users\tim.russell\AppData\Local\Microsoft\Windows\Temporary Internet Files\Content.IE5\ZBHS9CLN\MC90033486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349388">
            <a:off x="5556711" y="985158"/>
            <a:ext cx="1092488" cy="1763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loud 9"/>
          <p:cNvSpPr/>
          <p:nvPr/>
        </p:nvSpPr>
        <p:spPr bwMode="auto">
          <a:xfrm>
            <a:off x="1219200" y="1248900"/>
            <a:ext cx="3801128" cy="1089316"/>
          </a:xfrm>
          <a:prstGeom prst="cloud">
            <a:avLst/>
          </a:prstGeom>
          <a:gradFill flip="none" rotWithShape="1">
            <a:gsLst>
              <a:gs pos="0">
                <a:srgbClr val="5E9EFF"/>
              </a:gs>
              <a:gs pos="39999">
                <a:srgbClr val="85C2FF"/>
              </a:gs>
              <a:gs pos="70000">
                <a:srgbClr val="C4D6EB"/>
              </a:gs>
              <a:gs pos="100000">
                <a:srgbClr val="FFEBFA"/>
              </a:gs>
            </a:gsLst>
            <a:lin ang="5400000" scaled="1"/>
            <a:tileRect/>
          </a:gradFill>
          <a:ln w="9525" cap="flat" cmpd="sng" algn="ctr">
            <a:noFill/>
            <a:prstDash val="solid"/>
            <a:round/>
            <a:headEnd type="none" w="med" len="med"/>
            <a:tailEnd type="none" w="med" len="med"/>
          </a:ln>
          <a:effectLst/>
          <a:scene3d>
            <a:camera prst="orthographicFront"/>
            <a:lightRig rig="threePt" dir="t"/>
          </a:scene3d>
          <a:sp3d>
            <a:bevelT w="152400" h="152400"/>
            <a:bevelB w="152400" h="152400"/>
          </a:sp3d>
        </p:spPr>
        <p:txBody>
          <a:bodyPr lIns="90251" tIns="45125" rIns="90251" bIns="45125"/>
          <a:lstStyle/>
          <a:p>
            <a:pPr algn="ctr" defTabSz="883719" eaLnBrk="0" hangingPunct="0">
              <a:defRPr/>
            </a:pPr>
            <a:r>
              <a:rPr lang="en-GB" sz="2000" dirty="0"/>
              <a:t>Vaporized </a:t>
            </a:r>
            <a:endParaRPr lang="en-US" sz="2000" dirty="0"/>
          </a:p>
          <a:p>
            <a:pPr algn="ctr" defTabSz="883719" eaLnBrk="0" hangingPunct="0">
              <a:defRPr/>
            </a:pPr>
            <a:r>
              <a:rPr lang="en-GB" sz="2000" dirty="0"/>
              <a:t>Hydrogen Peroxide</a:t>
            </a:r>
            <a:endParaRPr lang="en-US" sz="2000" dirty="0"/>
          </a:p>
        </p:txBody>
      </p:sp>
      <p:sp>
        <p:nvSpPr>
          <p:cNvPr id="11" name="Rectangle 6"/>
          <p:cNvSpPr>
            <a:spLocks noChangeArrowheads="1"/>
          </p:cNvSpPr>
          <p:nvPr/>
        </p:nvSpPr>
        <p:spPr bwMode="auto">
          <a:xfrm>
            <a:off x="4225639" y="4616169"/>
            <a:ext cx="4754717" cy="454949"/>
          </a:xfrm>
          <a:prstGeom prst="rect">
            <a:avLst/>
          </a:prstGeom>
          <a:solidFill>
            <a:srgbClr val="92D050"/>
          </a:solidFill>
          <a:ln w="25400">
            <a:solidFill>
              <a:schemeClr val="tx1"/>
            </a:solidFill>
            <a:bevel/>
            <a:headEnd/>
            <a:tailEnd/>
          </a:ln>
          <a:effectLst>
            <a:outerShdw blurRad="76200" dir="13500000" sy="23000" kx="1200000" algn="br" rotWithShape="0">
              <a:prstClr val="black">
                <a:alpha val="20000"/>
              </a:prstClr>
            </a:outerShdw>
          </a:effectLst>
          <a:scene3d>
            <a:camera prst="orthographicFront"/>
            <a:lightRig rig="threePt" dir="t"/>
          </a:scene3d>
          <a:sp3d>
            <a:bevelT/>
          </a:sp3d>
        </p:spPr>
        <p:txBody>
          <a:bodyPr wrap="square" lIns="90251" tIns="45125" rIns="90251" bIns="45125">
            <a:spAutoFit/>
          </a:bodyPr>
          <a:lstStyle/>
          <a:p>
            <a:pPr algn="ctr" eaLnBrk="0" hangingPunct="0">
              <a:defRPr/>
            </a:pPr>
            <a:r>
              <a:rPr lang="en-GB" sz="2364" dirty="0"/>
              <a:t>Model 6510-VHP is VHP resistant</a:t>
            </a:r>
            <a:endParaRPr lang="en-US" sz="2364" dirty="0"/>
          </a:p>
        </p:txBody>
      </p:sp>
      <p:sp>
        <p:nvSpPr>
          <p:cNvPr id="44045" name="TextBox 12"/>
          <p:cNvSpPr txBox="1">
            <a:spLocks noChangeArrowheads="1"/>
          </p:cNvSpPr>
          <p:nvPr/>
        </p:nvSpPr>
        <p:spPr bwMode="auto">
          <a:xfrm>
            <a:off x="4117912" y="3213564"/>
            <a:ext cx="2617932" cy="645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51" tIns="45125" rIns="90251" bIns="45125">
            <a:spAutoFit/>
          </a:bodyPr>
          <a:lstStyle>
            <a:lvl1pPr algn="r" eaLnBrk="0" hangingPunct="0">
              <a:defRPr>
                <a:solidFill>
                  <a:schemeClr val="tx1"/>
                </a:solidFill>
                <a:latin typeface="Arial" charset="0"/>
              </a:defRPr>
            </a:lvl1pPr>
            <a:lvl2pPr marL="742950" indent="-285750" algn="r" eaLnBrk="0" hangingPunct="0">
              <a:defRPr>
                <a:solidFill>
                  <a:schemeClr val="tx1"/>
                </a:solidFill>
                <a:latin typeface="Arial" charset="0"/>
              </a:defRPr>
            </a:lvl2pPr>
            <a:lvl3pPr marL="1143000" indent="-228600" algn="r" eaLnBrk="0" hangingPunct="0">
              <a:defRPr>
                <a:solidFill>
                  <a:schemeClr val="tx1"/>
                </a:solidFill>
                <a:latin typeface="Arial" charset="0"/>
              </a:defRPr>
            </a:lvl3pPr>
            <a:lvl4pPr marL="1600200" indent="-228600" algn="r" eaLnBrk="0" hangingPunct="0">
              <a:defRPr>
                <a:solidFill>
                  <a:schemeClr val="tx1"/>
                </a:solidFill>
                <a:latin typeface="Arial" charset="0"/>
              </a:defRPr>
            </a:lvl4pPr>
            <a:lvl5pPr marL="2057400" indent="-228600" algn="r"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r>
              <a:rPr lang="en-US" dirty="0"/>
              <a:t>316L Stainless Steel -</a:t>
            </a:r>
            <a:r>
              <a:rPr lang="en-US" dirty="0" err="1"/>
              <a:t>Passivated</a:t>
            </a:r>
            <a:endParaRPr lang="en-US" dirty="0"/>
          </a:p>
        </p:txBody>
      </p:sp>
      <p:cxnSp>
        <p:nvCxnSpPr>
          <p:cNvPr id="13" name="Straight Arrow Connector 12"/>
          <p:cNvCxnSpPr/>
          <p:nvPr/>
        </p:nvCxnSpPr>
        <p:spPr>
          <a:xfrm flipH="1" flipV="1">
            <a:off x="3733098" y="3327101"/>
            <a:ext cx="769630" cy="6651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6" name="Slide Number Placeholder 19"/>
          <p:cNvSpPr txBox="1">
            <a:spLocks/>
          </p:cNvSpPr>
          <p:nvPr/>
        </p:nvSpPr>
        <p:spPr>
          <a:xfrm>
            <a:off x="8686512" y="6384638"/>
            <a:ext cx="457488" cy="369455"/>
          </a:xfrm>
          <a:prstGeom prst="rect">
            <a:avLst/>
          </a:prstGeom>
          <a:solidFill>
            <a:schemeClr val="tx1"/>
          </a:solidFill>
        </p:spPr>
        <p:txBody>
          <a:bodyPr/>
          <a:lstStyle>
            <a:defPPr>
              <a:defRPr lang="en-US"/>
            </a:defPPr>
            <a:lvl1pPr algn="r" rtl="0" eaLnBrk="0" fontAlgn="base" hangingPunct="0">
              <a:spcBef>
                <a:spcPct val="0"/>
              </a:spcBef>
              <a:spcAft>
                <a:spcPct val="0"/>
              </a:spcAft>
              <a:defRPr kern="1200">
                <a:solidFill>
                  <a:schemeClr val="tx1"/>
                </a:solidFill>
                <a:latin typeface="Arial" charset="0"/>
                <a:ea typeface="+mn-ea"/>
                <a:cs typeface="+mn-cs"/>
              </a:defRPr>
            </a:lvl1pPr>
            <a:lvl2pPr marL="457200" algn="r" rtl="0" eaLnBrk="0" fontAlgn="base" hangingPunct="0">
              <a:spcBef>
                <a:spcPct val="0"/>
              </a:spcBef>
              <a:spcAft>
                <a:spcPct val="0"/>
              </a:spcAft>
              <a:defRPr kern="1200">
                <a:solidFill>
                  <a:schemeClr val="tx1"/>
                </a:solidFill>
                <a:latin typeface="Arial" charset="0"/>
                <a:ea typeface="+mn-ea"/>
                <a:cs typeface="+mn-cs"/>
              </a:defRPr>
            </a:lvl2pPr>
            <a:lvl3pPr marL="914400" algn="r" rtl="0" eaLnBrk="0" fontAlgn="base" hangingPunct="0">
              <a:spcBef>
                <a:spcPct val="0"/>
              </a:spcBef>
              <a:spcAft>
                <a:spcPct val="0"/>
              </a:spcAft>
              <a:defRPr kern="1200">
                <a:solidFill>
                  <a:schemeClr val="tx1"/>
                </a:solidFill>
                <a:latin typeface="Arial" charset="0"/>
                <a:ea typeface="+mn-ea"/>
                <a:cs typeface="+mn-cs"/>
              </a:defRPr>
            </a:lvl3pPr>
            <a:lvl4pPr marL="1371600" algn="r" rtl="0" eaLnBrk="0" fontAlgn="base" hangingPunct="0">
              <a:spcBef>
                <a:spcPct val="0"/>
              </a:spcBef>
              <a:spcAft>
                <a:spcPct val="0"/>
              </a:spcAft>
              <a:defRPr kern="1200">
                <a:solidFill>
                  <a:schemeClr val="tx1"/>
                </a:solidFill>
                <a:latin typeface="Arial" charset="0"/>
                <a:ea typeface="+mn-ea"/>
                <a:cs typeface="+mn-cs"/>
              </a:defRPr>
            </a:lvl4pPr>
            <a:lvl5pPr marL="1828800" algn="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1FCC539A-07A1-4749-83BD-96061716EEE2}" type="slidenum">
              <a:rPr lang="en-US" sz="1818">
                <a:solidFill>
                  <a:schemeClr val="bg1"/>
                </a:solidFill>
                <a:latin typeface="+mn-lt"/>
              </a:rPr>
              <a:pPr>
                <a:defRPr/>
              </a:pPr>
              <a:t>13</a:t>
            </a:fld>
            <a:endParaRPr lang="en-US" sz="1818" dirty="0">
              <a:solidFill>
                <a:schemeClr val="bg1"/>
              </a:solidFill>
              <a:latin typeface="+mn-lt"/>
            </a:endParaRPr>
          </a:p>
        </p:txBody>
      </p:sp>
      <p:sp>
        <p:nvSpPr>
          <p:cNvPr id="15" name="Right Arrow 14"/>
          <p:cNvSpPr/>
          <p:nvPr/>
        </p:nvSpPr>
        <p:spPr>
          <a:xfrm rot="5400000">
            <a:off x="3146136" y="5635598"/>
            <a:ext cx="698500" cy="3405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0251" tIns="45125" rIns="90251" bIns="45125" anchor="ctr"/>
          <a:lstStyle/>
          <a:p>
            <a:pPr algn="ctr" eaLnBrk="0" hangingPunct="0">
              <a:defRPr/>
            </a:pPr>
            <a:endParaRPr lang="en-US"/>
          </a:p>
        </p:txBody>
      </p:sp>
      <p:sp>
        <p:nvSpPr>
          <p:cNvPr id="17" name="TextBox 12"/>
          <p:cNvSpPr txBox="1">
            <a:spLocks noChangeArrowheads="1"/>
          </p:cNvSpPr>
          <p:nvPr/>
        </p:nvSpPr>
        <p:spPr bwMode="auto">
          <a:xfrm>
            <a:off x="2779568" y="6212871"/>
            <a:ext cx="1430194" cy="645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51" tIns="45125" rIns="90251" bIns="45125">
            <a:spAutoFit/>
          </a:bodyPr>
          <a:lstStyle>
            <a:lvl1pPr algn="r" eaLnBrk="0" hangingPunct="0">
              <a:defRPr>
                <a:solidFill>
                  <a:schemeClr val="tx1"/>
                </a:solidFill>
                <a:latin typeface="Arial" charset="0"/>
              </a:defRPr>
            </a:lvl1pPr>
            <a:lvl2pPr marL="742950" indent="-285750" algn="r" eaLnBrk="0" hangingPunct="0">
              <a:defRPr>
                <a:solidFill>
                  <a:schemeClr val="tx1"/>
                </a:solidFill>
                <a:latin typeface="Arial" charset="0"/>
              </a:defRPr>
            </a:lvl2pPr>
            <a:lvl3pPr marL="1143000" indent="-228600" algn="r" eaLnBrk="0" hangingPunct="0">
              <a:defRPr>
                <a:solidFill>
                  <a:schemeClr val="tx1"/>
                </a:solidFill>
                <a:latin typeface="Arial" charset="0"/>
              </a:defRPr>
            </a:lvl3pPr>
            <a:lvl4pPr marL="1600200" indent="-228600" algn="r" eaLnBrk="0" hangingPunct="0">
              <a:defRPr>
                <a:solidFill>
                  <a:schemeClr val="tx1"/>
                </a:solidFill>
                <a:latin typeface="Arial" charset="0"/>
              </a:defRPr>
            </a:lvl4pPr>
            <a:lvl5pPr marL="2057400" indent="-228600" algn="r"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algn="ctr" eaLnBrk="1" hangingPunct="1"/>
            <a:r>
              <a:rPr lang="en-US" dirty="0"/>
              <a:t>Dual HEPA </a:t>
            </a:r>
          </a:p>
          <a:p>
            <a:pPr algn="ctr" eaLnBrk="1" hangingPunct="1"/>
            <a:r>
              <a:rPr lang="en-US" dirty="0"/>
              <a:t>Filtered</a:t>
            </a:r>
          </a:p>
        </p:txBody>
      </p:sp>
      <p:sp>
        <p:nvSpPr>
          <p:cNvPr id="14" name="Footer Placeholder 4"/>
          <p:cNvSpPr txBox="1">
            <a:spLocks/>
          </p:cNvSpPr>
          <p:nvPr/>
        </p:nvSpPr>
        <p:spPr>
          <a:xfrm>
            <a:off x="6436218" y="6527442"/>
            <a:ext cx="1325563"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800" dirty="0">
                <a:solidFill>
                  <a:schemeClr val="bg1">
                    <a:lumMod val="50000"/>
                  </a:schemeClr>
                </a:solidFill>
              </a:rPr>
              <a:t>©  TSI Incorporated</a:t>
            </a:r>
          </a:p>
        </p:txBody>
      </p:sp>
      <p:sp>
        <p:nvSpPr>
          <p:cNvPr id="20" name="Date Placeholder 3"/>
          <p:cNvSpPr txBox="1">
            <a:spLocks/>
          </p:cNvSpPr>
          <p:nvPr/>
        </p:nvSpPr>
        <p:spPr>
          <a:xfrm>
            <a:off x="7764955" y="6527442"/>
            <a:ext cx="957262"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B7A18569-F1B0-43EB-A8C6-BC079B3CB3B2}" type="datetime1">
              <a:rPr lang="en-US" sz="800">
                <a:solidFill>
                  <a:schemeClr val="bg1">
                    <a:lumMod val="50000"/>
                  </a:schemeClr>
                </a:solidFill>
              </a:rPr>
              <a:pPr>
                <a:defRPr/>
              </a:pPr>
              <a:t>3/6/2019</a:t>
            </a:fld>
            <a:endParaRPr lang="en-US" sz="800" dirty="0">
              <a:solidFill>
                <a:schemeClr val="bg1">
                  <a:lumMod val="50000"/>
                </a:schemeClr>
              </a:solidFill>
            </a:endParaRPr>
          </a:p>
        </p:txBody>
      </p:sp>
      <p:sp>
        <p:nvSpPr>
          <p:cNvPr id="18" name="Rectangle 2"/>
          <p:cNvSpPr txBox="1">
            <a:spLocks noChangeAspect="1" noChangeArrowheads="1"/>
          </p:cNvSpPr>
          <p:nvPr/>
        </p:nvSpPr>
        <p:spPr bwMode="auto">
          <a:xfrm>
            <a:off x="685800" y="0"/>
            <a:ext cx="8229600" cy="1429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rtl="0" eaLnBrk="0" fontAlgn="base" hangingPunct="0">
              <a:spcBef>
                <a:spcPct val="0"/>
              </a:spcBef>
              <a:spcAft>
                <a:spcPct val="0"/>
              </a:spcAft>
              <a:defRPr sz="4000" kern="12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Century Gothic" pitchFamily="34" charset="0"/>
              </a:defRPr>
            </a:lvl2pPr>
            <a:lvl3pPr algn="l" rtl="0" eaLnBrk="0" fontAlgn="base" hangingPunct="0">
              <a:spcBef>
                <a:spcPct val="0"/>
              </a:spcBef>
              <a:spcAft>
                <a:spcPct val="0"/>
              </a:spcAft>
              <a:defRPr sz="4000">
                <a:solidFill>
                  <a:schemeClr val="tx1"/>
                </a:solidFill>
                <a:latin typeface="Century Gothic" pitchFamily="34" charset="0"/>
              </a:defRPr>
            </a:lvl3pPr>
            <a:lvl4pPr algn="l" rtl="0" eaLnBrk="0" fontAlgn="base" hangingPunct="0">
              <a:spcBef>
                <a:spcPct val="0"/>
              </a:spcBef>
              <a:spcAft>
                <a:spcPct val="0"/>
              </a:spcAft>
              <a:defRPr sz="4000">
                <a:solidFill>
                  <a:schemeClr val="tx1"/>
                </a:solidFill>
                <a:latin typeface="Century Gothic" pitchFamily="34" charset="0"/>
              </a:defRPr>
            </a:lvl4pPr>
            <a:lvl5pPr algn="l" rtl="0" eaLnBrk="0" fontAlgn="base" hangingPunct="0">
              <a:spcBef>
                <a:spcPct val="0"/>
              </a:spcBef>
              <a:spcAft>
                <a:spcPct val="0"/>
              </a:spcAft>
              <a:defRPr sz="4000">
                <a:solidFill>
                  <a:schemeClr val="tx1"/>
                </a:solidFill>
                <a:latin typeface="Century Gothic" pitchFamily="34" charset="0"/>
              </a:defRPr>
            </a:lvl5pPr>
            <a:lvl6pPr marL="457200" algn="l" rtl="0" fontAlgn="base">
              <a:spcBef>
                <a:spcPct val="0"/>
              </a:spcBef>
              <a:spcAft>
                <a:spcPct val="0"/>
              </a:spcAft>
              <a:defRPr sz="4000">
                <a:solidFill>
                  <a:schemeClr val="tx1"/>
                </a:solidFill>
                <a:latin typeface="Century Gothic" pitchFamily="34" charset="0"/>
              </a:defRPr>
            </a:lvl6pPr>
            <a:lvl7pPr marL="914400" algn="l" rtl="0" fontAlgn="base">
              <a:spcBef>
                <a:spcPct val="0"/>
              </a:spcBef>
              <a:spcAft>
                <a:spcPct val="0"/>
              </a:spcAft>
              <a:defRPr sz="4000">
                <a:solidFill>
                  <a:schemeClr val="tx1"/>
                </a:solidFill>
                <a:latin typeface="Century Gothic" pitchFamily="34" charset="0"/>
              </a:defRPr>
            </a:lvl7pPr>
            <a:lvl8pPr marL="1371600" algn="l" rtl="0" fontAlgn="base">
              <a:spcBef>
                <a:spcPct val="0"/>
              </a:spcBef>
              <a:spcAft>
                <a:spcPct val="0"/>
              </a:spcAft>
              <a:defRPr sz="4000">
                <a:solidFill>
                  <a:schemeClr val="tx1"/>
                </a:solidFill>
                <a:latin typeface="Century Gothic" pitchFamily="34" charset="0"/>
              </a:defRPr>
            </a:lvl8pPr>
            <a:lvl9pPr marL="1828800" algn="l" rtl="0" fontAlgn="base">
              <a:spcBef>
                <a:spcPct val="0"/>
              </a:spcBef>
              <a:spcAft>
                <a:spcPct val="0"/>
              </a:spcAft>
              <a:defRPr sz="4000">
                <a:solidFill>
                  <a:schemeClr val="tx1"/>
                </a:solidFill>
                <a:latin typeface="Century Gothic" pitchFamily="34" charset="0"/>
              </a:defRPr>
            </a:lvl9pPr>
          </a:lstStyle>
          <a:p>
            <a:pPr eaLnBrk="1" hangingPunct="1"/>
            <a:r>
              <a:rPr lang="en-US" sz="3700" dirty="0" smtClean="0"/>
              <a:t>AeroTrak Remote</a:t>
            </a:r>
          </a:p>
          <a:p>
            <a:pPr eaLnBrk="1" hangingPunct="1"/>
            <a:r>
              <a:rPr lang="en-US" sz="3200" dirty="0"/>
              <a:t>Monitoring Grade A &amp; B</a:t>
            </a:r>
            <a:endParaRPr lang="en-US" sz="3100" dirty="0"/>
          </a:p>
        </p:txBody>
      </p:sp>
    </p:spTree>
    <p:custDataLst>
      <p:tags r:id="rId1"/>
    </p:custDataLst>
    <p:extLst>
      <p:ext uri="{BB962C8B-B14F-4D97-AF65-F5344CB8AC3E}">
        <p14:creationId xmlns:p14="http://schemas.microsoft.com/office/powerpoint/2010/main" val="253315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7813" y="2263680"/>
            <a:ext cx="2855912" cy="265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2750" y="103909"/>
            <a:ext cx="2870200" cy="3104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4" descr="C:\Users\tim.russell\AppData\Local\Microsoft\Windows\Temporary Internet Files\Content.IE5\ZBHS9CLN\MC900439828[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43638" y="587281"/>
            <a:ext cx="1028700" cy="999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4" descr="C:\Users\tim.russell\AppData\Local\Microsoft\Windows\Temporary Internet Files\Content.IE5\JCB3BV8Q\MP900387064[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67441" y="1550942"/>
            <a:ext cx="668337" cy="908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5" descr="C:\Users\tim.russell\AppData\Local\Microsoft\Windows\Temporary Internet Files\Content.IE5\REVUFOXB\MC900310800[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73891" y="979826"/>
            <a:ext cx="1590675" cy="149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11" descr="C:\Users\tim.russell\AppData\Local\Microsoft\Windows\Temporary Internet Files\Content.IE5\ZBHS9CLN\MC900432537[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89998" y="1086815"/>
            <a:ext cx="1720555" cy="1670215"/>
          </a:xfrm>
          <a:prstGeom prst="rect">
            <a:avLst/>
          </a:prstGeom>
          <a:noFill/>
          <a:ln>
            <a:noFill/>
          </a:ln>
          <a:effectLst>
            <a:glow rad="127000">
              <a:schemeClr val="accent1">
                <a:alpha val="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294967295"/>
          </p:nvPr>
        </p:nvSpPr>
        <p:spPr>
          <a:xfrm>
            <a:off x="8686800" y="6384638"/>
            <a:ext cx="457200" cy="369455"/>
          </a:xfrm>
          <a:prstGeom prst="rect">
            <a:avLst/>
          </a:prstGeom>
        </p:spPr>
        <p:txBody>
          <a:bodyPr lIns="90251" tIns="45125" rIns="90251" bIns="45125"/>
          <a:lstStyle/>
          <a:p>
            <a:pPr>
              <a:defRPr/>
            </a:pPr>
            <a:fld id="{E4749213-981B-4488-BEBB-1D4DC4396BA1}" type="slidenum">
              <a:rPr lang="en-US" smtClean="0"/>
              <a:pPr>
                <a:defRPr/>
              </a:pPr>
              <a:t>14</a:t>
            </a:fld>
            <a:endParaRPr lang="en-US" dirty="0">
              <a:solidFill>
                <a:schemeClr val="bg1"/>
              </a:solidFill>
            </a:endParaRPr>
          </a:p>
        </p:txBody>
      </p:sp>
      <p:sp>
        <p:nvSpPr>
          <p:cNvPr id="37899" name="TextBox 8"/>
          <p:cNvSpPr txBox="1">
            <a:spLocks noChangeArrowheads="1"/>
          </p:cNvSpPr>
          <p:nvPr/>
        </p:nvSpPr>
        <p:spPr bwMode="auto">
          <a:xfrm>
            <a:off x="996950" y="3746116"/>
            <a:ext cx="2286000" cy="1182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51" tIns="45125" rIns="90251" bIns="4512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364"/>
              <a:t>Hot Swap Spare</a:t>
            </a:r>
          </a:p>
          <a:p>
            <a:pPr algn="ctr" eaLnBrk="1" hangingPunct="1"/>
            <a:r>
              <a:rPr lang="en-US" sz="2364"/>
              <a:t>Pump/Sensor</a:t>
            </a:r>
          </a:p>
        </p:txBody>
      </p:sp>
      <p:sp>
        <p:nvSpPr>
          <p:cNvPr id="13" name="Equal 12"/>
          <p:cNvSpPr/>
          <p:nvPr/>
        </p:nvSpPr>
        <p:spPr>
          <a:xfrm>
            <a:off x="5502275" y="3195014"/>
            <a:ext cx="914400" cy="886691"/>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lIns="90251" tIns="45125" rIns="90251" bIns="45125" anchor="ctr"/>
          <a:lstStyle/>
          <a:p>
            <a:pPr algn="ctr">
              <a:defRPr/>
            </a:pPr>
            <a:endParaRPr lang="en-US">
              <a:solidFill>
                <a:schemeClr val="tx1"/>
              </a:solidFill>
            </a:endParaRPr>
          </a:p>
        </p:txBody>
      </p:sp>
      <p:sp>
        <p:nvSpPr>
          <p:cNvPr id="37901" name="TextBox 13"/>
          <p:cNvSpPr txBox="1">
            <a:spLocks noChangeArrowheads="1"/>
          </p:cNvSpPr>
          <p:nvPr/>
        </p:nvSpPr>
        <p:spPr bwMode="auto">
          <a:xfrm>
            <a:off x="6335716" y="3235037"/>
            <a:ext cx="1874837" cy="916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51" tIns="45125" rIns="90251" bIns="4512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5364"/>
              <a:t>GMP</a:t>
            </a:r>
          </a:p>
        </p:txBody>
      </p:sp>
      <p:pic>
        <p:nvPicPr>
          <p:cNvPr id="37902" name="Picture 2" descr="C:\Users\tim.russell\AppData\Local\Microsoft\Windows\Temporary Internet Files\Content.IE5\JCB3BV8Q\MC900432530[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15302" y="3566007"/>
            <a:ext cx="784225" cy="52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8"/>
          <p:cNvSpPr>
            <a:spLocks noChangeArrowheads="1"/>
          </p:cNvSpPr>
          <p:nvPr/>
        </p:nvSpPr>
        <p:spPr bwMode="auto">
          <a:xfrm>
            <a:off x="1607632" y="5278440"/>
            <a:ext cx="6345971" cy="454949"/>
          </a:xfrm>
          <a:prstGeom prst="rect">
            <a:avLst/>
          </a:prstGeom>
          <a:solidFill>
            <a:srgbClr val="00B0F0"/>
          </a:solidFill>
          <a:ln w="25400">
            <a:solidFill>
              <a:schemeClr val="tx1"/>
            </a:solidFill>
            <a:bevel/>
            <a:headEnd/>
            <a:tailEnd/>
          </a:ln>
          <a:effectLst>
            <a:outerShdw blurRad="76200" dir="13500000" sy="23000" kx="1200000" algn="br" rotWithShape="0">
              <a:prstClr val="black">
                <a:alpha val="20000"/>
              </a:prstClr>
            </a:outerShdw>
          </a:effectLst>
          <a:scene3d>
            <a:camera prst="orthographicFront"/>
            <a:lightRig rig="threePt" dir="t"/>
          </a:scene3d>
          <a:sp3d>
            <a:bevelT/>
          </a:sp3d>
        </p:spPr>
        <p:txBody>
          <a:bodyPr lIns="90251" tIns="45125" rIns="90251" bIns="45125">
            <a:spAutoFit/>
          </a:bodyPr>
          <a:lstStyle/>
          <a:p>
            <a:pPr algn="ctr">
              <a:defRPr/>
            </a:pPr>
            <a:r>
              <a:rPr lang="en-GB" sz="2364" dirty="0"/>
              <a:t>Hot swappable sensor and pump assembly</a:t>
            </a:r>
            <a:endParaRPr lang="en-US" sz="2364" dirty="0"/>
          </a:p>
        </p:txBody>
      </p:sp>
      <p:sp>
        <p:nvSpPr>
          <p:cNvPr id="20" name="Left-Right Arrow 19"/>
          <p:cNvSpPr/>
          <p:nvPr/>
        </p:nvSpPr>
        <p:spPr>
          <a:xfrm rot="2409122">
            <a:off x="2355852" y="2408384"/>
            <a:ext cx="923925" cy="54648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lIns="90251" tIns="45125" rIns="90251" bIns="45125" anchor="ctr"/>
          <a:lstStyle/>
          <a:p>
            <a:pPr algn="ctr">
              <a:defRPr/>
            </a:pPr>
            <a:endParaRPr lang="en-US"/>
          </a:p>
        </p:txBody>
      </p:sp>
      <p:cxnSp>
        <p:nvCxnSpPr>
          <p:cNvPr id="3" name="Straight Arrow Connector 2"/>
          <p:cNvCxnSpPr/>
          <p:nvPr/>
        </p:nvCxnSpPr>
        <p:spPr>
          <a:xfrm flipH="1">
            <a:off x="3636966" y="1937328"/>
            <a:ext cx="2382837" cy="52185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1" name="Slide Number Placeholder 19"/>
          <p:cNvSpPr txBox="1">
            <a:spLocks/>
          </p:cNvSpPr>
          <p:nvPr/>
        </p:nvSpPr>
        <p:spPr>
          <a:xfrm>
            <a:off x="8686512" y="6384638"/>
            <a:ext cx="457488" cy="369455"/>
          </a:xfrm>
          <a:prstGeom prst="rect">
            <a:avLst/>
          </a:prstGeom>
          <a:solidFill>
            <a:schemeClr val="tx1"/>
          </a:solidFill>
        </p:spPr>
        <p:txBody>
          <a:bodyPr/>
          <a:lstStyle>
            <a:defPPr>
              <a:defRPr lang="en-US"/>
            </a:defPPr>
            <a:lvl1pPr algn="r" rtl="0" eaLnBrk="0" fontAlgn="base" hangingPunct="0">
              <a:spcBef>
                <a:spcPct val="0"/>
              </a:spcBef>
              <a:spcAft>
                <a:spcPct val="0"/>
              </a:spcAft>
              <a:defRPr kern="1200">
                <a:solidFill>
                  <a:schemeClr val="tx1"/>
                </a:solidFill>
                <a:latin typeface="Arial" charset="0"/>
                <a:ea typeface="+mn-ea"/>
                <a:cs typeface="+mn-cs"/>
              </a:defRPr>
            </a:lvl1pPr>
            <a:lvl2pPr marL="457200" algn="r" rtl="0" eaLnBrk="0" fontAlgn="base" hangingPunct="0">
              <a:spcBef>
                <a:spcPct val="0"/>
              </a:spcBef>
              <a:spcAft>
                <a:spcPct val="0"/>
              </a:spcAft>
              <a:defRPr kern="1200">
                <a:solidFill>
                  <a:schemeClr val="tx1"/>
                </a:solidFill>
                <a:latin typeface="Arial" charset="0"/>
                <a:ea typeface="+mn-ea"/>
                <a:cs typeface="+mn-cs"/>
              </a:defRPr>
            </a:lvl2pPr>
            <a:lvl3pPr marL="914400" algn="r" rtl="0" eaLnBrk="0" fontAlgn="base" hangingPunct="0">
              <a:spcBef>
                <a:spcPct val="0"/>
              </a:spcBef>
              <a:spcAft>
                <a:spcPct val="0"/>
              </a:spcAft>
              <a:defRPr kern="1200">
                <a:solidFill>
                  <a:schemeClr val="tx1"/>
                </a:solidFill>
                <a:latin typeface="Arial" charset="0"/>
                <a:ea typeface="+mn-ea"/>
                <a:cs typeface="+mn-cs"/>
              </a:defRPr>
            </a:lvl3pPr>
            <a:lvl4pPr marL="1371600" algn="r" rtl="0" eaLnBrk="0" fontAlgn="base" hangingPunct="0">
              <a:spcBef>
                <a:spcPct val="0"/>
              </a:spcBef>
              <a:spcAft>
                <a:spcPct val="0"/>
              </a:spcAft>
              <a:defRPr kern="1200">
                <a:solidFill>
                  <a:schemeClr val="tx1"/>
                </a:solidFill>
                <a:latin typeface="Arial" charset="0"/>
                <a:ea typeface="+mn-ea"/>
                <a:cs typeface="+mn-cs"/>
              </a:defRPr>
            </a:lvl4pPr>
            <a:lvl5pPr marL="1828800" algn="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D57EF7E7-00C7-4DFA-955E-754F93344695}" type="slidenum">
              <a:rPr lang="en-US" sz="1818">
                <a:solidFill>
                  <a:schemeClr val="bg1"/>
                </a:solidFill>
                <a:latin typeface="+mn-lt"/>
              </a:rPr>
              <a:pPr>
                <a:defRPr/>
              </a:pPr>
              <a:t>14</a:t>
            </a:fld>
            <a:endParaRPr lang="en-US" sz="1818" dirty="0">
              <a:solidFill>
                <a:schemeClr val="bg1"/>
              </a:solidFill>
              <a:latin typeface="+mn-lt"/>
            </a:endParaRPr>
          </a:p>
        </p:txBody>
      </p:sp>
      <p:sp>
        <p:nvSpPr>
          <p:cNvPr id="24" name="Footer Placeholder 4"/>
          <p:cNvSpPr txBox="1">
            <a:spLocks/>
          </p:cNvSpPr>
          <p:nvPr/>
        </p:nvSpPr>
        <p:spPr>
          <a:xfrm>
            <a:off x="6436218" y="6527442"/>
            <a:ext cx="1325563"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800" dirty="0">
                <a:solidFill>
                  <a:schemeClr val="bg1">
                    <a:lumMod val="50000"/>
                  </a:schemeClr>
                </a:solidFill>
              </a:rPr>
              <a:t>©  TSI Incorporated</a:t>
            </a:r>
          </a:p>
        </p:txBody>
      </p:sp>
      <p:sp>
        <p:nvSpPr>
          <p:cNvPr id="25" name="Date Placeholder 3"/>
          <p:cNvSpPr txBox="1">
            <a:spLocks/>
          </p:cNvSpPr>
          <p:nvPr/>
        </p:nvSpPr>
        <p:spPr>
          <a:xfrm>
            <a:off x="7764955" y="6527442"/>
            <a:ext cx="957262"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B7A18569-F1B0-43EB-A8C6-BC079B3CB3B2}" type="datetime1">
              <a:rPr lang="en-US" sz="800">
                <a:solidFill>
                  <a:schemeClr val="bg1">
                    <a:lumMod val="50000"/>
                  </a:schemeClr>
                </a:solidFill>
              </a:rPr>
              <a:pPr>
                <a:defRPr/>
              </a:pPr>
              <a:t>3/6/2019</a:t>
            </a:fld>
            <a:endParaRPr lang="en-US" sz="800" dirty="0">
              <a:solidFill>
                <a:schemeClr val="bg1">
                  <a:lumMod val="50000"/>
                </a:schemeClr>
              </a:solidFill>
            </a:endParaRPr>
          </a:p>
        </p:txBody>
      </p:sp>
    </p:spTree>
    <p:custDataLst>
      <p:tags r:id="rId1"/>
    </p:custDataLst>
    <p:extLst>
      <p:ext uri="{BB962C8B-B14F-4D97-AF65-F5344CB8AC3E}">
        <p14:creationId xmlns:p14="http://schemas.microsoft.com/office/powerpoint/2010/main" val="2034907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4"/>
          <p:cNvSpPr txBox="1">
            <a:spLocks noChangeArrowheads="1"/>
          </p:cNvSpPr>
          <p:nvPr/>
        </p:nvSpPr>
        <p:spPr bwMode="auto">
          <a:xfrm>
            <a:off x="5867402" y="4329352"/>
            <a:ext cx="1208171" cy="916035"/>
          </a:xfrm>
          <a:prstGeom prst="rect">
            <a:avLst/>
          </a:prstGeom>
          <a:noFill/>
          <a:ln w="9525">
            <a:noFill/>
            <a:miter lim="800000"/>
            <a:headEnd/>
            <a:tailEnd/>
          </a:ln>
        </p:spPr>
        <p:txBody>
          <a:bodyPr wrap="square" lIns="84216" tIns="42108" rIns="84216" bIns="42108">
            <a:spAutoFit/>
          </a:bodyPr>
          <a:lstStyle/>
          <a:p>
            <a:pPr>
              <a:defRPr/>
            </a:pPr>
            <a:r>
              <a:rPr lang="en-US" b="1" dirty="0">
                <a:latin typeface="+mj-lt"/>
              </a:rPr>
              <a:t>1 </a:t>
            </a:r>
            <a:r>
              <a:rPr lang="en-US" b="1" dirty="0" smtClean="0">
                <a:latin typeface="+mj-lt"/>
              </a:rPr>
              <a:t>CFM</a:t>
            </a:r>
          </a:p>
          <a:p>
            <a:pPr>
              <a:defRPr/>
            </a:pPr>
            <a:r>
              <a:rPr lang="en-US" b="1" dirty="0" smtClean="0">
                <a:latin typeface="+mj-lt"/>
              </a:rPr>
              <a:t>50 l/min</a:t>
            </a:r>
          </a:p>
          <a:p>
            <a:pPr>
              <a:defRPr/>
            </a:pPr>
            <a:r>
              <a:rPr lang="en-US" b="1" dirty="0" smtClean="0">
                <a:latin typeface="+mj-lt"/>
              </a:rPr>
              <a:t>100 </a:t>
            </a:r>
            <a:r>
              <a:rPr lang="en-US" b="1" dirty="0">
                <a:latin typeface="+mj-lt"/>
              </a:rPr>
              <a:t>l/min </a:t>
            </a:r>
          </a:p>
        </p:txBody>
      </p:sp>
      <p:sp>
        <p:nvSpPr>
          <p:cNvPr id="6" name="Rectangle 3"/>
          <p:cNvSpPr txBox="1">
            <a:spLocks noChangeArrowheads="1"/>
          </p:cNvSpPr>
          <p:nvPr/>
        </p:nvSpPr>
        <p:spPr bwMode="auto">
          <a:xfrm>
            <a:off x="838200" y="1400177"/>
            <a:ext cx="5248210" cy="4391025"/>
          </a:xfrm>
          <a:prstGeom prst="rect">
            <a:avLst/>
          </a:prstGeom>
          <a:noFill/>
          <a:ln w="9525">
            <a:noFill/>
            <a:miter lim="800000"/>
            <a:headEnd/>
            <a:tailEnd/>
          </a:ln>
          <a:effectLst/>
        </p:spPr>
        <p:txBody>
          <a:bodyPr lIns="84204" tIns="42102" rIns="84204" bIns="42102"/>
          <a:lstStyle/>
          <a:p>
            <a:pPr marL="315811" indent="-315811" defTabSz="840701">
              <a:spcBef>
                <a:spcPct val="20000"/>
              </a:spcBef>
              <a:defRPr/>
            </a:pPr>
            <a:r>
              <a:rPr lang="en-US" sz="2400" b="1" dirty="0" err="1"/>
              <a:t>AeroTrak</a:t>
            </a:r>
            <a:r>
              <a:rPr lang="en-US" sz="2400" b="1" dirty="0"/>
              <a:t> 9310/9350/9500 </a:t>
            </a:r>
            <a:endParaRPr lang="en-US" sz="2400" b="1" kern="0" dirty="0">
              <a:latin typeface="Arial" panose="020B0604020202020204" pitchFamily="34" charset="0"/>
              <a:cs typeface="Arial" panose="020B0604020202020204" pitchFamily="34" charset="0"/>
            </a:endParaRPr>
          </a:p>
          <a:p>
            <a:pPr marL="315811" indent="-315811" defTabSz="840701">
              <a:spcBef>
                <a:spcPct val="20000"/>
              </a:spcBef>
              <a:defRPr/>
            </a:pPr>
            <a:r>
              <a:rPr lang="en-US" sz="2000" kern="0" dirty="0">
                <a:latin typeface="Arial" panose="020B0604020202020204" pitchFamily="34" charset="0"/>
                <a:cs typeface="Arial" panose="020B0604020202020204" pitchFamily="34" charset="0"/>
              </a:rPr>
              <a:t>Lightest 100 l/min portable on the market</a:t>
            </a:r>
          </a:p>
          <a:p>
            <a:pPr marL="315811" indent="-315811" defTabSz="840701">
              <a:spcBef>
                <a:spcPct val="20000"/>
              </a:spcBef>
              <a:defRPr/>
            </a:pPr>
            <a:r>
              <a:rPr lang="en-US" sz="2000" kern="0" dirty="0">
                <a:latin typeface="Arial" panose="020B0604020202020204" pitchFamily="34" charset="0"/>
                <a:cs typeface="Arial" panose="020B0604020202020204" pitchFamily="34" charset="0"/>
              </a:rPr>
              <a:t>All models have the same foot print</a:t>
            </a:r>
          </a:p>
          <a:p>
            <a:pPr marL="315811" indent="-315811" defTabSz="840701">
              <a:spcBef>
                <a:spcPct val="20000"/>
              </a:spcBef>
              <a:defRPr/>
            </a:pPr>
            <a:r>
              <a:rPr lang="en-GB" sz="2000" kern="0" dirty="0">
                <a:latin typeface="Arial" panose="020B0604020202020204" pitchFamily="34" charset="0"/>
                <a:cs typeface="Arial" panose="020B0604020202020204" pitchFamily="34" charset="0"/>
              </a:rPr>
              <a:t>10,000 Data record memory</a:t>
            </a:r>
          </a:p>
          <a:p>
            <a:pPr marL="315811" indent="-315811" defTabSz="840701">
              <a:spcBef>
                <a:spcPct val="20000"/>
              </a:spcBef>
              <a:defRPr/>
            </a:pPr>
            <a:r>
              <a:rPr lang="en-GB" sz="2000" kern="0" dirty="0">
                <a:latin typeface="Arial" panose="020B0604020202020204" pitchFamily="34" charset="0"/>
                <a:cs typeface="Arial" panose="020B0604020202020204" pitchFamily="34" charset="0"/>
              </a:rPr>
              <a:t>21 CFR Part 11 data download via USB</a:t>
            </a:r>
            <a:endParaRPr lang="en-US" sz="2000" kern="0" dirty="0">
              <a:latin typeface="Arial" panose="020B0604020202020204" pitchFamily="34" charset="0"/>
              <a:cs typeface="Arial" panose="020B0604020202020204" pitchFamily="34" charset="0"/>
            </a:endParaRPr>
          </a:p>
          <a:p>
            <a:pPr marL="315811" indent="-315811" defTabSz="840701">
              <a:spcBef>
                <a:spcPct val="20000"/>
              </a:spcBef>
              <a:defRPr/>
            </a:pPr>
            <a:r>
              <a:rPr lang="en-GB" sz="2000" kern="0" dirty="0">
                <a:latin typeface="Arial" panose="020B0604020202020204" pitchFamily="34" charset="0"/>
                <a:cs typeface="Arial" panose="020B0604020202020204" pitchFamily="34" charset="0"/>
              </a:rPr>
              <a:t>Easy to use interface</a:t>
            </a:r>
          </a:p>
          <a:p>
            <a:pPr indent="-315811" defTabSz="840701">
              <a:spcBef>
                <a:spcPct val="20000"/>
              </a:spcBef>
              <a:defRPr/>
            </a:pPr>
            <a:r>
              <a:rPr lang="en-GB" sz="2000" kern="0" dirty="0">
                <a:latin typeface="Arial" panose="020B0604020202020204" pitchFamily="34" charset="0"/>
                <a:cs typeface="Arial" panose="020B0604020202020204" pitchFamily="34" charset="0"/>
              </a:rPr>
              <a:t>Most powerful blower design</a:t>
            </a:r>
          </a:p>
          <a:p>
            <a:pPr marL="315811" indent="-315811" defTabSz="840701">
              <a:spcBef>
                <a:spcPct val="20000"/>
              </a:spcBef>
              <a:defRPr/>
            </a:pPr>
            <a:r>
              <a:rPr lang="en-GB" sz="2000" kern="0" dirty="0">
                <a:latin typeface="Arial" panose="020B0604020202020204" pitchFamily="34" charset="0"/>
                <a:cs typeface="Arial" panose="020B0604020202020204" pitchFamily="34" charset="0"/>
              </a:rPr>
              <a:t>No pump maintenance required</a:t>
            </a:r>
          </a:p>
          <a:p>
            <a:pPr marL="315811" indent="-315811" defTabSz="840701">
              <a:spcBef>
                <a:spcPct val="20000"/>
              </a:spcBef>
              <a:defRPr/>
            </a:pPr>
            <a:r>
              <a:rPr lang="en-GB" sz="2000" kern="0" dirty="0">
                <a:latin typeface="Arial" panose="020B0604020202020204" pitchFamily="34" charset="0"/>
                <a:cs typeface="Arial" panose="020B0604020202020204" pitchFamily="34" charset="0"/>
              </a:rPr>
              <a:t>No cooling fan = no particle contamination source</a:t>
            </a:r>
            <a:endParaRPr lang="en-US" sz="2000" kern="0" dirty="0">
              <a:latin typeface="Arial" panose="020B0604020202020204" pitchFamily="34" charset="0"/>
              <a:cs typeface="Arial" panose="020B0604020202020204" pitchFamily="34" charset="0"/>
            </a:endParaRPr>
          </a:p>
          <a:p>
            <a:pPr marL="315811" indent="-315811" defTabSz="840701">
              <a:spcBef>
                <a:spcPct val="20000"/>
              </a:spcBef>
              <a:defRPr/>
            </a:pPr>
            <a:r>
              <a:rPr lang="en-GB" sz="2000" kern="0" dirty="0">
                <a:latin typeface="Arial" panose="020B0604020202020204" pitchFamily="34" charset="0"/>
                <a:cs typeface="Arial" panose="020B0604020202020204" pitchFamily="34" charset="0"/>
              </a:rPr>
              <a:t>ISO 21501-4 compliant</a:t>
            </a:r>
          </a:p>
          <a:p>
            <a:pPr marL="315811" indent="-315811" defTabSz="840701">
              <a:spcBef>
                <a:spcPct val="20000"/>
              </a:spcBef>
              <a:defRPr/>
            </a:pPr>
            <a:r>
              <a:rPr lang="en-GB" sz="2000" kern="0" dirty="0">
                <a:latin typeface="Arial" panose="020B0604020202020204" pitchFamily="34" charset="0"/>
                <a:cs typeface="Arial" panose="020B0604020202020204" pitchFamily="34" charset="0"/>
              </a:rPr>
              <a:t>ISO 14644-1:2015 and EU GMP reporting</a:t>
            </a:r>
          </a:p>
        </p:txBody>
      </p:sp>
      <p:pic>
        <p:nvPicPr>
          <p:cNvPr id="29701" name="Picture 7" descr="Aerotrak 9500-L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86412" y="966788"/>
            <a:ext cx="2759139" cy="330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4"/>
          <p:cNvSpPr txBox="1">
            <a:spLocks noChangeArrowheads="1"/>
          </p:cNvSpPr>
          <p:nvPr/>
        </p:nvSpPr>
        <p:spPr bwMode="auto">
          <a:xfrm>
            <a:off x="7163604" y="4321167"/>
            <a:ext cx="1681947" cy="639036"/>
          </a:xfrm>
          <a:prstGeom prst="rect">
            <a:avLst/>
          </a:prstGeom>
          <a:noFill/>
          <a:ln w="9525">
            <a:noFill/>
            <a:miter lim="800000"/>
            <a:headEnd/>
            <a:tailEnd/>
          </a:ln>
        </p:spPr>
        <p:txBody>
          <a:bodyPr wrap="square" lIns="84216" tIns="42108" rIns="84216" bIns="42108">
            <a:spAutoFit/>
          </a:bodyPr>
          <a:lstStyle/>
          <a:p>
            <a:pPr>
              <a:defRPr/>
            </a:pPr>
            <a:endParaRPr lang="en-US" b="1" dirty="0">
              <a:latin typeface="+mj-lt"/>
            </a:endParaRPr>
          </a:p>
          <a:p>
            <a:pPr>
              <a:defRPr/>
            </a:pPr>
            <a:r>
              <a:rPr lang="en-US" b="1" dirty="0" smtClean="0">
                <a:latin typeface="+mj-lt"/>
              </a:rPr>
              <a:t>0.3µm-25µm</a:t>
            </a:r>
          </a:p>
        </p:txBody>
      </p:sp>
      <p:sp>
        <p:nvSpPr>
          <p:cNvPr id="2" name="Rectangle 1"/>
          <p:cNvSpPr/>
          <p:nvPr/>
        </p:nvSpPr>
        <p:spPr>
          <a:xfrm>
            <a:off x="1676400" y="5900982"/>
            <a:ext cx="6553200" cy="707886"/>
          </a:xfrm>
          <a:prstGeom prst="rect">
            <a:avLst/>
          </a:prstGeom>
        </p:spPr>
        <p:txBody>
          <a:bodyPr wrap="square">
            <a:spAutoFit/>
          </a:bodyPr>
          <a:lstStyle/>
          <a:p>
            <a:pPr marL="342900" lvl="2" indent="-342900">
              <a:buFont typeface="Wingdings" panose="05000000000000000000" pitchFamily="2" charset="2"/>
              <a:buChar char="Ø"/>
            </a:pPr>
            <a:r>
              <a:rPr lang="en-GB" altLang="zh-CN" sz="2000" dirty="0">
                <a:solidFill>
                  <a:srgbClr val="0070C0"/>
                </a:solidFill>
                <a:ea typeface="宋体" charset="-122"/>
              </a:rPr>
              <a:t>Data from sampling campaign </a:t>
            </a:r>
            <a:r>
              <a:rPr lang="en-GB" altLang="zh-CN" sz="2000" dirty="0" smtClean="0">
                <a:solidFill>
                  <a:srgbClr val="0070C0"/>
                </a:solidFill>
                <a:ea typeface="宋体" charset="-122"/>
              </a:rPr>
              <a:t>can be </a:t>
            </a:r>
            <a:r>
              <a:rPr lang="en-GB" altLang="zh-CN" sz="2000" dirty="0">
                <a:solidFill>
                  <a:srgbClr val="0070C0"/>
                </a:solidFill>
                <a:ea typeface="宋体" charset="-122"/>
              </a:rPr>
              <a:t>downloaded to FMS Software</a:t>
            </a:r>
            <a:endParaRPr lang="en-US" altLang="zh-CN" sz="2000" dirty="0">
              <a:solidFill>
                <a:srgbClr val="0070C0"/>
              </a:solidFill>
              <a:ea typeface="宋体" charset="-122"/>
            </a:endParaRPr>
          </a:p>
        </p:txBody>
      </p:sp>
      <p:sp>
        <p:nvSpPr>
          <p:cNvPr id="8" name="Footer Placeholder 4"/>
          <p:cNvSpPr txBox="1">
            <a:spLocks/>
          </p:cNvSpPr>
          <p:nvPr/>
        </p:nvSpPr>
        <p:spPr>
          <a:xfrm>
            <a:off x="6436218" y="6527442"/>
            <a:ext cx="1325563"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800" dirty="0">
                <a:solidFill>
                  <a:schemeClr val="bg1">
                    <a:lumMod val="50000"/>
                  </a:schemeClr>
                </a:solidFill>
              </a:rPr>
              <a:t>©  TSI Incorporated</a:t>
            </a:r>
          </a:p>
        </p:txBody>
      </p:sp>
      <p:sp>
        <p:nvSpPr>
          <p:cNvPr id="10" name="Date Placeholder 3"/>
          <p:cNvSpPr txBox="1">
            <a:spLocks/>
          </p:cNvSpPr>
          <p:nvPr/>
        </p:nvSpPr>
        <p:spPr>
          <a:xfrm>
            <a:off x="7764955" y="6527442"/>
            <a:ext cx="957262"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B7A18569-F1B0-43EB-A8C6-BC079B3CB3B2}" type="datetime1">
              <a:rPr lang="en-US" sz="800">
                <a:solidFill>
                  <a:schemeClr val="bg1">
                    <a:lumMod val="50000"/>
                  </a:schemeClr>
                </a:solidFill>
              </a:rPr>
              <a:pPr>
                <a:defRPr/>
              </a:pPr>
              <a:t>3/6/2019</a:t>
            </a:fld>
            <a:endParaRPr lang="en-US" sz="800" dirty="0">
              <a:solidFill>
                <a:schemeClr val="bg1">
                  <a:lumMod val="50000"/>
                </a:schemeClr>
              </a:solidFill>
            </a:endParaRPr>
          </a:p>
        </p:txBody>
      </p:sp>
      <p:sp>
        <p:nvSpPr>
          <p:cNvPr id="11" name="Rectangle 2"/>
          <p:cNvSpPr txBox="1">
            <a:spLocks noChangeAspect="1" noChangeArrowheads="1"/>
          </p:cNvSpPr>
          <p:nvPr/>
        </p:nvSpPr>
        <p:spPr bwMode="auto">
          <a:xfrm>
            <a:off x="685800" y="0"/>
            <a:ext cx="8229600" cy="1429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rtl="0" eaLnBrk="0" fontAlgn="base" hangingPunct="0">
              <a:spcBef>
                <a:spcPct val="0"/>
              </a:spcBef>
              <a:spcAft>
                <a:spcPct val="0"/>
              </a:spcAft>
              <a:defRPr sz="4000" kern="12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Century Gothic" pitchFamily="34" charset="0"/>
              </a:defRPr>
            </a:lvl2pPr>
            <a:lvl3pPr algn="l" rtl="0" eaLnBrk="0" fontAlgn="base" hangingPunct="0">
              <a:spcBef>
                <a:spcPct val="0"/>
              </a:spcBef>
              <a:spcAft>
                <a:spcPct val="0"/>
              </a:spcAft>
              <a:defRPr sz="4000">
                <a:solidFill>
                  <a:schemeClr val="tx1"/>
                </a:solidFill>
                <a:latin typeface="Century Gothic" pitchFamily="34" charset="0"/>
              </a:defRPr>
            </a:lvl3pPr>
            <a:lvl4pPr algn="l" rtl="0" eaLnBrk="0" fontAlgn="base" hangingPunct="0">
              <a:spcBef>
                <a:spcPct val="0"/>
              </a:spcBef>
              <a:spcAft>
                <a:spcPct val="0"/>
              </a:spcAft>
              <a:defRPr sz="4000">
                <a:solidFill>
                  <a:schemeClr val="tx1"/>
                </a:solidFill>
                <a:latin typeface="Century Gothic" pitchFamily="34" charset="0"/>
              </a:defRPr>
            </a:lvl4pPr>
            <a:lvl5pPr algn="l" rtl="0" eaLnBrk="0" fontAlgn="base" hangingPunct="0">
              <a:spcBef>
                <a:spcPct val="0"/>
              </a:spcBef>
              <a:spcAft>
                <a:spcPct val="0"/>
              </a:spcAft>
              <a:defRPr sz="4000">
                <a:solidFill>
                  <a:schemeClr val="tx1"/>
                </a:solidFill>
                <a:latin typeface="Century Gothic" pitchFamily="34" charset="0"/>
              </a:defRPr>
            </a:lvl5pPr>
            <a:lvl6pPr marL="457200" algn="l" rtl="0" fontAlgn="base">
              <a:spcBef>
                <a:spcPct val="0"/>
              </a:spcBef>
              <a:spcAft>
                <a:spcPct val="0"/>
              </a:spcAft>
              <a:defRPr sz="4000">
                <a:solidFill>
                  <a:schemeClr val="tx1"/>
                </a:solidFill>
                <a:latin typeface="Century Gothic" pitchFamily="34" charset="0"/>
              </a:defRPr>
            </a:lvl6pPr>
            <a:lvl7pPr marL="914400" algn="l" rtl="0" fontAlgn="base">
              <a:spcBef>
                <a:spcPct val="0"/>
              </a:spcBef>
              <a:spcAft>
                <a:spcPct val="0"/>
              </a:spcAft>
              <a:defRPr sz="4000">
                <a:solidFill>
                  <a:schemeClr val="tx1"/>
                </a:solidFill>
                <a:latin typeface="Century Gothic" pitchFamily="34" charset="0"/>
              </a:defRPr>
            </a:lvl7pPr>
            <a:lvl8pPr marL="1371600" algn="l" rtl="0" fontAlgn="base">
              <a:spcBef>
                <a:spcPct val="0"/>
              </a:spcBef>
              <a:spcAft>
                <a:spcPct val="0"/>
              </a:spcAft>
              <a:defRPr sz="4000">
                <a:solidFill>
                  <a:schemeClr val="tx1"/>
                </a:solidFill>
                <a:latin typeface="Century Gothic" pitchFamily="34" charset="0"/>
              </a:defRPr>
            </a:lvl8pPr>
            <a:lvl9pPr marL="1828800" algn="l" rtl="0" fontAlgn="base">
              <a:spcBef>
                <a:spcPct val="0"/>
              </a:spcBef>
              <a:spcAft>
                <a:spcPct val="0"/>
              </a:spcAft>
              <a:defRPr sz="4000">
                <a:solidFill>
                  <a:schemeClr val="tx1"/>
                </a:solidFill>
                <a:latin typeface="Century Gothic" pitchFamily="34" charset="0"/>
              </a:defRPr>
            </a:lvl9pPr>
          </a:lstStyle>
          <a:p>
            <a:pPr eaLnBrk="1" hangingPunct="1"/>
            <a:r>
              <a:rPr lang="en-US" sz="3700" dirty="0" smtClean="0"/>
              <a:t>AeroTrak Portable</a:t>
            </a:r>
          </a:p>
          <a:p>
            <a:pPr eaLnBrk="1" hangingPunct="1"/>
            <a:r>
              <a:rPr lang="en-US" sz="3200" dirty="0"/>
              <a:t>Monitoring Grade </a:t>
            </a:r>
            <a:r>
              <a:rPr lang="en-US" sz="3200" dirty="0" smtClean="0"/>
              <a:t>C &amp; D</a:t>
            </a:r>
            <a:endParaRPr lang="en-US" sz="3100" dirty="0"/>
          </a:p>
        </p:txBody>
      </p:sp>
    </p:spTree>
    <p:extLst>
      <p:ext uri="{BB962C8B-B14F-4D97-AF65-F5344CB8AC3E}">
        <p14:creationId xmlns:p14="http://schemas.microsoft.com/office/powerpoint/2010/main" val="2029648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762000" y="91595"/>
            <a:ext cx="8229600" cy="1862666"/>
          </a:xfrm>
        </p:spPr>
        <p:txBody>
          <a:bodyPr/>
          <a:lstStyle/>
          <a:p>
            <a:r>
              <a:rPr lang="en-GB" sz="4727" dirty="0"/>
              <a:t>BioTrak 9510-BD</a:t>
            </a:r>
            <a:endParaRPr lang="en-US" sz="4727" dirty="0"/>
          </a:p>
        </p:txBody>
      </p:sp>
      <p:sp>
        <p:nvSpPr>
          <p:cNvPr id="34819" name="Content Placeholder 2"/>
          <p:cNvSpPr>
            <a:spLocks noGrp="1"/>
          </p:cNvSpPr>
          <p:nvPr>
            <p:ph idx="1"/>
          </p:nvPr>
        </p:nvSpPr>
        <p:spPr bwMode="auto">
          <a:xfrm>
            <a:off x="609600" y="2054322"/>
            <a:ext cx="4419600" cy="4388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251" tIns="45125" rIns="90251" bIns="45125" numCol="1" anchor="t" anchorCtr="0" compatLnSpc="1">
            <a:prstTxWarp prst="textNoShape">
              <a:avLst/>
            </a:prstTxWarp>
          </a:bodyPr>
          <a:lstStyle/>
          <a:p>
            <a:pPr marL="106547" indent="0">
              <a:buNone/>
            </a:pPr>
            <a:r>
              <a:rPr lang="en-US" dirty="0" smtClean="0"/>
              <a:t>Real-Time </a:t>
            </a:r>
          </a:p>
          <a:p>
            <a:pPr marL="106547" indent="0">
              <a:buNone/>
            </a:pPr>
            <a:r>
              <a:rPr lang="en-US" dirty="0" smtClean="0"/>
              <a:t>Microbial </a:t>
            </a:r>
          </a:p>
          <a:p>
            <a:pPr marL="106547" indent="0">
              <a:buNone/>
            </a:pPr>
            <a:r>
              <a:rPr lang="en-US" dirty="0" smtClean="0"/>
              <a:t>Detection </a:t>
            </a:r>
          </a:p>
          <a:p>
            <a:pPr marL="106547" indent="0">
              <a:buNone/>
            </a:pPr>
            <a:endParaRPr lang="en-US" dirty="0" smtClean="0"/>
          </a:p>
          <a:p>
            <a:pPr marL="106547" indent="0">
              <a:buNone/>
            </a:pPr>
            <a:r>
              <a:rPr lang="en-US" dirty="0" smtClean="0"/>
              <a:t>Rapid Microbiological Methods (RMM)</a:t>
            </a:r>
          </a:p>
        </p:txBody>
      </p:sp>
      <p:sp>
        <p:nvSpPr>
          <p:cNvPr id="6" name="Slide Number Placeholder 5"/>
          <p:cNvSpPr>
            <a:spLocks noGrp="1"/>
          </p:cNvSpPr>
          <p:nvPr>
            <p:ph type="sldNum" sz="quarter" idx="12"/>
          </p:nvPr>
        </p:nvSpPr>
        <p:spPr/>
        <p:txBody>
          <a:bodyPr/>
          <a:lstStyle/>
          <a:p>
            <a:pPr>
              <a:defRPr/>
            </a:pPr>
            <a:fld id="{0CC70403-D6B1-4057-A1E7-8940A61BFEC3}" type="slidenum">
              <a:rPr lang="en-US" smtClean="0"/>
              <a:pPr>
                <a:defRPr/>
              </a:pPr>
              <a:t>16</a:t>
            </a:fld>
            <a:endParaRPr lang="en-US" dirty="0">
              <a:solidFill>
                <a:schemeClr val="bg1"/>
              </a:solidFill>
            </a:endParaRPr>
          </a:p>
        </p:txBody>
      </p:sp>
      <p:pic>
        <p:nvPicPr>
          <p:cNvPr id="348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0158" y="696578"/>
            <a:ext cx="3100388" cy="5206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ooter Placeholder 4"/>
          <p:cNvSpPr txBox="1">
            <a:spLocks/>
          </p:cNvSpPr>
          <p:nvPr/>
        </p:nvSpPr>
        <p:spPr>
          <a:xfrm>
            <a:off x="6436218" y="6527442"/>
            <a:ext cx="1325563"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800" dirty="0">
                <a:solidFill>
                  <a:schemeClr val="bg1">
                    <a:lumMod val="50000"/>
                  </a:schemeClr>
                </a:solidFill>
              </a:rPr>
              <a:t>©  TSI Incorporated</a:t>
            </a:r>
          </a:p>
        </p:txBody>
      </p:sp>
      <p:sp>
        <p:nvSpPr>
          <p:cNvPr id="11" name="Date Placeholder 3"/>
          <p:cNvSpPr txBox="1">
            <a:spLocks/>
          </p:cNvSpPr>
          <p:nvPr/>
        </p:nvSpPr>
        <p:spPr>
          <a:xfrm>
            <a:off x="7764955" y="6527442"/>
            <a:ext cx="957262"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B7A18569-F1B0-43EB-A8C6-BC079B3CB3B2}" type="datetime1">
              <a:rPr lang="en-US" sz="800">
                <a:solidFill>
                  <a:schemeClr val="bg1">
                    <a:lumMod val="50000"/>
                  </a:schemeClr>
                </a:solidFill>
              </a:rPr>
              <a:pPr>
                <a:defRPr/>
              </a:pPr>
              <a:t>3/6/2019</a:t>
            </a:fld>
            <a:endParaRPr lang="en-US" sz="800" dirty="0">
              <a:solidFill>
                <a:schemeClr val="bg1">
                  <a:lumMod val="50000"/>
                </a:schemeClr>
              </a:solidFill>
            </a:endParaRPr>
          </a:p>
        </p:txBody>
      </p:sp>
    </p:spTree>
    <p:extLst>
      <p:ext uri="{BB962C8B-B14F-4D97-AF65-F5344CB8AC3E}">
        <p14:creationId xmlns:p14="http://schemas.microsoft.com/office/powerpoint/2010/main" val="3101950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Century Gothic" pitchFamily="34" charset="0"/>
              </a:rPr>
              <a:t>AeroTrak</a:t>
            </a:r>
            <a:r>
              <a:rPr lang="en-US" baseline="40000" dirty="0">
                <a:latin typeface="Century Gothic" pitchFamily="34" charset="0"/>
              </a:rPr>
              <a:t>+</a:t>
            </a:r>
            <a:r>
              <a:rPr lang="en-US" dirty="0"/>
              <a:t> Remote</a:t>
            </a:r>
            <a:br>
              <a:rPr lang="en-US" dirty="0"/>
            </a:br>
            <a:r>
              <a:rPr lang="en-US" dirty="0" smtClean="0">
                <a:solidFill>
                  <a:srgbClr val="0070C0"/>
                </a:solidFill>
              </a:rPr>
              <a:t>Rapid Configuration</a:t>
            </a:r>
            <a:endParaRPr lang="en-US" dirty="0"/>
          </a:p>
        </p:txBody>
      </p:sp>
      <p:sp>
        <p:nvSpPr>
          <p:cNvPr id="4" name="Slide Number Placeholder 3"/>
          <p:cNvSpPr>
            <a:spLocks noGrp="1"/>
          </p:cNvSpPr>
          <p:nvPr>
            <p:ph type="sldNum" sz="quarter" idx="4294967295"/>
          </p:nvPr>
        </p:nvSpPr>
        <p:spPr>
          <a:xfrm>
            <a:off x="8686800" y="6477000"/>
            <a:ext cx="457200" cy="381000"/>
          </a:xfrm>
          <a:prstGeom prst="rect">
            <a:avLst/>
          </a:prstGeom>
        </p:spPr>
        <p:txBody>
          <a:bodyPr/>
          <a:lstStyle/>
          <a:p>
            <a:pPr>
              <a:defRPr/>
            </a:pPr>
            <a:fld id="{E8006E97-5591-4D1A-8BB8-04D7F0ABCD72}" type="slidenum">
              <a:rPr lang="en-US" smtClean="0"/>
              <a:pPr>
                <a:defRPr/>
              </a:pPr>
              <a:t>17</a:t>
            </a:fld>
            <a:endParaRPr lang="en-US" dirty="0">
              <a:solidFill>
                <a:schemeClr val="bg1"/>
              </a:solidFill>
            </a:endParaRPr>
          </a:p>
        </p:txBody>
      </p:sp>
      <p:sp>
        <p:nvSpPr>
          <p:cNvPr id="10" name="Slide Number Placeholder 3"/>
          <p:cNvSpPr>
            <a:spLocks noGrp="1"/>
          </p:cNvSpPr>
          <p:nvPr>
            <p:ph type="sldNum" sz="quarter" idx="4294967295"/>
          </p:nvPr>
        </p:nvSpPr>
        <p:spPr>
          <a:xfrm>
            <a:off x="8686800" y="6477000"/>
            <a:ext cx="457200" cy="381000"/>
          </a:xfrm>
          <a:prstGeom prst="rect">
            <a:avLst/>
          </a:prstGeom>
        </p:spPr>
        <p:txBody>
          <a:bodyPr/>
          <a:lstStyle/>
          <a:p>
            <a:pPr algn="ctr"/>
            <a:fld id="{96652B35-718D-4E28-AFEB-B694A3B357E8}" type="slidenum">
              <a:rPr lang="en-US" smtClean="0">
                <a:solidFill>
                  <a:schemeClr val="bg1"/>
                </a:solidFill>
              </a:rPr>
              <a:pPr algn="ctr"/>
              <a:t>17</a:t>
            </a:fld>
            <a:endParaRPr lang="en-US" dirty="0">
              <a:solidFill>
                <a:schemeClr val="bg1"/>
              </a:solidFill>
            </a:endParaRPr>
          </a:p>
        </p:txBody>
      </p:sp>
      <p:pic>
        <p:nvPicPr>
          <p:cNvPr id="11" name="Picture 10"/>
          <p:cNvPicPr>
            <a:picLocks noChangeAspect="1"/>
          </p:cNvPicPr>
          <p:nvPr/>
        </p:nvPicPr>
        <p:blipFill>
          <a:blip r:embed="rId2"/>
          <a:stretch>
            <a:fillRect/>
          </a:stretch>
        </p:blipFill>
        <p:spPr>
          <a:xfrm>
            <a:off x="3585759" y="3895336"/>
            <a:ext cx="474638" cy="499885"/>
          </a:xfrm>
          <a:prstGeom prst="rect">
            <a:avLst/>
          </a:prstGeom>
        </p:spPr>
      </p:pic>
      <p:pic>
        <p:nvPicPr>
          <p:cNvPr id="12" name="Picture 11"/>
          <p:cNvPicPr>
            <a:picLocks noChangeAspect="1"/>
          </p:cNvPicPr>
          <p:nvPr/>
        </p:nvPicPr>
        <p:blipFill>
          <a:blip r:embed="rId2"/>
          <a:stretch>
            <a:fillRect/>
          </a:stretch>
        </p:blipFill>
        <p:spPr>
          <a:xfrm>
            <a:off x="2675719" y="3886199"/>
            <a:ext cx="474638" cy="499885"/>
          </a:xfrm>
          <a:prstGeom prst="rect">
            <a:avLst/>
          </a:prstGeom>
        </p:spPr>
      </p:pic>
      <p:pic>
        <p:nvPicPr>
          <p:cNvPr id="13" name="Picture 12"/>
          <p:cNvPicPr>
            <a:picLocks noChangeAspect="1"/>
          </p:cNvPicPr>
          <p:nvPr/>
        </p:nvPicPr>
        <p:blipFill>
          <a:blip r:embed="rId2"/>
          <a:stretch>
            <a:fillRect/>
          </a:stretch>
        </p:blipFill>
        <p:spPr>
          <a:xfrm>
            <a:off x="4495800" y="3886199"/>
            <a:ext cx="474638" cy="499885"/>
          </a:xfrm>
          <a:prstGeom prst="rect">
            <a:avLst/>
          </a:prstGeom>
        </p:spPr>
      </p:pic>
      <p:pic>
        <p:nvPicPr>
          <p:cNvPr id="14" name="Picture 13"/>
          <p:cNvPicPr>
            <a:picLocks noChangeAspect="1"/>
          </p:cNvPicPr>
          <p:nvPr/>
        </p:nvPicPr>
        <p:blipFill>
          <a:blip r:embed="rId2"/>
          <a:stretch>
            <a:fillRect/>
          </a:stretch>
        </p:blipFill>
        <p:spPr>
          <a:xfrm>
            <a:off x="5405840" y="3895336"/>
            <a:ext cx="474638" cy="499885"/>
          </a:xfrm>
          <a:prstGeom prst="rect">
            <a:avLst/>
          </a:prstGeom>
        </p:spPr>
      </p:pic>
      <p:pic>
        <p:nvPicPr>
          <p:cNvPr id="15" name="Picture 14"/>
          <p:cNvPicPr>
            <a:picLocks noChangeAspect="1"/>
          </p:cNvPicPr>
          <p:nvPr/>
        </p:nvPicPr>
        <p:blipFill>
          <a:blip r:embed="rId2"/>
          <a:stretch>
            <a:fillRect/>
          </a:stretch>
        </p:blipFill>
        <p:spPr>
          <a:xfrm>
            <a:off x="6315880" y="3895336"/>
            <a:ext cx="474638" cy="499885"/>
          </a:xfrm>
          <a:prstGeom prst="rect">
            <a:avLst/>
          </a:prstGeom>
        </p:spPr>
      </p:pic>
      <p:sp>
        <p:nvSpPr>
          <p:cNvPr id="17" name="TextBox 16"/>
          <p:cNvSpPr txBox="1"/>
          <p:nvPr/>
        </p:nvSpPr>
        <p:spPr>
          <a:xfrm>
            <a:off x="2447878" y="5558135"/>
            <a:ext cx="4570482" cy="461665"/>
          </a:xfrm>
          <a:prstGeom prst="rect">
            <a:avLst/>
          </a:prstGeom>
          <a:noFill/>
        </p:spPr>
        <p:txBody>
          <a:bodyPr wrap="none" rtlCol="0">
            <a:spAutoFit/>
          </a:bodyPr>
          <a:lstStyle/>
          <a:p>
            <a:r>
              <a:rPr lang="en-US" sz="2400" dirty="0" smtClean="0"/>
              <a:t>Create Communication Channel</a:t>
            </a:r>
            <a:endParaRPr lang="en-US" sz="2400" dirty="0"/>
          </a:p>
        </p:txBody>
      </p:sp>
      <p:sp>
        <p:nvSpPr>
          <p:cNvPr id="18" name="TextBox 17"/>
          <p:cNvSpPr txBox="1"/>
          <p:nvPr/>
        </p:nvSpPr>
        <p:spPr>
          <a:xfrm>
            <a:off x="2132887" y="2243346"/>
            <a:ext cx="5200463" cy="461665"/>
          </a:xfrm>
          <a:prstGeom prst="rect">
            <a:avLst/>
          </a:prstGeom>
          <a:noFill/>
        </p:spPr>
        <p:txBody>
          <a:bodyPr wrap="none" rtlCol="0">
            <a:spAutoFit/>
          </a:bodyPr>
          <a:lstStyle/>
          <a:p>
            <a:r>
              <a:rPr lang="en-US" sz="2400" dirty="0" smtClean="0"/>
              <a:t>Setup Network settings on web page</a:t>
            </a:r>
            <a:endParaRPr lang="en-US" sz="2400" dirty="0"/>
          </a:p>
        </p:txBody>
      </p:sp>
      <p:cxnSp>
        <p:nvCxnSpPr>
          <p:cNvPr id="22" name="Straight Arrow Connector 21"/>
          <p:cNvCxnSpPr>
            <a:stCxn id="18" idx="2"/>
            <a:endCxn id="12" idx="0"/>
          </p:cNvCxnSpPr>
          <p:nvPr/>
        </p:nvCxnSpPr>
        <p:spPr>
          <a:xfrm flipH="1">
            <a:off x="2913038" y="2705011"/>
            <a:ext cx="1820081" cy="11811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8" idx="2"/>
            <a:endCxn id="11" idx="0"/>
          </p:cNvCxnSpPr>
          <p:nvPr/>
        </p:nvCxnSpPr>
        <p:spPr>
          <a:xfrm flipH="1">
            <a:off x="3823078" y="2705011"/>
            <a:ext cx="910041" cy="11903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8" idx="2"/>
            <a:endCxn id="15" idx="0"/>
          </p:cNvCxnSpPr>
          <p:nvPr/>
        </p:nvCxnSpPr>
        <p:spPr>
          <a:xfrm>
            <a:off x="4733119" y="2705011"/>
            <a:ext cx="1820080" cy="11903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8" idx="2"/>
            <a:endCxn id="14" idx="0"/>
          </p:cNvCxnSpPr>
          <p:nvPr/>
        </p:nvCxnSpPr>
        <p:spPr>
          <a:xfrm>
            <a:off x="4733119" y="2705011"/>
            <a:ext cx="910040" cy="11903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8" idx="2"/>
            <a:endCxn id="13" idx="0"/>
          </p:cNvCxnSpPr>
          <p:nvPr/>
        </p:nvCxnSpPr>
        <p:spPr>
          <a:xfrm>
            <a:off x="4733119" y="2705011"/>
            <a:ext cx="0" cy="11811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7" idx="0"/>
            <a:endCxn id="12" idx="2"/>
          </p:cNvCxnSpPr>
          <p:nvPr/>
        </p:nvCxnSpPr>
        <p:spPr>
          <a:xfrm flipH="1" flipV="1">
            <a:off x="2913038" y="4386084"/>
            <a:ext cx="1820081" cy="1172051"/>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36" name="Straight Arrow Connector 35"/>
          <p:cNvCxnSpPr>
            <a:stCxn id="17" idx="0"/>
            <a:endCxn id="13" idx="2"/>
          </p:cNvCxnSpPr>
          <p:nvPr/>
        </p:nvCxnSpPr>
        <p:spPr>
          <a:xfrm flipV="1">
            <a:off x="4733119" y="4386084"/>
            <a:ext cx="0" cy="1172051"/>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38" name="Straight Arrow Connector 37"/>
          <p:cNvCxnSpPr>
            <a:stCxn id="17" idx="0"/>
            <a:endCxn id="15" idx="2"/>
          </p:cNvCxnSpPr>
          <p:nvPr/>
        </p:nvCxnSpPr>
        <p:spPr>
          <a:xfrm flipV="1">
            <a:off x="4733119" y="4395221"/>
            <a:ext cx="1820080" cy="1162914"/>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40" name="Straight Arrow Connector 39"/>
          <p:cNvCxnSpPr>
            <a:stCxn id="17" idx="0"/>
            <a:endCxn id="14" idx="2"/>
          </p:cNvCxnSpPr>
          <p:nvPr/>
        </p:nvCxnSpPr>
        <p:spPr>
          <a:xfrm flipV="1">
            <a:off x="4733119" y="4395221"/>
            <a:ext cx="910040" cy="1162914"/>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42" name="Straight Arrow Connector 41"/>
          <p:cNvCxnSpPr>
            <a:stCxn id="17" idx="0"/>
            <a:endCxn id="11" idx="2"/>
          </p:cNvCxnSpPr>
          <p:nvPr/>
        </p:nvCxnSpPr>
        <p:spPr>
          <a:xfrm flipH="1" flipV="1">
            <a:off x="3823078" y="4395221"/>
            <a:ext cx="910041" cy="1162914"/>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67" name="TextBox 66"/>
          <p:cNvSpPr txBox="1"/>
          <p:nvPr/>
        </p:nvSpPr>
        <p:spPr>
          <a:xfrm>
            <a:off x="1074420" y="1569019"/>
            <a:ext cx="7307580" cy="461665"/>
          </a:xfrm>
          <a:prstGeom prst="rect">
            <a:avLst/>
          </a:prstGeom>
          <a:solidFill>
            <a:srgbClr val="FFFF00"/>
          </a:solidFill>
          <a:ln>
            <a:solidFill>
              <a:schemeClr val="tx1"/>
            </a:solidFill>
          </a:ln>
        </p:spPr>
        <p:txBody>
          <a:bodyPr wrap="square" rtlCol="0" anchor="ctr">
            <a:spAutoFit/>
          </a:bodyPr>
          <a:lstStyle/>
          <a:p>
            <a:pPr algn="ctr"/>
            <a:r>
              <a:rPr lang="en-US" sz="2400" dirty="0" smtClean="0">
                <a:latin typeface="Century Gothic" pitchFamily="34" charset="0"/>
              </a:rPr>
              <a:t>Configuration prior to FMS 5.5</a:t>
            </a:r>
            <a:endParaRPr lang="en-US" sz="2400" dirty="0">
              <a:latin typeface="Century Gothic" pitchFamily="34" charset="0"/>
            </a:endParaRPr>
          </a:p>
        </p:txBody>
      </p:sp>
    </p:spTree>
    <p:extLst>
      <p:ext uri="{BB962C8B-B14F-4D97-AF65-F5344CB8AC3E}">
        <p14:creationId xmlns:p14="http://schemas.microsoft.com/office/powerpoint/2010/main" val="47558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ppt_x"/>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fill="hold"/>
                                        <p:tgtEl>
                                          <p:spTgt spid="34"/>
                                        </p:tgtEl>
                                        <p:attrNameLst>
                                          <p:attrName>ppt_x</p:attrName>
                                        </p:attrNameLst>
                                      </p:cBhvr>
                                      <p:tavLst>
                                        <p:tav tm="0">
                                          <p:val>
                                            <p:strVal val="#ppt_x"/>
                                          </p:val>
                                        </p:tav>
                                        <p:tav tm="100000">
                                          <p:val>
                                            <p:strVal val="#ppt_x"/>
                                          </p:val>
                                        </p:tav>
                                      </p:tavLst>
                                    </p:anim>
                                    <p:anim calcmode="lin" valueType="num">
                                      <p:cBhvr additive="base">
                                        <p:cTn id="38" dur="500" fill="hold"/>
                                        <p:tgtEl>
                                          <p:spTgt spid="34"/>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500" fill="hold"/>
                                        <p:tgtEl>
                                          <p:spTgt spid="36"/>
                                        </p:tgtEl>
                                        <p:attrNameLst>
                                          <p:attrName>ppt_x</p:attrName>
                                        </p:attrNameLst>
                                      </p:cBhvr>
                                      <p:tavLst>
                                        <p:tav tm="0">
                                          <p:val>
                                            <p:strVal val="#ppt_x"/>
                                          </p:val>
                                        </p:tav>
                                        <p:tav tm="100000">
                                          <p:val>
                                            <p:strVal val="#ppt_x"/>
                                          </p:val>
                                        </p:tav>
                                      </p:tavLst>
                                    </p:anim>
                                    <p:anim calcmode="lin" valueType="num">
                                      <p:cBhvr additive="base">
                                        <p:cTn id="42" dur="500" fill="hold"/>
                                        <p:tgtEl>
                                          <p:spTgt spid="36"/>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500" fill="hold"/>
                                        <p:tgtEl>
                                          <p:spTgt spid="40"/>
                                        </p:tgtEl>
                                        <p:attrNameLst>
                                          <p:attrName>ppt_x</p:attrName>
                                        </p:attrNameLst>
                                      </p:cBhvr>
                                      <p:tavLst>
                                        <p:tav tm="0">
                                          <p:val>
                                            <p:strVal val="#ppt_x"/>
                                          </p:val>
                                        </p:tav>
                                        <p:tav tm="100000">
                                          <p:val>
                                            <p:strVal val="#ppt_x"/>
                                          </p:val>
                                        </p:tav>
                                      </p:tavLst>
                                    </p:anim>
                                    <p:anim calcmode="lin" valueType="num">
                                      <p:cBhvr additive="base">
                                        <p:cTn id="50" dur="50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additive="base">
                                        <p:cTn id="53" dur="500" fill="hold"/>
                                        <p:tgtEl>
                                          <p:spTgt spid="42"/>
                                        </p:tgtEl>
                                        <p:attrNameLst>
                                          <p:attrName>ppt_x</p:attrName>
                                        </p:attrNameLst>
                                      </p:cBhvr>
                                      <p:tavLst>
                                        <p:tav tm="0">
                                          <p:val>
                                            <p:strVal val="#ppt_x"/>
                                          </p:val>
                                        </p:tav>
                                        <p:tav tm="100000">
                                          <p:val>
                                            <p:strVal val="#ppt_x"/>
                                          </p:val>
                                        </p:tav>
                                      </p:tavLst>
                                    </p:anim>
                                    <p:anim calcmode="lin" valueType="num">
                                      <p:cBhvr additive="base">
                                        <p:cTn id="5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Century Gothic" pitchFamily="34" charset="0"/>
              </a:rPr>
              <a:t>AeroTrak</a:t>
            </a:r>
            <a:r>
              <a:rPr lang="en-US" baseline="40000" dirty="0">
                <a:latin typeface="Century Gothic" pitchFamily="34" charset="0"/>
              </a:rPr>
              <a:t>+</a:t>
            </a:r>
            <a:r>
              <a:rPr lang="en-US" dirty="0"/>
              <a:t> Remote</a:t>
            </a:r>
            <a:br>
              <a:rPr lang="en-US" dirty="0"/>
            </a:br>
            <a:r>
              <a:rPr lang="en-US" dirty="0">
                <a:solidFill>
                  <a:srgbClr val="0070C0"/>
                </a:solidFill>
              </a:rPr>
              <a:t>Rapid Configuration</a:t>
            </a:r>
            <a:endParaRPr lang="en-US" dirty="0"/>
          </a:p>
        </p:txBody>
      </p:sp>
      <p:sp>
        <p:nvSpPr>
          <p:cNvPr id="4" name="Slide Number Placeholder 3"/>
          <p:cNvSpPr>
            <a:spLocks noGrp="1"/>
          </p:cNvSpPr>
          <p:nvPr>
            <p:ph type="sldNum" sz="quarter" idx="4294967295"/>
          </p:nvPr>
        </p:nvSpPr>
        <p:spPr>
          <a:xfrm>
            <a:off x="8686800" y="6477000"/>
            <a:ext cx="457200" cy="381000"/>
          </a:xfrm>
          <a:prstGeom prst="rect">
            <a:avLst/>
          </a:prstGeom>
        </p:spPr>
        <p:txBody>
          <a:bodyPr/>
          <a:lstStyle/>
          <a:p>
            <a:pPr>
              <a:defRPr/>
            </a:pPr>
            <a:fld id="{E8006E97-5591-4D1A-8BB8-04D7F0ABCD72}" type="slidenum">
              <a:rPr lang="en-US" smtClean="0"/>
              <a:pPr>
                <a:defRPr/>
              </a:pPr>
              <a:t>18</a:t>
            </a:fld>
            <a:endParaRPr lang="en-US" dirty="0">
              <a:solidFill>
                <a:schemeClr val="bg1"/>
              </a:solidFill>
            </a:endParaRPr>
          </a:p>
        </p:txBody>
      </p:sp>
      <p:sp>
        <p:nvSpPr>
          <p:cNvPr id="10" name="Slide Number Placeholder 3"/>
          <p:cNvSpPr>
            <a:spLocks noGrp="1"/>
          </p:cNvSpPr>
          <p:nvPr>
            <p:ph type="sldNum" sz="quarter" idx="4294967295"/>
          </p:nvPr>
        </p:nvSpPr>
        <p:spPr>
          <a:xfrm>
            <a:off x="8686800" y="6477000"/>
            <a:ext cx="457200" cy="381000"/>
          </a:xfrm>
          <a:prstGeom prst="rect">
            <a:avLst/>
          </a:prstGeom>
        </p:spPr>
        <p:txBody>
          <a:bodyPr/>
          <a:lstStyle/>
          <a:p>
            <a:pPr algn="ctr"/>
            <a:fld id="{96652B35-718D-4E28-AFEB-B694A3B357E8}" type="slidenum">
              <a:rPr lang="en-US" smtClean="0">
                <a:solidFill>
                  <a:schemeClr val="bg1"/>
                </a:solidFill>
              </a:rPr>
              <a:pPr algn="ctr"/>
              <a:t>18</a:t>
            </a:fld>
            <a:endParaRPr lang="en-US" dirty="0">
              <a:solidFill>
                <a:schemeClr val="bg1"/>
              </a:solidFill>
            </a:endParaRPr>
          </a:p>
        </p:txBody>
      </p:sp>
      <p:pic>
        <p:nvPicPr>
          <p:cNvPr id="11" name="Picture 10"/>
          <p:cNvPicPr>
            <a:picLocks noChangeAspect="1"/>
          </p:cNvPicPr>
          <p:nvPr/>
        </p:nvPicPr>
        <p:blipFill>
          <a:blip r:embed="rId2"/>
          <a:stretch>
            <a:fillRect/>
          </a:stretch>
        </p:blipFill>
        <p:spPr>
          <a:xfrm>
            <a:off x="3585759" y="3894548"/>
            <a:ext cx="474638" cy="499885"/>
          </a:xfrm>
          <a:prstGeom prst="rect">
            <a:avLst/>
          </a:prstGeom>
        </p:spPr>
      </p:pic>
      <p:pic>
        <p:nvPicPr>
          <p:cNvPr id="12" name="Picture 11"/>
          <p:cNvPicPr>
            <a:picLocks noChangeAspect="1"/>
          </p:cNvPicPr>
          <p:nvPr/>
        </p:nvPicPr>
        <p:blipFill>
          <a:blip r:embed="rId2"/>
          <a:stretch>
            <a:fillRect/>
          </a:stretch>
        </p:blipFill>
        <p:spPr>
          <a:xfrm>
            <a:off x="2675719" y="3885411"/>
            <a:ext cx="474638" cy="499885"/>
          </a:xfrm>
          <a:prstGeom prst="rect">
            <a:avLst/>
          </a:prstGeom>
        </p:spPr>
      </p:pic>
      <p:pic>
        <p:nvPicPr>
          <p:cNvPr id="13" name="Picture 12"/>
          <p:cNvPicPr>
            <a:picLocks noChangeAspect="1"/>
          </p:cNvPicPr>
          <p:nvPr/>
        </p:nvPicPr>
        <p:blipFill>
          <a:blip r:embed="rId2"/>
          <a:stretch>
            <a:fillRect/>
          </a:stretch>
        </p:blipFill>
        <p:spPr>
          <a:xfrm>
            <a:off x="4495800" y="3885411"/>
            <a:ext cx="474638" cy="499885"/>
          </a:xfrm>
          <a:prstGeom prst="rect">
            <a:avLst/>
          </a:prstGeom>
        </p:spPr>
      </p:pic>
      <p:pic>
        <p:nvPicPr>
          <p:cNvPr id="14" name="Picture 13"/>
          <p:cNvPicPr>
            <a:picLocks noChangeAspect="1"/>
          </p:cNvPicPr>
          <p:nvPr/>
        </p:nvPicPr>
        <p:blipFill>
          <a:blip r:embed="rId2"/>
          <a:stretch>
            <a:fillRect/>
          </a:stretch>
        </p:blipFill>
        <p:spPr>
          <a:xfrm>
            <a:off x="5405840" y="3894548"/>
            <a:ext cx="474638" cy="499885"/>
          </a:xfrm>
          <a:prstGeom prst="rect">
            <a:avLst/>
          </a:prstGeom>
        </p:spPr>
      </p:pic>
      <p:pic>
        <p:nvPicPr>
          <p:cNvPr id="15" name="Picture 14"/>
          <p:cNvPicPr>
            <a:picLocks noChangeAspect="1"/>
          </p:cNvPicPr>
          <p:nvPr/>
        </p:nvPicPr>
        <p:blipFill>
          <a:blip r:embed="rId2"/>
          <a:stretch>
            <a:fillRect/>
          </a:stretch>
        </p:blipFill>
        <p:spPr>
          <a:xfrm>
            <a:off x="6315880" y="3894548"/>
            <a:ext cx="474638" cy="499885"/>
          </a:xfrm>
          <a:prstGeom prst="rect">
            <a:avLst/>
          </a:prstGeom>
        </p:spPr>
      </p:pic>
      <p:sp>
        <p:nvSpPr>
          <p:cNvPr id="19" name="TextBox 18"/>
          <p:cNvSpPr txBox="1"/>
          <p:nvPr/>
        </p:nvSpPr>
        <p:spPr>
          <a:xfrm>
            <a:off x="3861726" y="2227136"/>
            <a:ext cx="1742785" cy="461665"/>
          </a:xfrm>
          <a:prstGeom prst="rect">
            <a:avLst/>
          </a:prstGeom>
          <a:noFill/>
        </p:spPr>
        <p:txBody>
          <a:bodyPr wrap="none" rtlCol="0">
            <a:spAutoFit/>
          </a:bodyPr>
          <a:lstStyle/>
          <a:p>
            <a:r>
              <a:rPr lang="en-US" sz="2400" dirty="0" smtClean="0"/>
              <a:t>Create Unit</a:t>
            </a:r>
            <a:endParaRPr lang="en-US" sz="2400" dirty="0"/>
          </a:p>
        </p:txBody>
      </p:sp>
      <p:sp>
        <p:nvSpPr>
          <p:cNvPr id="20" name="TextBox 19"/>
          <p:cNvSpPr txBox="1"/>
          <p:nvPr/>
        </p:nvSpPr>
        <p:spPr>
          <a:xfrm>
            <a:off x="2425436" y="5558135"/>
            <a:ext cx="4682692" cy="461665"/>
          </a:xfrm>
          <a:prstGeom prst="rect">
            <a:avLst/>
          </a:prstGeom>
          <a:noFill/>
        </p:spPr>
        <p:txBody>
          <a:bodyPr wrap="none" rtlCol="0">
            <a:spAutoFit/>
          </a:bodyPr>
          <a:lstStyle/>
          <a:p>
            <a:r>
              <a:rPr lang="en-US" sz="2400" dirty="0" smtClean="0"/>
              <a:t>Create Sample Points (FT³ &amp; M³)</a:t>
            </a:r>
            <a:endParaRPr lang="en-US" sz="2400" dirty="0"/>
          </a:p>
        </p:txBody>
      </p:sp>
      <p:cxnSp>
        <p:nvCxnSpPr>
          <p:cNvPr id="5" name="Straight Arrow Connector 4"/>
          <p:cNvCxnSpPr>
            <a:stCxn id="19" idx="2"/>
            <a:endCxn id="12" idx="0"/>
          </p:cNvCxnSpPr>
          <p:nvPr/>
        </p:nvCxnSpPr>
        <p:spPr>
          <a:xfrm flipH="1">
            <a:off x="2913038" y="2688801"/>
            <a:ext cx="1820081" cy="119661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7" name="Straight Arrow Connector 6"/>
          <p:cNvCxnSpPr>
            <a:stCxn id="19" idx="2"/>
            <a:endCxn id="13" idx="0"/>
          </p:cNvCxnSpPr>
          <p:nvPr/>
        </p:nvCxnSpPr>
        <p:spPr>
          <a:xfrm>
            <a:off x="4733119" y="2688801"/>
            <a:ext cx="0" cy="119661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9" name="Straight Arrow Connector 8"/>
          <p:cNvCxnSpPr>
            <a:stCxn id="19" idx="2"/>
            <a:endCxn id="11" idx="0"/>
          </p:cNvCxnSpPr>
          <p:nvPr/>
        </p:nvCxnSpPr>
        <p:spPr>
          <a:xfrm flipH="1">
            <a:off x="3823078" y="2688801"/>
            <a:ext cx="910041" cy="1205747"/>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21" name="Straight Arrow Connector 20"/>
          <p:cNvCxnSpPr>
            <a:stCxn id="19" idx="2"/>
            <a:endCxn id="15" idx="0"/>
          </p:cNvCxnSpPr>
          <p:nvPr/>
        </p:nvCxnSpPr>
        <p:spPr>
          <a:xfrm>
            <a:off x="4733119" y="2688801"/>
            <a:ext cx="1820080" cy="1205747"/>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23" name="Straight Arrow Connector 22"/>
          <p:cNvCxnSpPr>
            <a:stCxn id="19" idx="2"/>
            <a:endCxn id="14" idx="0"/>
          </p:cNvCxnSpPr>
          <p:nvPr/>
        </p:nvCxnSpPr>
        <p:spPr>
          <a:xfrm>
            <a:off x="4733119" y="2688801"/>
            <a:ext cx="910040" cy="1205747"/>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25" name="Straight Arrow Connector 24"/>
          <p:cNvCxnSpPr>
            <a:stCxn id="20" idx="0"/>
            <a:endCxn id="13" idx="2"/>
          </p:cNvCxnSpPr>
          <p:nvPr/>
        </p:nvCxnSpPr>
        <p:spPr>
          <a:xfrm flipH="1" flipV="1">
            <a:off x="4733119" y="4385296"/>
            <a:ext cx="33663" cy="117283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7" name="Straight Arrow Connector 26"/>
          <p:cNvCxnSpPr>
            <a:stCxn id="20" idx="0"/>
            <a:endCxn id="15" idx="2"/>
          </p:cNvCxnSpPr>
          <p:nvPr/>
        </p:nvCxnSpPr>
        <p:spPr>
          <a:xfrm flipV="1">
            <a:off x="4766782" y="4394433"/>
            <a:ext cx="1786417" cy="116370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9" name="Straight Arrow Connector 28"/>
          <p:cNvCxnSpPr>
            <a:stCxn id="20" idx="0"/>
            <a:endCxn id="11" idx="2"/>
          </p:cNvCxnSpPr>
          <p:nvPr/>
        </p:nvCxnSpPr>
        <p:spPr>
          <a:xfrm flipH="1" flipV="1">
            <a:off x="3823078" y="4394433"/>
            <a:ext cx="943704" cy="116370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1" name="Straight Arrow Connector 30"/>
          <p:cNvCxnSpPr>
            <a:stCxn id="20" idx="0"/>
            <a:endCxn id="12" idx="2"/>
          </p:cNvCxnSpPr>
          <p:nvPr/>
        </p:nvCxnSpPr>
        <p:spPr>
          <a:xfrm flipH="1" flipV="1">
            <a:off x="2913038" y="4385296"/>
            <a:ext cx="1853744" cy="117283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3" name="Straight Arrow Connector 32"/>
          <p:cNvCxnSpPr>
            <a:stCxn id="20" idx="0"/>
            <a:endCxn id="14" idx="2"/>
          </p:cNvCxnSpPr>
          <p:nvPr/>
        </p:nvCxnSpPr>
        <p:spPr>
          <a:xfrm flipV="1">
            <a:off x="4766782" y="4394433"/>
            <a:ext cx="876377" cy="116370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4" name="TextBox 33"/>
          <p:cNvSpPr txBox="1"/>
          <p:nvPr/>
        </p:nvSpPr>
        <p:spPr>
          <a:xfrm>
            <a:off x="1074420" y="1569020"/>
            <a:ext cx="7307580" cy="461665"/>
          </a:xfrm>
          <a:prstGeom prst="rect">
            <a:avLst/>
          </a:prstGeom>
          <a:solidFill>
            <a:srgbClr val="FFFF00"/>
          </a:solidFill>
          <a:ln>
            <a:solidFill>
              <a:schemeClr val="tx1"/>
            </a:solidFill>
          </a:ln>
        </p:spPr>
        <p:txBody>
          <a:bodyPr wrap="square" rtlCol="0" anchor="ctr">
            <a:spAutoFit/>
          </a:bodyPr>
          <a:lstStyle/>
          <a:p>
            <a:pPr algn="ctr"/>
            <a:r>
              <a:rPr lang="en-US" sz="2400" dirty="0" smtClean="0">
                <a:latin typeface="Century Gothic" pitchFamily="34" charset="0"/>
              </a:rPr>
              <a:t>Configuration prior to FMS 5.5</a:t>
            </a:r>
            <a:endParaRPr lang="en-US" sz="2400" dirty="0">
              <a:latin typeface="Century Gothic" pitchFamily="34" charset="0"/>
            </a:endParaRPr>
          </a:p>
        </p:txBody>
      </p:sp>
    </p:spTree>
    <p:extLst>
      <p:ext uri="{BB962C8B-B14F-4D97-AF65-F5344CB8AC3E}">
        <p14:creationId xmlns:p14="http://schemas.microsoft.com/office/powerpoint/2010/main" val="1355537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additive="base">
                                        <p:cTn id="45" dur="500" fill="hold"/>
                                        <p:tgtEl>
                                          <p:spTgt spid="29"/>
                                        </p:tgtEl>
                                        <p:attrNameLst>
                                          <p:attrName>ppt_x</p:attrName>
                                        </p:attrNameLst>
                                      </p:cBhvr>
                                      <p:tavLst>
                                        <p:tav tm="0">
                                          <p:val>
                                            <p:strVal val="#ppt_x"/>
                                          </p:val>
                                        </p:tav>
                                        <p:tav tm="100000">
                                          <p:val>
                                            <p:strVal val="#ppt_x"/>
                                          </p:val>
                                        </p:tav>
                                      </p:tavLst>
                                    </p:anim>
                                    <p:anim calcmode="lin" valueType="num">
                                      <p:cBhvr additive="base">
                                        <p:cTn id="46" dur="500" fill="hold"/>
                                        <p:tgtEl>
                                          <p:spTgt spid="29"/>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ppt_x"/>
                                          </p:val>
                                        </p:tav>
                                        <p:tav tm="100000">
                                          <p:val>
                                            <p:strVal val="#ppt_x"/>
                                          </p:val>
                                        </p:tav>
                                      </p:tavLst>
                                    </p:anim>
                                    <p:anim calcmode="lin" valueType="num">
                                      <p:cBhvr additive="base">
                                        <p:cTn id="50" dur="500" fill="hold"/>
                                        <p:tgtEl>
                                          <p:spTgt spid="31"/>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500" fill="hold"/>
                                        <p:tgtEl>
                                          <p:spTgt spid="33"/>
                                        </p:tgtEl>
                                        <p:attrNameLst>
                                          <p:attrName>ppt_x</p:attrName>
                                        </p:attrNameLst>
                                      </p:cBhvr>
                                      <p:tavLst>
                                        <p:tav tm="0">
                                          <p:val>
                                            <p:strVal val="#ppt_x"/>
                                          </p:val>
                                        </p:tav>
                                        <p:tav tm="100000">
                                          <p:val>
                                            <p:strVal val="#ppt_x"/>
                                          </p:val>
                                        </p:tav>
                                      </p:tavLst>
                                    </p:anim>
                                    <p:anim calcmode="lin" valueType="num">
                                      <p:cBhvr additive="base">
                                        <p:cTn id="5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Grp="1" noChangeArrowheads="1"/>
          </p:cNvSpPr>
          <p:nvPr>
            <p:ph type="body" idx="1"/>
          </p:nvPr>
        </p:nvSpPr>
        <p:spPr bwMode="auto">
          <a:xfrm>
            <a:off x="762002" y="2786063"/>
            <a:ext cx="7993063" cy="1471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216" tIns="42108" rIns="84216" bIns="42108" numCol="1" anchor="t" anchorCtr="0" compatLnSpc="1">
            <a:prstTxWarp prst="textNoShape">
              <a:avLst/>
            </a:prstTxWarp>
          </a:bodyPr>
          <a:lstStyle/>
          <a:p>
            <a:pPr algn="ctr" eaLnBrk="1" hangingPunct="1">
              <a:buFontTx/>
              <a:buNone/>
            </a:pPr>
            <a:r>
              <a:rPr lang="en-US" sz="7400" dirty="0" smtClean="0"/>
              <a:t>Questions </a:t>
            </a:r>
            <a:r>
              <a:rPr lang="en-US" sz="7400" dirty="0"/>
              <a:t>?</a:t>
            </a:r>
          </a:p>
        </p:txBody>
      </p:sp>
      <p:sp>
        <p:nvSpPr>
          <p:cNvPr id="77828" name="Slide Number Placeholder 5"/>
          <p:cNvSpPr txBox="1">
            <a:spLocks/>
          </p:cNvSpPr>
          <p:nvPr/>
        </p:nvSpPr>
        <p:spPr bwMode="auto">
          <a:xfrm>
            <a:off x="8686800" y="6477000"/>
            <a:ext cx="457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086A880-B26C-460B-AE68-D8036830B51B}" type="slidenum">
              <a:rPr lang="en-US">
                <a:solidFill>
                  <a:schemeClr val="bg1"/>
                </a:solidFill>
              </a:rPr>
              <a:pPr eaLnBrk="1" hangingPunct="1"/>
              <a:t>19</a:t>
            </a:fld>
            <a:endParaRPr lang="en-US">
              <a:solidFill>
                <a:schemeClr val="bg1"/>
              </a:solidFill>
            </a:endParaRPr>
          </a:p>
        </p:txBody>
      </p:sp>
      <p:sp>
        <p:nvSpPr>
          <p:cNvPr id="6" name="Footer Placeholder 4"/>
          <p:cNvSpPr txBox="1">
            <a:spLocks/>
          </p:cNvSpPr>
          <p:nvPr/>
        </p:nvSpPr>
        <p:spPr>
          <a:xfrm>
            <a:off x="6436218" y="6527442"/>
            <a:ext cx="1325563"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800" dirty="0">
                <a:solidFill>
                  <a:schemeClr val="bg1">
                    <a:lumMod val="50000"/>
                  </a:schemeClr>
                </a:solidFill>
              </a:rPr>
              <a:t>©  TSI Incorporated</a:t>
            </a:r>
          </a:p>
        </p:txBody>
      </p:sp>
      <p:sp>
        <p:nvSpPr>
          <p:cNvPr id="8" name="Date Placeholder 3"/>
          <p:cNvSpPr txBox="1">
            <a:spLocks/>
          </p:cNvSpPr>
          <p:nvPr/>
        </p:nvSpPr>
        <p:spPr>
          <a:xfrm>
            <a:off x="7764955" y="6527442"/>
            <a:ext cx="957262"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B7A18569-F1B0-43EB-A8C6-BC079B3CB3B2}" type="datetime1">
              <a:rPr lang="en-US" sz="800">
                <a:solidFill>
                  <a:schemeClr val="bg1">
                    <a:lumMod val="50000"/>
                  </a:schemeClr>
                </a:solidFill>
              </a:rPr>
              <a:pPr>
                <a:defRPr/>
              </a:pPr>
              <a:t>3/6/2019</a:t>
            </a:fld>
            <a:endParaRPr lang="en-US" sz="800" dirty="0">
              <a:solidFill>
                <a:schemeClr val="bg1">
                  <a:lumMod val="50000"/>
                </a:schemeClr>
              </a:solidFill>
            </a:endParaRPr>
          </a:p>
        </p:txBody>
      </p:sp>
    </p:spTree>
  </p:cSld>
  <p:clrMapOvr>
    <a:masterClrMapping/>
  </p:clrMapOvr>
  <p:transition spd="slow">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7915" y="2698443"/>
            <a:ext cx="2239888" cy="2172691"/>
          </a:xfrm>
          <a:prstGeom prst="rect">
            <a:avLst/>
          </a:prstGeom>
        </p:spPr>
      </p:pic>
      <p:sp>
        <p:nvSpPr>
          <p:cNvPr id="3" name="Title 2"/>
          <p:cNvSpPr>
            <a:spLocks noGrp="1"/>
          </p:cNvSpPr>
          <p:nvPr>
            <p:ph type="title"/>
          </p:nvPr>
        </p:nvSpPr>
        <p:spPr/>
        <p:txBody>
          <a:bodyPr/>
          <a:lstStyle/>
          <a:p>
            <a:r>
              <a:rPr lang="en-US" b="1" baseline="30000" dirty="0" smtClean="0">
                <a:solidFill>
                  <a:srgbClr val="FF0000"/>
                </a:solidFill>
              </a:rPr>
              <a:t/>
            </a:r>
            <a:br>
              <a:rPr lang="en-US" b="1" baseline="30000" dirty="0" smtClean="0">
                <a:solidFill>
                  <a:srgbClr val="FF0000"/>
                </a:solidFill>
              </a:rPr>
            </a:br>
            <a:r>
              <a:rPr lang="en-US" b="1" baseline="30000" dirty="0" smtClean="0">
                <a:solidFill>
                  <a:srgbClr val="FF0000"/>
                </a:solidFill>
              </a:rPr>
              <a:t/>
            </a:r>
            <a:br>
              <a:rPr lang="en-US" b="1" baseline="30000" dirty="0" smtClean="0">
                <a:solidFill>
                  <a:srgbClr val="FF0000"/>
                </a:solidFill>
              </a:rPr>
            </a:br>
            <a:r>
              <a:rPr lang="en-US" b="1" baseline="30000" dirty="0">
                <a:solidFill>
                  <a:srgbClr val="FF0000"/>
                </a:solidFill>
              </a:rPr>
              <a:t/>
            </a:r>
            <a:br>
              <a:rPr lang="en-US" b="1" baseline="30000" dirty="0">
                <a:solidFill>
                  <a:srgbClr val="FF0000"/>
                </a:solidFill>
              </a:rPr>
            </a:br>
            <a:r>
              <a:rPr lang="en-US" sz="2400" b="1" dirty="0" smtClean="0">
                <a:solidFill>
                  <a:srgbClr val="0070C0"/>
                </a:solidFill>
              </a:rPr>
              <a:t>All New!</a:t>
            </a:r>
            <a:endParaRPr lang="en-GB" dirty="0"/>
          </a:p>
        </p:txBody>
      </p:sp>
      <p:sp>
        <p:nvSpPr>
          <p:cNvPr id="4" name="Slide Number Placeholder 3"/>
          <p:cNvSpPr>
            <a:spLocks noGrp="1"/>
          </p:cNvSpPr>
          <p:nvPr>
            <p:ph type="sldNum" sz="quarter" idx="12"/>
          </p:nvPr>
        </p:nvSpPr>
        <p:spPr/>
        <p:txBody>
          <a:bodyPr/>
          <a:lstStyle/>
          <a:p>
            <a:pPr>
              <a:defRPr/>
            </a:pPr>
            <a:fld id="{E8006E97-5591-4D1A-8BB8-04D7F0ABCD72}" type="slidenum">
              <a:rPr lang="en-US" smtClean="0"/>
              <a:pPr>
                <a:defRPr/>
              </a:pPr>
              <a:t>2</a:t>
            </a:fld>
            <a:endParaRPr lang="en-US" dirty="0">
              <a:solidFill>
                <a:schemeClr val="bg1"/>
              </a:solidFill>
            </a:endParaRPr>
          </a:p>
        </p:txBody>
      </p:sp>
      <p:sp>
        <p:nvSpPr>
          <p:cNvPr id="36" name="TextBox 35"/>
          <p:cNvSpPr txBox="1"/>
          <p:nvPr/>
        </p:nvSpPr>
        <p:spPr>
          <a:xfrm>
            <a:off x="5753383" y="2661497"/>
            <a:ext cx="1600200" cy="461665"/>
          </a:xfrm>
          <a:prstGeom prst="rect">
            <a:avLst/>
          </a:prstGeom>
          <a:noFill/>
        </p:spPr>
        <p:txBody>
          <a:bodyPr wrap="square" rtlCol="0">
            <a:spAutoFit/>
          </a:bodyPr>
          <a:lstStyle/>
          <a:p>
            <a:r>
              <a:rPr lang="en-US" sz="1200" dirty="0" smtClean="0"/>
              <a:t>Curved case, smooth edges</a:t>
            </a:r>
            <a:endParaRPr lang="en-GB" sz="1200" dirty="0"/>
          </a:p>
        </p:txBody>
      </p:sp>
      <p:sp>
        <p:nvSpPr>
          <p:cNvPr id="41" name="TextBox 40"/>
          <p:cNvSpPr txBox="1"/>
          <p:nvPr/>
        </p:nvSpPr>
        <p:spPr>
          <a:xfrm>
            <a:off x="5962151" y="5020108"/>
            <a:ext cx="2566283" cy="461665"/>
          </a:xfrm>
          <a:prstGeom prst="rect">
            <a:avLst/>
          </a:prstGeom>
          <a:noFill/>
        </p:spPr>
        <p:txBody>
          <a:bodyPr wrap="square" rtlCol="0">
            <a:spAutoFit/>
          </a:bodyPr>
          <a:lstStyle/>
          <a:p>
            <a:r>
              <a:rPr lang="en-US" sz="1200" dirty="0" smtClean="0"/>
              <a:t>Larger, ultra bright status, flow and sampling indicator LEDs. </a:t>
            </a:r>
            <a:endParaRPr lang="en-GB" sz="1200" dirty="0"/>
          </a:p>
        </p:txBody>
      </p:sp>
      <p:sp>
        <p:nvSpPr>
          <p:cNvPr id="42" name="TextBox 41"/>
          <p:cNvSpPr txBox="1"/>
          <p:nvPr/>
        </p:nvSpPr>
        <p:spPr>
          <a:xfrm>
            <a:off x="3404898" y="2038192"/>
            <a:ext cx="1600200" cy="461665"/>
          </a:xfrm>
          <a:prstGeom prst="rect">
            <a:avLst/>
          </a:prstGeom>
          <a:noFill/>
        </p:spPr>
        <p:txBody>
          <a:bodyPr wrap="square" rtlCol="0">
            <a:spAutoFit/>
          </a:bodyPr>
          <a:lstStyle/>
          <a:p>
            <a:r>
              <a:rPr lang="en-US" sz="1200" dirty="0" smtClean="0"/>
              <a:t>New sealed inlet design</a:t>
            </a:r>
            <a:endParaRPr lang="en-GB" sz="1200" dirty="0"/>
          </a:p>
        </p:txBody>
      </p:sp>
      <p:sp>
        <p:nvSpPr>
          <p:cNvPr id="43" name="TextBox 42"/>
          <p:cNvSpPr txBox="1"/>
          <p:nvPr/>
        </p:nvSpPr>
        <p:spPr>
          <a:xfrm>
            <a:off x="6108258" y="3498595"/>
            <a:ext cx="2057400" cy="461665"/>
          </a:xfrm>
          <a:prstGeom prst="rect">
            <a:avLst/>
          </a:prstGeom>
          <a:noFill/>
        </p:spPr>
        <p:txBody>
          <a:bodyPr wrap="square" rtlCol="0">
            <a:spAutoFit/>
          </a:bodyPr>
          <a:lstStyle/>
          <a:p>
            <a:r>
              <a:rPr lang="en-US" sz="1200" dirty="0" smtClean="0"/>
              <a:t>304 Stainless Steel enclosure</a:t>
            </a:r>
            <a:endParaRPr lang="en-GB" sz="1200" dirty="0"/>
          </a:p>
        </p:txBody>
      </p:sp>
      <p:cxnSp>
        <p:nvCxnSpPr>
          <p:cNvPr id="49" name="Straight Connector 48"/>
          <p:cNvCxnSpPr>
            <a:stCxn id="41" idx="1"/>
          </p:cNvCxnSpPr>
          <p:nvPr/>
        </p:nvCxnSpPr>
        <p:spPr>
          <a:xfrm flipH="1" flipV="1">
            <a:off x="5003686" y="4199347"/>
            <a:ext cx="958465" cy="1051594"/>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43" idx="1"/>
          </p:cNvCxnSpPr>
          <p:nvPr/>
        </p:nvCxnSpPr>
        <p:spPr>
          <a:xfrm flipH="1">
            <a:off x="5334000" y="3729428"/>
            <a:ext cx="774258" cy="214495"/>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5270058" y="3010749"/>
            <a:ext cx="444942" cy="296553"/>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114800" y="2514600"/>
            <a:ext cx="381000" cy="581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flipV="1">
            <a:off x="1880487" y="5910563"/>
            <a:ext cx="249435" cy="234849"/>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98762" y="5208296"/>
            <a:ext cx="2353497" cy="830997"/>
          </a:xfrm>
          <a:prstGeom prst="rect">
            <a:avLst/>
          </a:prstGeom>
          <a:noFill/>
        </p:spPr>
        <p:txBody>
          <a:bodyPr wrap="square" rtlCol="0">
            <a:spAutoFit/>
          </a:bodyPr>
          <a:lstStyle/>
          <a:p>
            <a:r>
              <a:rPr lang="en-US" sz="1200" dirty="0" smtClean="0"/>
              <a:t>Power over Ethernet 100 Mbit/s, supports </a:t>
            </a:r>
            <a:r>
              <a:rPr lang="en-US" sz="1200" dirty="0"/>
              <a:t>2 concurrent TCP/IP connections (Sockets)</a:t>
            </a:r>
            <a:endParaRPr lang="en-GB" sz="1200" dirty="0"/>
          </a:p>
          <a:p>
            <a:endParaRPr lang="en-GB" sz="1200" dirty="0"/>
          </a:p>
        </p:txBody>
      </p:sp>
      <p:cxnSp>
        <p:nvCxnSpPr>
          <p:cNvPr id="63" name="Straight Connector 62"/>
          <p:cNvCxnSpPr/>
          <p:nvPr/>
        </p:nvCxnSpPr>
        <p:spPr>
          <a:xfrm flipV="1">
            <a:off x="2578013" y="4734052"/>
            <a:ext cx="1308187" cy="562915"/>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2398494" y="4648803"/>
            <a:ext cx="713918" cy="159074"/>
          </a:xfrm>
          <a:prstGeom prst="line">
            <a:avLst/>
          </a:prstGeom>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977174" y="4645432"/>
            <a:ext cx="1828639" cy="276999"/>
          </a:xfrm>
          <a:prstGeom prst="rect">
            <a:avLst/>
          </a:prstGeom>
          <a:noFill/>
        </p:spPr>
        <p:txBody>
          <a:bodyPr wrap="square" rtlCol="0">
            <a:spAutoFit/>
          </a:bodyPr>
          <a:lstStyle/>
          <a:p>
            <a:r>
              <a:rPr lang="en-US" sz="1200" dirty="0" smtClean="0"/>
              <a:t>USB-C connector</a:t>
            </a:r>
            <a:endParaRPr lang="en-GB" sz="1200" dirty="0"/>
          </a:p>
        </p:txBody>
      </p:sp>
      <p:sp>
        <p:nvSpPr>
          <p:cNvPr id="72" name="TextBox 71"/>
          <p:cNvSpPr txBox="1"/>
          <p:nvPr/>
        </p:nvSpPr>
        <p:spPr>
          <a:xfrm>
            <a:off x="4039823" y="5271812"/>
            <a:ext cx="2566283" cy="461665"/>
          </a:xfrm>
          <a:prstGeom prst="rect">
            <a:avLst/>
          </a:prstGeom>
          <a:noFill/>
        </p:spPr>
        <p:txBody>
          <a:bodyPr wrap="square" rtlCol="0">
            <a:spAutoFit/>
          </a:bodyPr>
          <a:lstStyle/>
          <a:p>
            <a:r>
              <a:rPr lang="en-US" sz="1200" dirty="0" smtClean="0"/>
              <a:t>9 -24 Volts DC power</a:t>
            </a:r>
          </a:p>
          <a:p>
            <a:r>
              <a:rPr lang="en-US" sz="1200" dirty="0" smtClean="0"/>
              <a:t>Robust power connector</a:t>
            </a:r>
            <a:endParaRPr lang="en-GB" sz="1200" dirty="0"/>
          </a:p>
        </p:txBody>
      </p:sp>
      <p:cxnSp>
        <p:nvCxnSpPr>
          <p:cNvPr id="73" name="Straight Connector 72"/>
          <p:cNvCxnSpPr/>
          <p:nvPr/>
        </p:nvCxnSpPr>
        <p:spPr>
          <a:xfrm flipV="1">
            <a:off x="5003686" y="4794146"/>
            <a:ext cx="1" cy="414150"/>
          </a:xfrm>
          <a:prstGeom prst="line">
            <a:avLst/>
          </a:prstGeom>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533400" y="2336284"/>
            <a:ext cx="2566283" cy="461665"/>
          </a:xfrm>
          <a:prstGeom prst="rect">
            <a:avLst/>
          </a:prstGeom>
          <a:noFill/>
        </p:spPr>
        <p:txBody>
          <a:bodyPr wrap="square" rtlCol="0">
            <a:spAutoFit/>
          </a:bodyPr>
          <a:lstStyle/>
          <a:p>
            <a:r>
              <a:rPr lang="en-US" sz="1200" dirty="0" smtClean="0"/>
              <a:t>Meets heavy industrial radiation </a:t>
            </a:r>
            <a:r>
              <a:rPr lang="en-US" sz="1200" dirty="0"/>
              <a:t>e</a:t>
            </a:r>
            <a:r>
              <a:rPr lang="en-US" sz="1200" dirty="0" smtClean="0"/>
              <a:t>missions immunity standards </a:t>
            </a:r>
            <a:endParaRPr lang="en-GB" sz="1200" dirty="0"/>
          </a:p>
        </p:txBody>
      </p:sp>
      <p:cxnSp>
        <p:nvCxnSpPr>
          <p:cNvPr id="77" name="Straight Connector 76"/>
          <p:cNvCxnSpPr/>
          <p:nvPr/>
        </p:nvCxnSpPr>
        <p:spPr>
          <a:xfrm>
            <a:off x="2310517" y="2805108"/>
            <a:ext cx="789166" cy="462546"/>
          </a:xfrm>
          <a:prstGeom prst="line">
            <a:avLst/>
          </a:prstGeom>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3292101" y="1478084"/>
            <a:ext cx="2394171" cy="461665"/>
          </a:xfrm>
          <a:prstGeom prst="rect">
            <a:avLst/>
          </a:prstGeom>
          <a:gradFill>
            <a:gsLst>
              <a:gs pos="0">
                <a:schemeClr val="accent5">
                  <a:tint val="1000"/>
                  <a:satMod val="255000"/>
                </a:schemeClr>
              </a:gs>
              <a:gs pos="55000">
                <a:schemeClr val="accent5">
                  <a:tint val="12000"/>
                  <a:satMod val="255000"/>
                </a:schemeClr>
              </a:gs>
              <a:gs pos="100000">
                <a:schemeClr val="accent5">
                  <a:tint val="45000"/>
                  <a:satMod val="250000"/>
                </a:schemeClr>
              </a:gs>
            </a:gsLst>
            <a:path path="circle">
              <a:fillToRect l="-40000" t="-90000" r="140000" b="190000"/>
            </a:path>
          </a:gradFill>
        </p:spPr>
        <p:txBody>
          <a:bodyPr wrap="square" rtlCol="0">
            <a:spAutoFit/>
          </a:bodyPr>
          <a:lstStyle/>
          <a:p>
            <a:r>
              <a:rPr lang="en-US" sz="1200" dirty="0" smtClean="0"/>
              <a:t>Prevent accidental ingress of cleaning liquids from above. </a:t>
            </a:r>
          </a:p>
        </p:txBody>
      </p:sp>
      <p:sp>
        <p:nvSpPr>
          <p:cNvPr id="80" name="TextBox 79"/>
          <p:cNvSpPr txBox="1"/>
          <p:nvPr/>
        </p:nvSpPr>
        <p:spPr>
          <a:xfrm>
            <a:off x="6939168" y="2163940"/>
            <a:ext cx="1600200" cy="646331"/>
          </a:xfrm>
          <a:prstGeom prst="rect">
            <a:avLst/>
          </a:prstGeom>
          <a:gradFill>
            <a:gsLst>
              <a:gs pos="0">
                <a:schemeClr val="accent5">
                  <a:tint val="1000"/>
                  <a:satMod val="255000"/>
                </a:schemeClr>
              </a:gs>
              <a:gs pos="55000">
                <a:schemeClr val="accent5">
                  <a:tint val="12000"/>
                  <a:satMod val="255000"/>
                </a:schemeClr>
              </a:gs>
              <a:gs pos="100000">
                <a:schemeClr val="accent5">
                  <a:tint val="45000"/>
                  <a:satMod val="250000"/>
                </a:schemeClr>
              </a:gs>
            </a:gsLst>
            <a:path path="circle">
              <a:fillToRect l="-40000" t="-90000" r="140000" b="190000"/>
            </a:path>
          </a:gradFill>
        </p:spPr>
        <p:txBody>
          <a:bodyPr wrap="square" rtlCol="0">
            <a:spAutoFit/>
          </a:bodyPr>
          <a:lstStyle/>
          <a:p>
            <a:r>
              <a:rPr lang="en-US" sz="1200" dirty="0" smtClean="0"/>
              <a:t>No sharp edges that might tear cleanroom attire </a:t>
            </a:r>
            <a:endParaRPr lang="en-GB" sz="1200" dirty="0"/>
          </a:p>
        </p:txBody>
      </p:sp>
      <p:sp>
        <p:nvSpPr>
          <p:cNvPr id="82" name="TextBox 81"/>
          <p:cNvSpPr txBox="1"/>
          <p:nvPr/>
        </p:nvSpPr>
        <p:spPr>
          <a:xfrm>
            <a:off x="6149734" y="4122878"/>
            <a:ext cx="2850209" cy="646331"/>
          </a:xfrm>
          <a:prstGeom prst="rect">
            <a:avLst/>
          </a:prstGeom>
          <a:gradFill>
            <a:gsLst>
              <a:gs pos="0">
                <a:schemeClr val="accent5">
                  <a:tint val="1000"/>
                  <a:satMod val="255000"/>
                </a:schemeClr>
              </a:gs>
              <a:gs pos="55000">
                <a:schemeClr val="accent5">
                  <a:tint val="12000"/>
                  <a:satMod val="255000"/>
                </a:schemeClr>
              </a:gs>
              <a:gs pos="100000">
                <a:schemeClr val="accent5">
                  <a:tint val="45000"/>
                  <a:satMod val="250000"/>
                </a:schemeClr>
              </a:gs>
            </a:gsLst>
            <a:path path="circle">
              <a:fillToRect l="-40000" t="-90000" r="140000" b="190000"/>
            </a:path>
          </a:gradFill>
        </p:spPr>
        <p:txBody>
          <a:bodyPr wrap="square" rtlCol="0">
            <a:spAutoFit/>
          </a:bodyPr>
          <a:lstStyle/>
          <a:p>
            <a:r>
              <a:rPr lang="en-US" sz="1200" dirty="0" smtClean="0"/>
              <a:t>Easy for end users to see status locally, even when the counter is installed in an enclosure.</a:t>
            </a:r>
            <a:endParaRPr lang="en-GB" sz="1200" dirty="0"/>
          </a:p>
        </p:txBody>
      </p:sp>
      <p:sp>
        <p:nvSpPr>
          <p:cNvPr id="83" name="TextBox 82"/>
          <p:cNvSpPr txBox="1"/>
          <p:nvPr/>
        </p:nvSpPr>
        <p:spPr>
          <a:xfrm>
            <a:off x="5788904" y="5822288"/>
            <a:ext cx="3006114" cy="461665"/>
          </a:xfrm>
          <a:prstGeom prst="rect">
            <a:avLst/>
          </a:prstGeom>
          <a:gradFill>
            <a:gsLst>
              <a:gs pos="0">
                <a:schemeClr val="accent5">
                  <a:tint val="1000"/>
                  <a:satMod val="255000"/>
                </a:schemeClr>
              </a:gs>
              <a:gs pos="55000">
                <a:schemeClr val="accent5">
                  <a:tint val="12000"/>
                  <a:satMod val="255000"/>
                </a:schemeClr>
              </a:gs>
              <a:gs pos="100000">
                <a:schemeClr val="accent5">
                  <a:tint val="45000"/>
                  <a:satMod val="250000"/>
                </a:schemeClr>
              </a:gs>
            </a:gsLst>
            <a:path path="circle">
              <a:fillToRect l="-40000" t="-90000" r="140000" b="190000"/>
            </a:path>
          </a:gradFill>
        </p:spPr>
        <p:txBody>
          <a:bodyPr wrap="square" rtlCol="0">
            <a:spAutoFit/>
          </a:bodyPr>
          <a:lstStyle/>
          <a:p>
            <a:r>
              <a:rPr lang="en-US" sz="1200" dirty="0" smtClean="0"/>
              <a:t>Backwards compatible offering customers flexible power options</a:t>
            </a:r>
            <a:endParaRPr lang="en-GB" sz="1200" dirty="0"/>
          </a:p>
        </p:txBody>
      </p:sp>
      <p:sp>
        <p:nvSpPr>
          <p:cNvPr id="84" name="TextBox 83"/>
          <p:cNvSpPr txBox="1"/>
          <p:nvPr/>
        </p:nvSpPr>
        <p:spPr>
          <a:xfrm>
            <a:off x="562936" y="3573186"/>
            <a:ext cx="1828639" cy="830997"/>
          </a:xfrm>
          <a:prstGeom prst="rect">
            <a:avLst/>
          </a:prstGeom>
          <a:gradFill>
            <a:gsLst>
              <a:gs pos="0">
                <a:schemeClr val="accent5">
                  <a:tint val="1000"/>
                  <a:satMod val="255000"/>
                </a:schemeClr>
              </a:gs>
              <a:gs pos="55000">
                <a:schemeClr val="accent5">
                  <a:tint val="12000"/>
                  <a:satMod val="255000"/>
                </a:schemeClr>
              </a:gs>
              <a:gs pos="100000">
                <a:schemeClr val="accent5">
                  <a:tint val="45000"/>
                  <a:satMod val="250000"/>
                </a:schemeClr>
              </a:gs>
            </a:gsLst>
            <a:path path="circle">
              <a:fillToRect l="-40000" t="-90000" r="140000" b="190000"/>
            </a:path>
          </a:gradFill>
        </p:spPr>
        <p:txBody>
          <a:bodyPr wrap="square" rtlCol="0">
            <a:spAutoFit/>
          </a:bodyPr>
          <a:lstStyle/>
          <a:p>
            <a:r>
              <a:rPr lang="en-US" sz="1200" dirty="0" smtClean="0"/>
              <a:t>No special cables needed. Convenient and easy way to setup the instrument. </a:t>
            </a:r>
            <a:endParaRPr lang="en-GB" sz="1200" dirty="0"/>
          </a:p>
        </p:txBody>
      </p:sp>
      <p:sp>
        <p:nvSpPr>
          <p:cNvPr id="85" name="TextBox 84"/>
          <p:cNvSpPr txBox="1"/>
          <p:nvPr/>
        </p:nvSpPr>
        <p:spPr>
          <a:xfrm>
            <a:off x="544039" y="1596004"/>
            <a:ext cx="2566283" cy="646331"/>
          </a:xfrm>
          <a:prstGeom prst="rect">
            <a:avLst/>
          </a:prstGeom>
          <a:gradFill>
            <a:gsLst>
              <a:gs pos="0">
                <a:schemeClr val="accent5">
                  <a:tint val="1000"/>
                  <a:satMod val="255000"/>
                </a:schemeClr>
              </a:gs>
              <a:gs pos="55000">
                <a:schemeClr val="accent5">
                  <a:tint val="12000"/>
                  <a:satMod val="255000"/>
                </a:schemeClr>
              </a:gs>
              <a:gs pos="100000">
                <a:schemeClr val="accent5">
                  <a:tint val="45000"/>
                  <a:satMod val="250000"/>
                </a:schemeClr>
              </a:gs>
            </a:gsLst>
            <a:path path="circle">
              <a:fillToRect l="-40000" t="-90000" r="140000" b="190000"/>
            </a:path>
          </a:gradFill>
        </p:spPr>
        <p:txBody>
          <a:bodyPr wrap="square" rtlCol="0">
            <a:spAutoFit/>
          </a:bodyPr>
          <a:lstStyle>
            <a:defPPr>
              <a:defRPr lang="en-US"/>
            </a:defPPr>
            <a:lvl1pPr>
              <a:defRPr sz="1200"/>
            </a:lvl1pPr>
          </a:lstStyle>
          <a:p>
            <a:r>
              <a:rPr lang="en-US" dirty="0"/>
              <a:t>Improve reliability, reduces false counts due to electrical interference.</a:t>
            </a:r>
            <a:endParaRPr lang="en-GB" dirty="0"/>
          </a:p>
        </p:txBody>
      </p:sp>
      <p:sp>
        <p:nvSpPr>
          <p:cNvPr id="86" name="TextBox 85"/>
          <p:cNvSpPr txBox="1"/>
          <p:nvPr/>
        </p:nvSpPr>
        <p:spPr>
          <a:xfrm>
            <a:off x="1462457" y="6148184"/>
            <a:ext cx="3542641" cy="646331"/>
          </a:xfrm>
          <a:prstGeom prst="rect">
            <a:avLst/>
          </a:prstGeom>
          <a:gradFill>
            <a:gsLst>
              <a:gs pos="0">
                <a:schemeClr val="accent5">
                  <a:tint val="1000"/>
                  <a:satMod val="255000"/>
                </a:schemeClr>
              </a:gs>
              <a:gs pos="55000">
                <a:schemeClr val="accent5">
                  <a:tint val="12000"/>
                  <a:satMod val="255000"/>
                </a:schemeClr>
              </a:gs>
              <a:gs pos="100000">
                <a:schemeClr val="accent5">
                  <a:tint val="45000"/>
                  <a:satMod val="250000"/>
                </a:schemeClr>
              </a:gs>
            </a:gsLst>
            <a:path path="circle">
              <a:fillToRect l="-40000" t="-90000" r="140000" b="190000"/>
            </a:path>
          </a:gradFill>
        </p:spPr>
        <p:txBody>
          <a:bodyPr wrap="square" rtlCol="0">
            <a:spAutoFit/>
          </a:bodyPr>
          <a:lstStyle/>
          <a:p>
            <a:r>
              <a:rPr lang="en-US" sz="1200" dirty="0" smtClean="0"/>
              <a:t>Now customers can connect another device such as a chart recorder. Means we can do some cool stuff too, more on this later!</a:t>
            </a:r>
            <a:endParaRPr lang="en-GB" sz="1200" dirty="0"/>
          </a:p>
        </p:txBody>
      </p:sp>
      <p:cxnSp>
        <p:nvCxnSpPr>
          <p:cNvPr id="91" name="Straight Connector 90"/>
          <p:cNvCxnSpPr/>
          <p:nvPr/>
        </p:nvCxnSpPr>
        <p:spPr>
          <a:xfrm flipH="1">
            <a:off x="4014910" y="1989829"/>
            <a:ext cx="145443" cy="52022"/>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V="1">
            <a:off x="6677549" y="2573052"/>
            <a:ext cx="202758" cy="73145"/>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7380791" y="4865457"/>
            <a:ext cx="114583" cy="80776"/>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5552684" y="5886510"/>
            <a:ext cx="236220" cy="54675"/>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flipV="1">
            <a:off x="1269894" y="4414521"/>
            <a:ext cx="207362" cy="1759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flipV="1">
            <a:off x="2084163" y="2227393"/>
            <a:ext cx="16305" cy="108891"/>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329134" y="1968960"/>
            <a:ext cx="1600200" cy="461665"/>
          </a:xfrm>
          <a:prstGeom prst="rect">
            <a:avLst/>
          </a:prstGeom>
          <a:noFill/>
        </p:spPr>
        <p:txBody>
          <a:bodyPr wrap="square" rtlCol="0">
            <a:spAutoFit/>
          </a:bodyPr>
          <a:lstStyle/>
          <a:p>
            <a:r>
              <a:rPr lang="en-US" sz="1200" dirty="0" smtClean="0"/>
              <a:t>Inlet supports direct mount ISP</a:t>
            </a:r>
            <a:endParaRPr lang="en-GB" sz="1200" dirty="0"/>
          </a:p>
        </p:txBody>
      </p:sp>
      <p:sp>
        <p:nvSpPr>
          <p:cNvPr id="37" name="TextBox 36"/>
          <p:cNvSpPr txBox="1"/>
          <p:nvPr/>
        </p:nvSpPr>
        <p:spPr>
          <a:xfrm>
            <a:off x="6774272" y="1436300"/>
            <a:ext cx="2141128" cy="646331"/>
          </a:xfrm>
          <a:prstGeom prst="rect">
            <a:avLst/>
          </a:prstGeom>
          <a:gradFill>
            <a:gsLst>
              <a:gs pos="0">
                <a:schemeClr val="accent5">
                  <a:tint val="1000"/>
                  <a:satMod val="255000"/>
                </a:schemeClr>
              </a:gs>
              <a:gs pos="55000">
                <a:schemeClr val="accent5">
                  <a:tint val="12000"/>
                  <a:satMod val="255000"/>
                </a:schemeClr>
              </a:gs>
              <a:gs pos="100000">
                <a:schemeClr val="accent5">
                  <a:tint val="45000"/>
                  <a:satMod val="250000"/>
                </a:schemeClr>
              </a:gs>
            </a:gsLst>
            <a:path path="circle">
              <a:fillToRect l="-40000" t="-90000" r="140000" b="190000"/>
            </a:path>
          </a:gradFill>
        </p:spPr>
        <p:txBody>
          <a:bodyPr wrap="square" rtlCol="0">
            <a:spAutoFit/>
          </a:bodyPr>
          <a:lstStyle/>
          <a:p>
            <a:r>
              <a:rPr lang="en-US" sz="1200" dirty="0" smtClean="0"/>
              <a:t>Reduces particle traps in the flow path that can lead to spurious counts</a:t>
            </a:r>
            <a:endParaRPr lang="en-GB" sz="1200" dirty="0"/>
          </a:p>
        </p:txBody>
      </p:sp>
      <p:cxnSp>
        <p:nvCxnSpPr>
          <p:cNvPr id="38" name="Straight Connector 37"/>
          <p:cNvCxnSpPr/>
          <p:nvPr/>
        </p:nvCxnSpPr>
        <p:spPr>
          <a:xfrm flipH="1">
            <a:off x="4825116" y="2511835"/>
            <a:ext cx="562968" cy="4343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6504727" y="1861174"/>
            <a:ext cx="202758" cy="73145"/>
          </a:xfrm>
          <a:prstGeom prst="line">
            <a:avLst/>
          </a:prstGeom>
        </p:spPr>
        <p:style>
          <a:lnRef idx="1">
            <a:schemeClr val="accent1"/>
          </a:lnRef>
          <a:fillRef idx="0">
            <a:schemeClr val="accent1"/>
          </a:fillRef>
          <a:effectRef idx="0">
            <a:schemeClr val="accent1"/>
          </a:effectRef>
          <a:fontRef idx="minor">
            <a:schemeClr val="tx1"/>
          </a:fontRef>
        </p:style>
      </p:cxnSp>
      <p:pic>
        <p:nvPicPr>
          <p:cNvPr id="40" name="Picture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3595" y="124294"/>
            <a:ext cx="1153329" cy="1118729"/>
          </a:xfrm>
          <a:prstGeom prst="rect">
            <a:avLst/>
          </a:prstGeom>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039" y="83391"/>
            <a:ext cx="3467100" cy="863600"/>
          </a:xfrm>
          <a:prstGeom prst="rect">
            <a:avLst/>
          </a:prstGeom>
        </p:spPr>
      </p:pic>
    </p:spTree>
    <p:extLst>
      <p:ext uri="{BB962C8B-B14F-4D97-AF65-F5344CB8AC3E}">
        <p14:creationId xmlns:p14="http://schemas.microsoft.com/office/powerpoint/2010/main" val="300220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7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9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8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6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5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6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7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99"/>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84"/>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77"/>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75"/>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101"/>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1" grpId="0"/>
      <p:bldP spid="42" grpId="0"/>
      <p:bldP spid="43" grpId="0"/>
      <p:bldP spid="62" grpId="0"/>
      <p:bldP spid="70" grpId="0"/>
      <p:bldP spid="72" grpId="0"/>
      <p:bldP spid="75" grpId="0"/>
      <p:bldP spid="79" grpId="0" animBg="1"/>
      <p:bldP spid="80" grpId="0" animBg="1"/>
      <p:bldP spid="82" grpId="0" animBg="1"/>
      <p:bldP spid="83" grpId="0" animBg="1"/>
      <p:bldP spid="84" grpId="0" animBg="1"/>
      <p:bldP spid="85" grpId="0" animBg="1"/>
      <p:bldP spid="86" grpId="0" animBg="1"/>
      <p:bldP spid="35" grpId="0"/>
      <p:bldP spid="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0457" y="2453110"/>
            <a:ext cx="2610439" cy="2532125"/>
          </a:xfrm>
          <a:prstGeom prst="rect">
            <a:avLst/>
          </a:prstGeom>
        </p:spPr>
      </p:pic>
      <p:sp>
        <p:nvSpPr>
          <p:cNvPr id="3" name="Title 2"/>
          <p:cNvSpPr>
            <a:spLocks noGrp="1"/>
          </p:cNvSpPr>
          <p:nvPr>
            <p:ph type="title"/>
          </p:nvPr>
        </p:nvSpPr>
        <p:spPr/>
        <p:txBody>
          <a:bodyPr/>
          <a:lstStyle/>
          <a:p>
            <a:r>
              <a:rPr lang="en-US" b="1" baseline="30000" dirty="0" smtClean="0">
                <a:solidFill>
                  <a:srgbClr val="FF0000"/>
                </a:solidFill>
              </a:rPr>
              <a:t/>
            </a:r>
            <a:br>
              <a:rPr lang="en-US" b="1" baseline="30000" dirty="0" smtClean="0">
                <a:solidFill>
                  <a:srgbClr val="FF0000"/>
                </a:solidFill>
              </a:rPr>
            </a:br>
            <a:r>
              <a:rPr lang="en-US" b="1" baseline="30000" dirty="0" smtClean="0">
                <a:solidFill>
                  <a:srgbClr val="FF0000"/>
                </a:solidFill>
              </a:rPr>
              <a:t/>
            </a:r>
            <a:br>
              <a:rPr lang="en-US" b="1" baseline="30000" dirty="0" smtClean="0">
                <a:solidFill>
                  <a:srgbClr val="FF0000"/>
                </a:solidFill>
              </a:rPr>
            </a:br>
            <a:r>
              <a:rPr lang="en-US" b="1" baseline="30000" dirty="0">
                <a:solidFill>
                  <a:srgbClr val="FF0000"/>
                </a:solidFill>
              </a:rPr>
              <a:t/>
            </a:r>
            <a:br>
              <a:rPr lang="en-US" b="1" baseline="30000" dirty="0">
                <a:solidFill>
                  <a:srgbClr val="FF0000"/>
                </a:solidFill>
              </a:rPr>
            </a:br>
            <a:endParaRPr lang="en-GB" dirty="0"/>
          </a:p>
        </p:txBody>
      </p:sp>
      <p:sp>
        <p:nvSpPr>
          <p:cNvPr id="4" name="Slide Number Placeholder 3"/>
          <p:cNvSpPr>
            <a:spLocks noGrp="1"/>
          </p:cNvSpPr>
          <p:nvPr>
            <p:ph type="sldNum" sz="quarter" idx="12"/>
          </p:nvPr>
        </p:nvSpPr>
        <p:spPr/>
        <p:txBody>
          <a:bodyPr/>
          <a:lstStyle/>
          <a:p>
            <a:pPr>
              <a:defRPr/>
            </a:pPr>
            <a:fld id="{E8006E97-5591-4D1A-8BB8-04D7F0ABCD72}" type="slidenum">
              <a:rPr lang="en-US" smtClean="0"/>
              <a:pPr>
                <a:defRPr/>
              </a:pPr>
              <a:t>3</a:t>
            </a:fld>
            <a:endParaRPr lang="en-US" dirty="0">
              <a:solidFill>
                <a:schemeClr val="bg1"/>
              </a:solidFill>
            </a:endParaRPr>
          </a:p>
        </p:txBody>
      </p:sp>
      <p:sp>
        <p:nvSpPr>
          <p:cNvPr id="42" name="TextBox 41"/>
          <p:cNvSpPr txBox="1"/>
          <p:nvPr/>
        </p:nvSpPr>
        <p:spPr>
          <a:xfrm>
            <a:off x="943515" y="3067851"/>
            <a:ext cx="1755745" cy="646331"/>
          </a:xfrm>
          <a:prstGeom prst="rect">
            <a:avLst/>
          </a:prstGeom>
          <a:noFill/>
        </p:spPr>
        <p:txBody>
          <a:bodyPr wrap="square" rtlCol="0">
            <a:spAutoFit/>
          </a:bodyPr>
          <a:lstStyle/>
          <a:p>
            <a:r>
              <a:rPr lang="en-US" sz="1200" dirty="0" smtClean="0"/>
              <a:t> A bit taller…(1.5mm)</a:t>
            </a:r>
          </a:p>
          <a:p>
            <a:r>
              <a:rPr lang="en-US" sz="1200" dirty="0"/>
              <a:t>w</a:t>
            </a:r>
            <a:r>
              <a:rPr lang="en-US" sz="1200" dirty="0" smtClean="0"/>
              <a:t>e added live flow monitoring </a:t>
            </a:r>
            <a:endParaRPr lang="en-GB" sz="1200" dirty="0"/>
          </a:p>
        </p:txBody>
      </p:sp>
      <p:cxnSp>
        <p:nvCxnSpPr>
          <p:cNvPr id="5" name="Straight Arrow Connector 4"/>
          <p:cNvCxnSpPr/>
          <p:nvPr/>
        </p:nvCxnSpPr>
        <p:spPr>
          <a:xfrm>
            <a:off x="2901496" y="3067851"/>
            <a:ext cx="0" cy="143240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5339896" y="2986510"/>
            <a:ext cx="381000" cy="8134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916363" y="2453110"/>
            <a:ext cx="2558333" cy="830997"/>
          </a:xfrm>
          <a:prstGeom prst="rect">
            <a:avLst/>
          </a:prstGeom>
          <a:noFill/>
        </p:spPr>
        <p:txBody>
          <a:bodyPr wrap="square" rtlCol="0">
            <a:spAutoFit/>
          </a:bodyPr>
          <a:lstStyle/>
          <a:p>
            <a:r>
              <a:rPr lang="en-US" sz="1200" dirty="0" smtClean="0"/>
              <a:t> A bit deeper…(10mm)</a:t>
            </a:r>
          </a:p>
          <a:p>
            <a:r>
              <a:rPr lang="en-US" sz="1200" dirty="0"/>
              <a:t>w</a:t>
            </a:r>
            <a:r>
              <a:rPr lang="en-US" sz="1200" dirty="0" smtClean="0"/>
              <a:t>e integrated the 2 </a:t>
            </a:r>
            <a:r>
              <a:rPr lang="en-US" sz="1200" dirty="0" err="1" smtClean="0"/>
              <a:t>ch</a:t>
            </a:r>
            <a:r>
              <a:rPr lang="en-US" sz="1200" dirty="0" smtClean="0"/>
              <a:t> 4-20mA analog output option. All 7000 series remotes are the same size. </a:t>
            </a:r>
            <a:endParaRPr lang="en-GB" sz="1200" dirty="0"/>
          </a:p>
        </p:txBody>
      </p:sp>
      <p:sp>
        <p:nvSpPr>
          <p:cNvPr id="26" name="TextBox 25"/>
          <p:cNvSpPr txBox="1"/>
          <p:nvPr/>
        </p:nvSpPr>
        <p:spPr>
          <a:xfrm>
            <a:off x="6096924" y="3810000"/>
            <a:ext cx="2841362" cy="1015663"/>
          </a:xfrm>
          <a:prstGeom prst="rect">
            <a:avLst/>
          </a:prstGeom>
          <a:gradFill>
            <a:gsLst>
              <a:gs pos="0">
                <a:schemeClr val="accent5">
                  <a:tint val="1000"/>
                  <a:satMod val="255000"/>
                </a:schemeClr>
              </a:gs>
              <a:gs pos="55000">
                <a:schemeClr val="accent5">
                  <a:tint val="12000"/>
                  <a:satMod val="255000"/>
                </a:schemeClr>
              </a:gs>
              <a:gs pos="100000">
                <a:schemeClr val="accent5">
                  <a:tint val="45000"/>
                  <a:satMod val="250000"/>
                </a:schemeClr>
              </a:gs>
            </a:gsLst>
            <a:path path="circle">
              <a:fillToRect l="-40000" t="-90000" r="140000" b="190000"/>
            </a:path>
          </a:gradFill>
        </p:spPr>
        <p:txBody>
          <a:bodyPr wrap="square" rtlCol="0">
            <a:spAutoFit/>
          </a:bodyPr>
          <a:lstStyle/>
          <a:p>
            <a:r>
              <a:rPr lang="en-US" sz="1200" dirty="0" smtClean="0"/>
              <a:t>Analog output remote models faster </a:t>
            </a:r>
            <a:r>
              <a:rPr lang="en-US" sz="1200" dirty="0"/>
              <a:t>to setup. Ethernet and USB-C connector is accessible.</a:t>
            </a:r>
            <a:endParaRPr lang="en-GB" sz="1200" dirty="0"/>
          </a:p>
          <a:p>
            <a:r>
              <a:rPr lang="en-US" sz="1200" dirty="0" smtClean="0"/>
              <a:t>Uses up less wall space than current models. </a:t>
            </a:r>
            <a:endParaRPr lang="en-GB" sz="1200" dirty="0"/>
          </a:p>
        </p:txBody>
      </p:sp>
      <p:sp>
        <p:nvSpPr>
          <p:cNvPr id="27" name="TextBox 26"/>
          <p:cNvSpPr txBox="1"/>
          <p:nvPr/>
        </p:nvSpPr>
        <p:spPr>
          <a:xfrm>
            <a:off x="884233" y="4020114"/>
            <a:ext cx="1755745" cy="830997"/>
          </a:xfrm>
          <a:prstGeom prst="rect">
            <a:avLst/>
          </a:prstGeom>
          <a:gradFill>
            <a:gsLst>
              <a:gs pos="0">
                <a:schemeClr val="accent5">
                  <a:tint val="1000"/>
                  <a:satMod val="255000"/>
                </a:schemeClr>
              </a:gs>
              <a:gs pos="55000">
                <a:schemeClr val="accent5">
                  <a:tint val="12000"/>
                  <a:satMod val="255000"/>
                </a:schemeClr>
              </a:gs>
              <a:gs pos="100000">
                <a:schemeClr val="accent5">
                  <a:tint val="45000"/>
                  <a:satMod val="250000"/>
                </a:schemeClr>
              </a:gs>
            </a:gsLst>
            <a:path path="circle">
              <a:fillToRect l="-40000" t="-90000" r="140000" b="190000"/>
            </a:path>
          </a:gradFill>
        </p:spPr>
        <p:txBody>
          <a:bodyPr wrap="square" rtlCol="0">
            <a:spAutoFit/>
          </a:bodyPr>
          <a:lstStyle/>
          <a:p>
            <a:r>
              <a:rPr lang="en-US" sz="1200" dirty="0" smtClean="0"/>
              <a:t>Now </a:t>
            </a:r>
            <a:r>
              <a:rPr lang="en-US" sz="1200" u="sng" dirty="0" smtClean="0"/>
              <a:t>all units </a:t>
            </a:r>
            <a:r>
              <a:rPr lang="en-US" sz="1200" dirty="0" smtClean="0"/>
              <a:t>will monitor volumetric flow rate at the inlet of the unit. </a:t>
            </a:r>
            <a:endParaRPr lang="en-GB" sz="1200" dirty="0"/>
          </a:p>
        </p:txBody>
      </p:sp>
      <p:cxnSp>
        <p:nvCxnSpPr>
          <p:cNvPr id="13" name="Straight Connector 12"/>
          <p:cNvCxnSpPr/>
          <p:nvPr/>
        </p:nvCxnSpPr>
        <p:spPr>
          <a:xfrm flipH="1" flipV="1">
            <a:off x="1529896" y="3714182"/>
            <a:ext cx="76200" cy="3059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473496" y="3391016"/>
            <a:ext cx="190404" cy="323166"/>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3595" y="124294"/>
            <a:ext cx="1153329" cy="1118729"/>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124294"/>
            <a:ext cx="3467100" cy="863600"/>
          </a:xfrm>
          <a:prstGeom prst="rect">
            <a:avLst/>
          </a:prstGeom>
        </p:spPr>
      </p:pic>
    </p:spTree>
    <p:extLst>
      <p:ext uri="{BB962C8B-B14F-4D97-AF65-F5344CB8AC3E}">
        <p14:creationId xmlns:p14="http://schemas.microsoft.com/office/powerpoint/2010/main" val="158459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23"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8277" y="2190519"/>
            <a:ext cx="2211021" cy="2144690"/>
          </a:xfrm>
          <a:prstGeom prst="rect">
            <a:avLst/>
          </a:prstGeom>
        </p:spPr>
      </p:pic>
      <p:sp>
        <p:nvSpPr>
          <p:cNvPr id="3" name="Title 2"/>
          <p:cNvSpPr>
            <a:spLocks noGrp="1"/>
          </p:cNvSpPr>
          <p:nvPr>
            <p:ph type="title"/>
          </p:nvPr>
        </p:nvSpPr>
        <p:spPr>
          <a:xfrm>
            <a:off x="685800" y="0"/>
            <a:ext cx="8229600" cy="1243023"/>
          </a:xfrm>
        </p:spPr>
        <p:txBody>
          <a:bodyPr>
            <a:normAutofit fontScale="90000"/>
          </a:bodyPr>
          <a:lstStyle/>
          <a:p>
            <a:r>
              <a:rPr lang="en-US" b="1" baseline="30000" dirty="0" smtClean="0">
                <a:solidFill>
                  <a:srgbClr val="FF0000"/>
                </a:solidFill>
              </a:rPr>
              <a:t/>
            </a:r>
            <a:br>
              <a:rPr lang="en-US" b="1" baseline="30000" dirty="0" smtClean="0">
                <a:solidFill>
                  <a:srgbClr val="FF0000"/>
                </a:solidFill>
              </a:rPr>
            </a:br>
            <a:r>
              <a:rPr lang="en-US" b="1" baseline="30000" dirty="0" smtClean="0">
                <a:solidFill>
                  <a:srgbClr val="FF0000"/>
                </a:solidFill>
              </a:rPr>
              <a:t/>
            </a:r>
            <a:br>
              <a:rPr lang="en-US" b="1" baseline="30000" dirty="0" smtClean="0">
                <a:solidFill>
                  <a:srgbClr val="FF0000"/>
                </a:solidFill>
              </a:rPr>
            </a:br>
            <a:r>
              <a:rPr lang="en-US" b="1" baseline="30000" dirty="0" smtClean="0">
                <a:solidFill>
                  <a:srgbClr val="FF0000"/>
                </a:solidFill>
              </a:rPr>
              <a:t/>
            </a:r>
            <a:br>
              <a:rPr lang="en-US" b="1" baseline="30000" dirty="0" smtClean="0">
                <a:solidFill>
                  <a:srgbClr val="FF0000"/>
                </a:solidFill>
              </a:rPr>
            </a:br>
            <a:endParaRPr lang="en-GB" dirty="0"/>
          </a:p>
        </p:txBody>
      </p:sp>
      <p:sp>
        <p:nvSpPr>
          <p:cNvPr id="4" name="Slide Number Placeholder 3"/>
          <p:cNvSpPr>
            <a:spLocks noGrp="1"/>
          </p:cNvSpPr>
          <p:nvPr>
            <p:ph type="sldNum" sz="quarter" idx="12"/>
          </p:nvPr>
        </p:nvSpPr>
        <p:spPr/>
        <p:txBody>
          <a:bodyPr/>
          <a:lstStyle/>
          <a:p>
            <a:pPr>
              <a:defRPr/>
            </a:pPr>
            <a:fld id="{E8006E97-5591-4D1A-8BB8-04D7F0ABCD72}" type="slidenum">
              <a:rPr lang="en-US" smtClean="0"/>
              <a:pPr>
                <a:defRPr/>
              </a:pPr>
              <a:t>4</a:t>
            </a:fld>
            <a:endParaRPr lang="en-US" dirty="0">
              <a:solidFill>
                <a:schemeClr val="bg1"/>
              </a:solidFill>
            </a:endParaRPr>
          </a:p>
        </p:txBody>
      </p:sp>
      <p:sp>
        <p:nvSpPr>
          <p:cNvPr id="42" name="TextBox 41"/>
          <p:cNvSpPr txBox="1"/>
          <p:nvPr/>
        </p:nvSpPr>
        <p:spPr>
          <a:xfrm>
            <a:off x="757900" y="2113900"/>
            <a:ext cx="1755745" cy="461665"/>
          </a:xfrm>
          <a:prstGeom prst="rect">
            <a:avLst/>
          </a:prstGeom>
          <a:noFill/>
        </p:spPr>
        <p:txBody>
          <a:bodyPr wrap="square" rtlCol="0">
            <a:spAutoFit/>
          </a:bodyPr>
          <a:lstStyle/>
          <a:p>
            <a:r>
              <a:rPr lang="en-US" sz="1200" dirty="0" smtClean="0"/>
              <a:t>Fits onto current wall bracket</a:t>
            </a:r>
            <a:endParaRPr lang="en-GB" sz="1200" dirty="0"/>
          </a:p>
        </p:txBody>
      </p:sp>
      <p:cxnSp>
        <p:nvCxnSpPr>
          <p:cNvPr id="9" name="Straight Connector 8"/>
          <p:cNvCxnSpPr/>
          <p:nvPr/>
        </p:nvCxnSpPr>
        <p:spPr>
          <a:xfrm flipV="1">
            <a:off x="3613707" y="4099329"/>
            <a:ext cx="495130" cy="503709"/>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943566" y="4679375"/>
            <a:ext cx="2579641" cy="461665"/>
          </a:xfrm>
          <a:prstGeom prst="rect">
            <a:avLst/>
          </a:prstGeom>
          <a:noFill/>
        </p:spPr>
        <p:txBody>
          <a:bodyPr wrap="square" rtlCol="0">
            <a:spAutoFit/>
          </a:bodyPr>
          <a:lstStyle/>
          <a:p>
            <a:r>
              <a:rPr lang="en-US" sz="1200" dirty="0" smtClean="0"/>
              <a:t>Current Modbus Map is supported</a:t>
            </a:r>
          </a:p>
          <a:p>
            <a:endParaRPr lang="en-GB" sz="1200" dirty="0"/>
          </a:p>
        </p:txBody>
      </p:sp>
      <p:sp>
        <p:nvSpPr>
          <p:cNvPr id="13" name="TextBox 12"/>
          <p:cNvSpPr txBox="1"/>
          <p:nvPr/>
        </p:nvSpPr>
        <p:spPr>
          <a:xfrm>
            <a:off x="4840800" y="4823742"/>
            <a:ext cx="1590720" cy="276999"/>
          </a:xfrm>
          <a:prstGeom prst="rect">
            <a:avLst/>
          </a:prstGeom>
          <a:noFill/>
        </p:spPr>
        <p:txBody>
          <a:bodyPr wrap="square" rtlCol="0">
            <a:spAutoFit/>
          </a:bodyPr>
          <a:lstStyle/>
          <a:p>
            <a:r>
              <a:rPr lang="en-US" sz="1200" dirty="0"/>
              <a:t>9</a:t>
            </a:r>
            <a:r>
              <a:rPr lang="en-US" sz="1200" dirty="0" smtClean="0"/>
              <a:t> -24 v DC power</a:t>
            </a:r>
            <a:endParaRPr lang="en-GB" sz="1200" dirty="0"/>
          </a:p>
        </p:txBody>
      </p:sp>
      <p:cxnSp>
        <p:nvCxnSpPr>
          <p:cNvPr id="14" name="Straight Connector 13"/>
          <p:cNvCxnSpPr/>
          <p:nvPr/>
        </p:nvCxnSpPr>
        <p:spPr>
          <a:xfrm flipV="1">
            <a:off x="5296342" y="4279872"/>
            <a:ext cx="0" cy="399504"/>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425317" y="2381659"/>
            <a:ext cx="1755745" cy="830997"/>
          </a:xfrm>
          <a:prstGeom prst="rect">
            <a:avLst/>
          </a:prstGeom>
          <a:noFill/>
        </p:spPr>
        <p:txBody>
          <a:bodyPr wrap="square" rtlCol="0">
            <a:spAutoFit/>
          </a:bodyPr>
          <a:lstStyle/>
          <a:p>
            <a:r>
              <a:rPr lang="en-US" sz="1200" dirty="0" smtClean="0"/>
              <a:t>New wall bracket more robust and has same spacing for mounting holes</a:t>
            </a:r>
            <a:endParaRPr lang="en-GB" sz="1200" dirty="0"/>
          </a:p>
        </p:txBody>
      </p:sp>
      <p:sp>
        <p:nvSpPr>
          <p:cNvPr id="17" name="TextBox 16"/>
          <p:cNvSpPr txBox="1"/>
          <p:nvPr/>
        </p:nvSpPr>
        <p:spPr>
          <a:xfrm>
            <a:off x="671454" y="4049040"/>
            <a:ext cx="2249965" cy="646331"/>
          </a:xfrm>
          <a:prstGeom prst="rect">
            <a:avLst/>
          </a:prstGeom>
          <a:noFill/>
        </p:spPr>
        <p:txBody>
          <a:bodyPr wrap="square" rtlCol="0">
            <a:spAutoFit/>
          </a:bodyPr>
          <a:lstStyle/>
          <a:p>
            <a:r>
              <a:rPr lang="en-US" sz="1200" dirty="0" smtClean="0"/>
              <a:t>4-20mA analog output option connector pin-out is the same</a:t>
            </a:r>
          </a:p>
          <a:p>
            <a:endParaRPr lang="en-GB" sz="1200" dirty="0"/>
          </a:p>
        </p:txBody>
      </p:sp>
      <p:cxnSp>
        <p:nvCxnSpPr>
          <p:cNvPr id="18" name="Straight Connector 17"/>
          <p:cNvCxnSpPr/>
          <p:nvPr/>
        </p:nvCxnSpPr>
        <p:spPr>
          <a:xfrm flipV="1">
            <a:off x="2737237" y="3889217"/>
            <a:ext cx="923127" cy="2101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356237" y="2422928"/>
            <a:ext cx="1143000" cy="332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6" idx="1"/>
          </p:cNvCxnSpPr>
          <p:nvPr/>
        </p:nvCxnSpPr>
        <p:spPr>
          <a:xfrm flipH="1">
            <a:off x="5749203" y="2797158"/>
            <a:ext cx="676114" cy="235370"/>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25578" y="5162904"/>
            <a:ext cx="4712234" cy="461665"/>
          </a:xfrm>
          <a:prstGeom prst="rect">
            <a:avLst/>
          </a:prstGeom>
          <a:gradFill>
            <a:gsLst>
              <a:gs pos="0">
                <a:schemeClr val="accent5">
                  <a:tint val="1000"/>
                  <a:satMod val="255000"/>
                </a:schemeClr>
              </a:gs>
              <a:gs pos="55000">
                <a:schemeClr val="accent5">
                  <a:tint val="12000"/>
                  <a:satMod val="255000"/>
                </a:schemeClr>
              </a:gs>
              <a:gs pos="100000">
                <a:schemeClr val="accent5">
                  <a:tint val="45000"/>
                  <a:satMod val="250000"/>
                </a:schemeClr>
              </a:gs>
            </a:gsLst>
            <a:path path="circle">
              <a:fillToRect l="-40000" t="-90000" r="140000" b="190000"/>
            </a:path>
          </a:gradFill>
        </p:spPr>
        <p:txBody>
          <a:bodyPr wrap="square" rtlCol="0">
            <a:spAutoFit/>
          </a:bodyPr>
          <a:lstStyle/>
          <a:p>
            <a:r>
              <a:rPr lang="en-US" sz="1200" dirty="0" smtClean="0"/>
              <a:t>Works with FMS versions 5.1.0 and newer.</a:t>
            </a:r>
          </a:p>
          <a:p>
            <a:r>
              <a:rPr lang="en-US" sz="1200" dirty="0" smtClean="0"/>
              <a:t>Works with third party drivers that have used current Modbus map </a:t>
            </a:r>
            <a:endParaRPr lang="en-GB" sz="1200" dirty="0"/>
          </a:p>
        </p:txBody>
      </p:sp>
      <p:sp>
        <p:nvSpPr>
          <p:cNvPr id="30" name="TextBox 29"/>
          <p:cNvSpPr txBox="1"/>
          <p:nvPr/>
        </p:nvSpPr>
        <p:spPr>
          <a:xfrm>
            <a:off x="6425317" y="4279872"/>
            <a:ext cx="2566283" cy="1200329"/>
          </a:xfrm>
          <a:prstGeom prst="rect">
            <a:avLst/>
          </a:prstGeom>
          <a:gradFill>
            <a:gsLst>
              <a:gs pos="0">
                <a:schemeClr val="accent5">
                  <a:tint val="1000"/>
                  <a:satMod val="255000"/>
                </a:schemeClr>
              </a:gs>
              <a:gs pos="55000">
                <a:schemeClr val="accent5">
                  <a:tint val="12000"/>
                  <a:satMod val="255000"/>
                </a:schemeClr>
              </a:gs>
              <a:gs pos="100000">
                <a:schemeClr val="accent5">
                  <a:tint val="45000"/>
                  <a:satMod val="250000"/>
                </a:schemeClr>
              </a:gs>
            </a:gsLst>
            <a:path path="circle">
              <a:fillToRect l="-40000" t="-90000" r="140000" b="190000"/>
            </a:path>
          </a:gradFill>
        </p:spPr>
        <p:txBody>
          <a:bodyPr wrap="square" rtlCol="0">
            <a:spAutoFit/>
          </a:bodyPr>
          <a:lstStyle/>
          <a:p>
            <a:r>
              <a:rPr lang="en-US" sz="1200" dirty="0" smtClean="0"/>
              <a:t>No need to update power, unit will work with already installed 12v DC power.</a:t>
            </a:r>
          </a:p>
          <a:p>
            <a:endParaRPr lang="en-US" sz="1200" dirty="0"/>
          </a:p>
          <a:p>
            <a:r>
              <a:rPr lang="en-US" sz="1200" dirty="0" smtClean="0"/>
              <a:t>Unit is compatible with most commonly used 24 v DC power</a:t>
            </a:r>
            <a:endParaRPr lang="en-GB" sz="1200" dirty="0"/>
          </a:p>
        </p:txBody>
      </p:sp>
      <p:sp>
        <p:nvSpPr>
          <p:cNvPr id="31" name="TextBox 30"/>
          <p:cNvSpPr txBox="1"/>
          <p:nvPr/>
        </p:nvSpPr>
        <p:spPr>
          <a:xfrm>
            <a:off x="6866257" y="3326372"/>
            <a:ext cx="1999800" cy="646331"/>
          </a:xfrm>
          <a:prstGeom prst="rect">
            <a:avLst/>
          </a:prstGeom>
          <a:gradFill>
            <a:gsLst>
              <a:gs pos="0">
                <a:schemeClr val="accent5">
                  <a:tint val="1000"/>
                  <a:satMod val="255000"/>
                </a:schemeClr>
              </a:gs>
              <a:gs pos="55000">
                <a:schemeClr val="accent5">
                  <a:tint val="12000"/>
                  <a:satMod val="255000"/>
                </a:schemeClr>
              </a:gs>
              <a:gs pos="100000">
                <a:schemeClr val="accent5">
                  <a:tint val="45000"/>
                  <a:satMod val="250000"/>
                </a:schemeClr>
              </a:gs>
            </a:gsLst>
            <a:path path="circle">
              <a:fillToRect l="-40000" t="-90000" r="140000" b="190000"/>
            </a:path>
          </a:gradFill>
        </p:spPr>
        <p:txBody>
          <a:bodyPr wrap="square" rtlCol="0">
            <a:spAutoFit/>
          </a:bodyPr>
          <a:lstStyle/>
          <a:p>
            <a:r>
              <a:rPr lang="en-US" sz="1200" dirty="0" smtClean="0"/>
              <a:t>No need to drill new holes if you want to use the new bracket</a:t>
            </a:r>
            <a:endParaRPr lang="en-GB" sz="1200" dirty="0"/>
          </a:p>
        </p:txBody>
      </p:sp>
      <p:sp>
        <p:nvSpPr>
          <p:cNvPr id="32" name="TextBox 31"/>
          <p:cNvSpPr txBox="1"/>
          <p:nvPr/>
        </p:nvSpPr>
        <p:spPr>
          <a:xfrm>
            <a:off x="715979" y="3456261"/>
            <a:ext cx="2021258" cy="276999"/>
          </a:xfrm>
          <a:prstGeom prst="rect">
            <a:avLst/>
          </a:prstGeom>
          <a:gradFill>
            <a:gsLst>
              <a:gs pos="0">
                <a:schemeClr val="accent5">
                  <a:tint val="1000"/>
                  <a:satMod val="255000"/>
                </a:schemeClr>
              </a:gs>
              <a:gs pos="55000">
                <a:schemeClr val="accent5">
                  <a:tint val="12000"/>
                  <a:satMod val="255000"/>
                </a:schemeClr>
              </a:gs>
              <a:gs pos="100000">
                <a:schemeClr val="accent5">
                  <a:tint val="45000"/>
                  <a:satMod val="250000"/>
                </a:schemeClr>
              </a:gs>
            </a:gsLst>
            <a:path path="circle">
              <a:fillToRect l="-40000" t="-90000" r="140000" b="190000"/>
            </a:path>
          </a:gradFill>
        </p:spPr>
        <p:txBody>
          <a:bodyPr wrap="square" rtlCol="0">
            <a:spAutoFit/>
          </a:bodyPr>
          <a:lstStyle/>
          <a:p>
            <a:r>
              <a:rPr lang="en-US" sz="1200" dirty="0" smtClean="0"/>
              <a:t>No new cabling is needed</a:t>
            </a:r>
            <a:endParaRPr lang="en-GB" sz="1200" dirty="0"/>
          </a:p>
        </p:txBody>
      </p:sp>
      <p:cxnSp>
        <p:nvCxnSpPr>
          <p:cNvPr id="29" name="Straight Connector 28"/>
          <p:cNvCxnSpPr/>
          <p:nvPr/>
        </p:nvCxnSpPr>
        <p:spPr>
          <a:xfrm>
            <a:off x="7461637" y="3032528"/>
            <a:ext cx="152400" cy="18012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6247352" y="4951463"/>
            <a:ext cx="299885" cy="1077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229320" y="4962241"/>
            <a:ext cx="76200" cy="170463"/>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1677751" y="3817358"/>
            <a:ext cx="44525" cy="261003"/>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757900" y="1600200"/>
            <a:ext cx="1755745" cy="461665"/>
          </a:xfrm>
          <a:prstGeom prst="rect">
            <a:avLst/>
          </a:prstGeom>
          <a:gradFill>
            <a:gsLst>
              <a:gs pos="0">
                <a:schemeClr val="accent5">
                  <a:tint val="1000"/>
                  <a:satMod val="255000"/>
                </a:schemeClr>
              </a:gs>
              <a:gs pos="55000">
                <a:schemeClr val="accent5">
                  <a:tint val="12000"/>
                  <a:satMod val="255000"/>
                </a:schemeClr>
              </a:gs>
              <a:gs pos="100000">
                <a:schemeClr val="accent5">
                  <a:tint val="45000"/>
                  <a:satMod val="250000"/>
                </a:schemeClr>
              </a:gs>
            </a:gsLst>
            <a:path path="circle">
              <a:fillToRect l="-40000" t="-90000" r="140000" b="190000"/>
            </a:path>
          </a:gradFill>
        </p:spPr>
        <p:txBody>
          <a:bodyPr wrap="square" rtlCol="0">
            <a:spAutoFit/>
          </a:bodyPr>
          <a:lstStyle/>
          <a:p>
            <a:r>
              <a:rPr lang="en-US" sz="1200" dirty="0" smtClean="0"/>
              <a:t>No disruption it’s a direct swap out</a:t>
            </a:r>
            <a:endParaRPr lang="en-GB" sz="1200" dirty="0"/>
          </a:p>
        </p:txBody>
      </p:sp>
      <p:cxnSp>
        <p:nvCxnSpPr>
          <p:cNvPr id="43" name="Straight Connector 42"/>
          <p:cNvCxnSpPr/>
          <p:nvPr/>
        </p:nvCxnSpPr>
        <p:spPr>
          <a:xfrm flipV="1">
            <a:off x="1946332" y="2031213"/>
            <a:ext cx="0" cy="80210"/>
          </a:xfrm>
          <a:prstGeom prst="line">
            <a:avLst/>
          </a:prstGeom>
        </p:spPr>
        <p:style>
          <a:lnRef idx="1">
            <a:schemeClr val="accent1"/>
          </a:lnRef>
          <a:fillRef idx="0">
            <a:schemeClr val="accent1"/>
          </a:fillRef>
          <a:effectRef idx="0">
            <a:schemeClr val="accent1"/>
          </a:effectRef>
          <a:fontRef idx="minor">
            <a:schemeClr val="tx1"/>
          </a:fontRef>
        </p:style>
      </p:cxnSp>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3595" y="124294"/>
            <a:ext cx="1153329" cy="1118729"/>
          </a:xfrm>
          <a:prstGeom prst="rect">
            <a:avLst/>
          </a:prstGeom>
        </p:spPr>
      </p:pic>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039" y="83391"/>
            <a:ext cx="3467100" cy="863600"/>
          </a:xfrm>
          <a:prstGeom prst="rect">
            <a:avLst/>
          </a:prstGeom>
        </p:spPr>
      </p:pic>
    </p:spTree>
    <p:extLst>
      <p:ext uri="{BB962C8B-B14F-4D97-AF65-F5344CB8AC3E}">
        <p14:creationId xmlns:p14="http://schemas.microsoft.com/office/powerpoint/2010/main" val="202501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0" grpId="0"/>
      <p:bldP spid="13" grpId="0"/>
      <p:bldP spid="16" grpId="0"/>
      <p:bldP spid="17" grpId="0"/>
      <p:bldP spid="27" grpId="0" animBg="1"/>
      <p:bldP spid="30" grpId="0" animBg="1"/>
      <p:bldP spid="31" grpId="0" animBg="1"/>
      <p:bldP spid="32" grpId="0" animBg="1"/>
      <p:bldP spid="4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8860" y="2710789"/>
            <a:ext cx="2211021" cy="2144690"/>
          </a:xfrm>
          <a:prstGeom prst="rect">
            <a:avLst/>
          </a:prstGeom>
        </p:spPr>
      </p:pic>
      <p:sp>
        <p:nvSpPr>
          <p:cNvPr id="3" name="Title 2"/>
          <p:cNvSpPr>
            <a:spLocks noGrp="1"/>
          </p:cNvSpPr>
          <p:nvPr>
            <p:ph type="title"/>
          </p:nvPr>
        </p:nvSpPr>
        <p:spPr>
          <a:xfrm>
            <a:off x="381000" y="0"/>
            <a:ext cx="6019800" cy="1295399"/>
          </a:xfrm>
        </p:spPr>
        <p:txBody>
          <a:bodyPr>
            <a:normAutofit fontScale="90000"/>
          </a:bodyPr>
          <a:lstStyle/>
          <a:p>
            <a:r>
              <a:rPr lang="en-US" dirty="0"/>
              <a:t/>
            </a:r>
            <a:br>
              <a:rPr lang="en-US" dirty="0"/>
            </a:br>
            <a:r>
              <a:rPr lang="en-US" dirty="0" smtClean="0"/>
              <a:t/>
            </a:r>
            <a:br>
              <a:rPr lang="en-US" dirty="0" smtClean="0"/>
            </a:br>
            <a:r>
              <a:rPr lang="en-US" sz="2400" b="1" dirty="0" smtClean="0">
                <a:solidFill>
                  <a:srgbClr val="0070C0"/>
                </a:solidFill>
              </a:rPr>
              <a:t>More processing power</a:t>
            </a:r>
            <a:endParaRPr lang="en-GB" dirty="0"/>
          </a:p>
        </p:txBody>
      </p:sp>
      <p:sp>
        <p:nvSpPr>
          <p:cNvPr id="4" name="Slide Number Placeholder 3"/>
          <p:cNvSpPr>
            <a:spLocks noGrp="1"/>
          </p:cNvSpPr>
          <p:nvPr>
            <p:ph type="sldNum" sz="quarter" idx="12"/>
          </p:nvPr>
        </p:nvSpPr>
        <p:spPr/>
        <p:txBody>
          <a:bodyPr/>
          <a:lstStyle/>
          <a:p>
            <a:pPr>
              <a:defRPr/>
            </a:pPr>
            <a:fld id="{E8006E97-5591-4D1A-8BB8-04D7F0ABCD72}" type="slidenum">
              <a:rPr lang="en-US" smtClean="0"/>
              <a:pPr>
                <a:defRPr/>
              </a:pPr>
              <a:t>5</a:t>
            </a:fld>
            <a:endParaRPr lang="en-US" dirty="0">
              <a:solidFill>
                <a:schemeClr val="bg1"/>
              </a:solidFill>
            </a:endParaRPr>
          </a:p>
        </p:txBody>
      </p:sp>
      <p:cxnSp>
        <p:nvCxnSpPr>
          <p:cNvPr id="9" name="Straight Connector 8"/>
          <p:cNvCxnSpPr/>
          <p:nvPr/>
        </p:nvCxnSpPr>
        <p:spPr>
          <a:xfrm flipV="1">
            <a:off x="3390900" y="4800601"/>
            <a:ext cx="495300" cy="641747"/>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780565" y="5450321"/>
            <a:ext cx="3613701" cy="646331"/>
          </a:xfrm>
          <a:prstGeom prst="rect">
            <a:avLst/>
          </a:prstGeom>
          <a:noFill/>
        </p:spPr>
        <p:txBody>
          <a:bodyPr wrap="square" rtlCol="0">
            <a:spAutoFit/>
          </a:bodyPr>
          <a:lstStyle/>
          <a:p>
            <a:r>
              <a:rPr lang="en-US" sz="1200" dirty="0" smtClean="0"/>
              <a:t>Relay output can be mapped to FMS </a:t>
            </a:r>
            <a:r>
              <a:rPr lang="en-US" sz="1200" dirty="0" smtClean="0">
                <a:solidFill>
                  <a:srgbClr val="FF0000"/>
                </a:solidFill>
              </a:rPr>
              <a:t>or</a:t>
            </a:r>
            <a:r>
              <a:rPr lang="en-US" sz="1200" dirty="0" smtClean="0"/>
              <a:t> internal hardware alarms, which are updated within 1 second</a:t>
            </a:r>
            <a:endParaRPr lang="en-GB" sz="1600" dirty="0"/>
          </a:p>
        </p:txBody>
      </p:sp>
      <p:sp>
        <p:nvSpPr>
          <p:cNvPr id="13" name="TextBox 12"/>
          <p:cNvSpPr txBox="1"/>
          <p:nvPr/>
        </p:nvSpPr>
        <p:spPr>
          <a:xfrm>
            <a:off x="903110" y="4256853"/>
            <a:ext cx="1328224" cy="646331"/>
          </a:xfrm>
          <a:prstGeom prst="rect">
            <a:avLst/>
          </a:prstGeom>
          <a:noFill/>
        </p:spPr>
        <p:txBody>
          <a:bodyPr wrap="square" rtlCol="0">
            <a:spAutoFit/>
          </a:bodyPr>
          <a:lstStyle/>
          <a:p>
            <a:r>
              <a:rPr lang="en-US" sz="1200" dirty="0" smtClean="0"/>
              <a:t>Network Time Protocol NTP supported </a:t>
            </a:r>
            <a:endParaRPr lang="en-GB" sz="1200" dirty="0"/>
          </a:p>
        </p:txBody>
      </p:sp>
      <p:sp>
        <p:nvSpPr>
          <p:cNvPr id="16" name="TextBox 15"/>
          <p:cNvSpPr txBox="1"/>
          <p:nvPr/>
        </p:nvSpPr>
        <p:spPr>
          <a:xfrm>
            <a:off x="6195303" y="3365310"/>
            <a:ext cx="2440699" cy="646331"/>
          </a:xfrm>
          <a:prstGeom prst="rect">
            <a:avLst/>
          </a:prstGeom>
          <a:noFill/>
        </p:spPr>
        <p:txBody>
          <a:bodyPr wrap="square" rtlCol="0">
            <a:spAutoFit/>
          </a:bodyPr>
          <a:lstStyle/>
          <a:p>
            <a:r>
              <a:rPr lang="en-US" sz="1200" dirty="0" smtClean="0"/>
              <a:t>Instrument status and flow  error LEDs updated within 1 second of an error condition occurring</a:t>
            </a:r>
            <a:endParaRPr lang="en-GB" sz="1200" dirty="0"/>
          </a:p>
        </p:txBody>
      </p:sp>
      <p:cxnSp>
        <p:nvCxnSpPr>
          <p:cNvPr id="18" name="Straight Connector 17"/>
          <p:cNvCxnSpPr/>
          <p:nvPr/>
        </p:nvCxnSpPr>
        <p:spPr>
          <a:xfrm flipV="1">
            <a:off x="2024267" y="4462766"/>
            <a:ext cx="542685" cy="154755"/>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a:stCxn id="16" idx="1"/>
          </p:cNvCxnSpPr>
          <p:nvPr/>
        </p:nvCxnSpPr>
        <p:spPr>
          <a:xfrm flipH="1">
            <a:off x="4978403" y="3688476"/>
            <a:ext cx="1216900" cy="299371"/>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248401" y="4580018"/>
            <a:ext cx="1983499" cy="646331"/>
          </a:xfrm>
          <a:prstGeom prst="rect">
            <a:avLst/>
          </a:prstGeom>
          <a:noFill/>
        </p:spPr>
        <p:txBody>
          <a:bodyPr wrap="square" rtlCol="0">
            <a:spAutoFit/>
          </a:bodyPr>
          <a:lstStyle/>
          <a:p>
            <a:r>
              <a:rPr lang="en-US" sz="1200" dirty="0" smtClean="0"/>
              <a:t>Sample light flashing linked to particle counting  activity</a:t>
            </a:r>
            <a:endParaRPr lang="en-GB" sz="1200" dirty="0"/>
          </a:p>
        </p:txBody>
      </p:sp>
      <p:cxnSp>
        <p:nvCxnSpPr>
          <p:cNvPr id="20" name="Straight Connector 19"/>
          <p:cNvCxnSpPr/>
          <p:nvPr/>
        </p:nvCxnSpPr>
        <p:spPr>
          <a:xfrm flipH="1" flipV="1">
            <a:off x="4978403" y="4137532"/>
            <a:ext cx="1115298" cy="585056"/>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91106" y="2715300"/>
            <a:ext cx="1875846" cy="1200329"/>
          </a:xfrm>
          <a:prstGeom prst="rect">
            <a:avLst/>
          </a:prstGeom>
          <a:gradFill>
            <a:gsLst>
              <a:gs pos="0">
                <a:schemeClr val="accent5">
                  <a:tint val="1000"/>
                  <a:satMod val="255000"/>
                </a:schemeClr>
              </a:gs>
              <a:gs pos="55000">
                <a:schemeClr val="accent5">
                  <a:tint val="12000"/>
                  <a:satMod val="255000"/>
                </a:schemeClr>
              </a:gs>
              <a:gs pos="100000">
                <a:schemeClr val="accent5">
                  <a:tint val="45000"/>
                  <a:satMod val="250000"/>
                </a:schemeClr>
              </a:gs>
            </a:gsLst>
            <a:path path="circle">
              <a:fillToRect l="-40000" t="-90000" r="140000" b="190000"/>
            </a:path>
          </a:gradFill>
        </p:spPr>
        <p:txBody>
          <a:bodyPr wrap="square" rtlCol="0">
            <a:spAutoFit/>
          </a:bodyPr>
          <a:lstStyle/>
          <a:p>
            <a:r>
              <a:rPr lang="en-US" sz="1200" dirty="0" smtClean="0"/>
              <a:t>Correct time associated with particle count data is critical when correlating data with other systems in the facility </a:t>
            </a:r>
            <a:endParaRPr lang="en-GB" sz="1200" dirty="0"/>
          </a:p>
        </p:txBody>
      </p:sp>
      <p:sp>
        <p:nvSpPr>
          <p:cNvPr id="25" name="TextBox 24"/>
          <p:cNvSpPr txBox="1"/>
          <p:nvPr/>
        </p:nvSpPr>
        <p:spPr>
          <a:xfrm>
            <a:off x="1982465" y="6158615"/>
            <a:ext cx="2818135" cy="279261"/>
          </a:xfrm>
          <a:prstGeom prst="rect">
            <a:avLst/>
          </a:prstGeom>
          <a:gradFill>
            <a:gsLst>
              <a:gs pos="0">
                <a:schemeClr val="accent5">
                  <a:tint val="1000"/>
                  <a:satMod val="255000"/>
                </a:schemeClr>
              </a:gs>
              <a:gs pos="55000">
                <a:schemeClr val="accent5">
                  <a:tint val="12000"/>
                  <a:satMod val="255000"/>
                </a:schemeClr>
              </a:gs>
              <a:gs pos="100000">
                <a:schemeClr val="accent5">
                  <a:tint val="45000"/>
                  <a:satMod val="250000"/>
                </a:schemeClr>
              </a:gs>
            </a:gsLst>
            <a:path path="circle">
              <a:fillToRect l="-40000" t="-90000" r="140000" b="190000"/>
            </a:path>
          </a:gradFill>
        </p:spPr>
        <p:txBody>
          <a:bodyPr wrap="square" rtlCol="0">
            <a:spAutoFit/>
          </a:bodyPr>
          <a:lstStyle/>
          <a:p>
            <a:r>
              <a:rPr lang="en-US" sz="1200" dirty="0" smtClean="0"/>
              <a:t>Delay can result in wasted product </a:t>
            </a:r>
            <a:endParaRPr lang="en-GB" sz="1600" dirty="0"/>
          </a:p>
        </p:txBody>
      </p:sp>
      <p:sp>
        <p:nvSpPr>
          <p:cNvPr id="27" name="TextBox 26"/>
          <p:cNvSpPr txBox="1"/>
          <p:nvPr/>
        </p:nvSpPr>
        <p:spPr>
          <a:xfrm>
            <a:off x="5865101" y="5450321"/>
            <a:ext cx="3050299" cy="646331"/>
          </a:xfrm>
          <a:prstGeom prst="rect">
            <a:avLst/>
          </a:prstGeom>
          <a:gradFill>
            <a:gsLst>
              <a:gs pos="0">
                <a:schemeClr val="accent5">
                  <a:tint val="1000"/>
                  <a:satMod val="255000"/>
                </a:schemeClr>
              </a:gs>
              <a:gs pos="55000">
                <a:schemeClr val="accent5">
                  <a:tint val="12000"/>
                  <a:satMod val="255000"/>
                </a:schemeClr>
              </a:gs>
              <a:gs pos="100000">
                <a:schemeClr val="accent5">
                  <a:tint val="45000"/>
                  <a:satMod val="250000"/>
                </a:schemeClr>
              </a:gs>
            </a:gsLst>
            <a:path path="circle">
              <a:fillToRect l="-40000" t="-90000" r="140000" b="190000"/>
            </a:path>
          </a:gradFill>
        </p:spPr>
        <p:txBody>
          <a:bodyPr wrap="square" rtlCol="0">
            <a:spAutoFit/>
          </a:bodyPr>
          <a:lstStyle/>
          <a:p>
            <a:r>
              <a:rPr lang="en-US" sz="1200" dirty="0" smtClean="0"/>
              <a:t>Missing from current models. Great for troubleshooting, zero counting or notifying operators of particle count events</a:t>
            </a:r>
            <a:endParaRPr lang="en-GB" sz="1200" dirty="0"/>
          </a:p>
        </p:txBody>
      </p:sp>
      <p:sp>
        <p:nvSpPr>
          <p:cNvPr id="28" name="TextBox 27"/>
          <p:cNvSpPr txBox="1"/>
          <p:nvPr/>
        </p:nvSpPr>
        <p:spPr>
          <a:xfrm>
            <a:off x="6093701" y="2774725"/>
            <a:ext cx="2643901" cy="286217"/>
          </a:xfrm>
          <a:prstGeom prst="rect">
            <a:avLst/>
          </a:prstGeom>
          <a:gradFill>
            <a:gsLst>
              <a:gs pos="0">
                <a:schemeClr val="accent5">
                  <a:tint val="1000"/>
                  <a:satMod val="255000"/>
                </a:schemeClr>
              </a:gs>
              <a:gs pos="55000">
                <a:schemeClr val="accent5">
                  <a:tint val="12000"/>
                  <a:satMod val="255000"/>
                </a:schemeClr>
              </a:gs>
              <a:gs pos="100000">
                <a:schemeClr val="accent5">
                  <a:tint val="45000"/>
                  <a:satMod val="250000"/>
                </a:schemeClr>
              </a:gs>
            </a:gsLst>
            <a:path path="circle">
              <a:fillToRect l="-40000" t="-90000" r="140000" b="190000"/>
            </a:path>
          </a:gradFill>
        </p:spPr>
        <p:txBody>
          <a:bodyPr wrap="square" rtlCol="0">
            <a:spAutoFit/>
          </a:bodyPr>
          <a:lstStyle/>
          <a:p>
            <a:r>
              <a:rPr lang="en-US" sz="1200" dirty="0" smtClean="0"/>
              <a:t>Delay can result in wasted product </a:t>
            </a:r>
            <a:endParaRPr lang="en-GB" sz="1600" dirty="0"/>
          </a:p>
        </p:txBody>
      </p:sp>
      <p:cxnSp>
        <p:nvCxnSpPr>
          <p:cNvPr id="26" name="Straight Connector 25"/>
          <p:cNvCxnSpPr/>
          <p:nvPr/>
        </p:nvCxnSpPr>
        <p:spPr>
          <a:xfrm flipV="1">
            <a:off x="7341752" y="3164630"/>
            <a:ext cx="73899" cy="93065"/>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1219200" y="3903855"/>
            <a:ext cx="123614" cy="388793"/>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flipV="1">
            <a:off x="3390900" y="5989485"/>
            <a:ext cx="69213" cy="190664"/>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7170937" y="5251684"/>
            <a:ext cx="69213" cy="190664"/>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638550" y="1596935"/>
            <a:ext cx="2152650" cy="646331"/>
          </a:xfrm>
          <a:prstGeom prst="rect">
            <a:avLst/>
          </a:prstGeom>
          <a:solidFill>
            <a:srgbClr val="FFFF00"/>
          </a:solidFill>
          <a:ln>
            <a:solidFill>
              <a:schemeClr val="tx1"/>
            </a:solidFill>
          </a:ln>
        </p:spPr>
        <p:txBody>
          <a:bodyPr wrap="square" rtlCol="0">
            <a:spAutoFit/>
          </a:bodyPr>
          <a:lstStyle/>
          <a:p>
            <a:r>
              <a:rPr lang="en-US" sz="1200" dirty="0" smtClean="0"/>
              <a:t>180 x &gt; PMS Airnet II</a:t>
            </a:r>
          </a:p>
          <a:p>
            <a:r>
              <a:rPr lang="en-US" sz="1200" dirty="0" smtClean="0"/>
              <a:t>80 x &gt; Lighthouse APEX R5</a:t>
            </a:r>
          </a:p>
          <a:p>
            <a:r>
              <a:rPr lang="en-US" sz="1200" dirty="0" smtClean="0"/>
              <a:t>25 x  &gt; Climet Trident</a:t>
            </a:r>
            <a:endParaRPr lang="en-GB" sz="1400" dirty="0"/>
          </a:p>
        </p:txBody>
      </p:sp>
      <p:sp>
        <p:nvSpPr>
          <p:cNvPr id="22" name="TextBox 21"/>
          <p:cNvSpPr txBox="1"/>
          <p:nvPr/>
        </p:nvSpPr>
        <p:spPr>
          <a:xfrm>
            <a:off x="1342814" y="1682719"/>
            <a:ext cx="1904770" cy="646331"/>
          </a:xfrm>
          <a:prstGeom prst="rect">
            <a:avLst/>
          </a:prstGeom>
          <a:noFill/>
        </p:spPr>
        <p:txBody>
          <a:bodyPr wrap="square" rtlCol="0">
            <a:spAutoFit/>
          </a:bodyPr>
          <a:lstStyle/>
          <a:p>
            <a:r>
              <a:rPr lang="en-US" sz="1200" dirty="0" smtClean="0"/>
              <a:t>Almost 6 </a:t>
            </a:r>
            <a:r>
              <a:rPr lang="en-US" sz="1200" dirty="0"/>
              <a:t>months </a:t>
            </a:r>
            <a:r>
              <a:rPr lang="en-US" sz="1200" dirty="0" smtClean="0"/>
              <a:t>on board data storage at </a:t>
            </a:r>
            <a:r>
              <a:rPr lang="en-US" sz="1200" dirty="0"/>
              <a:t>1 minute sample </a:t>
            </a:r>
            <a:r>
              <a:rPr lang="en-US" sz="1200" dirty="0" smtClean="0"/>
              <a:t>interval </a:t>
            </a:r>
            <a:endParaRPr lang="en-GB" sz="1200" dirty="0"/>
          </a:p>
        </p:txBody>
      </p:sp>
      <p:cxnSp>
        <p:nvCxnSpPr>
          <p:cNvPr id="23" name="Straight Connector 22"/>
          <p:cNvCxnSpPr/>
          <p:nvPr/>
        </p:nvCxnSpPr>
        <p:spPr>
          <a:xfrm>
            <a:off x="2578122" y="2245098"/>
            <a:ext cx="669462" cy="831552"/>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22" idx="3"/>
            <a:endCxn id="21" idx="1"/>
          </p:cNvCxnSpPr>
          <p:nvPr/>
        </p:nvCxnSpPr>
        <p:spPr>
          <a:xfrm flipV="1">
            <a:off x="3247584" y="1920101"/>
            <a:ext cx="390966" cy="85784"/>
          </a:xfrm>
          <a:prstGeom prst="line">
            <a:avLst/>
          </a:prstGeom>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3595" y="124294"/>
            <a:ext cx="1153329" cy="1118729"/>
          </a:xfrm>
          <a:prstGeom prst="rect">
            <a:avLst/>
          </a:prstGeom>
        </p:spPr>
      </p:pic>
      <p:pic>
        <p:nvPicPr>
          <p:cNvPr id="32" name="Pictur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039" y="83391"/>
            <a:ext cx="3467100" cy="863600"/>
          </a:xfrm>
          <a:prstGeom prst="rect">
            <a:avLst/>
          </a:prstGeom>
        </p:spPr>
      </p:pic>
      <p:sp>
        <p:nvSpPr>
          <p:cNvPr id="33" name="TextBox 32"/>
          <p:cNvSpPr txBox="1"/>
          <p:nvPr/>
        </p:nvSpPr>
        <p:spPr>
          <a:xfrm>
            <a:off x="5992101" y="1757271"/>
            <a:ext cx="2643901" cy="286217"/>
          </a:xfrm>
          <a:prstGeom prst="rect">
            <a:avLst/>
          </a:prstGeom>
          <a:gradFill>
            <a:gsLst>
              <a:gs pos="0">
                <a:schemeClr val="accent5">
                  <a:tint val="1000"/>
                  <a:satMod val="255000"/>
                </a:schemeClr>
              </a:gs>
              <a:gs pos="55000">
                <a:schemeClr val="accent5">
                  <a:tint val="12000"/>
                  <a:satMod val="255000"/>
                </a:schemeClr>
              </a:gs>
              <a:gs pos="100000">
                <a:schemeClr val="accent5">
                  <a:tint val="45000"/>
                  <a:satMod val="250000"/>
                </a:schemeClr>
              </a:gs>
            </a:gsLst>
            <a:path path="circle">
              <a:fillToRect l="-40000" t="-90000" r="140000" b="190000"/>
            </a:path>
          </a:gradFill>
        </p:spPr>
        <p:txBody>
          <a:bodyPr wrap="square" rtlCol="0">
            <a:spAutoFit/>
          </a:bodyPr>
          <a:lstStyle/>
          <a:p>
            <a:r>
              <a:rPr lang="en-US" sz="1200" dirty="0" smtClean="0"/>
              <a:t>Peace of mind. Data is safe.</a:t>
            </a:r>
            <a:endParaRPr lang="en-GB" sz="1600" dirty="0"/>
          </a:p>
        </p:txBody>
      </p:sp>
    </p:spTree>
    <p:extLst>
      <p:ext uri="{BB962C8B-B14F-4D97-AF65-F5344CB8AC3E}">
        <p14:creationId xmlns:p14="http://schemas.microsoft.com/office/powerpoint/2010/main" val="342354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6" grpId="0"/>
      <p:bldP spid="19" grpId="0"/>
      <p:bldP spid="24" grpId="0" animBg="1"/>
      <p:bldP spid="25" grpId="0" animBg="1"/>
      <p:bldP spid="27" grpId="0" animBg="1"/>
      <p:bldP spid="28" grpId="0" animBg="1"/>
      <p:bldP spid="21" grpId="0" animBg="1"/>
      <p:bldP spid="22" grpId="0"/>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6407" y="2421880"/>
            <a:ext cx="1780073" cy="2527705"/>
          </a:xfrm>
          <a:prstGeom prst="rect">
            <a:avLst/>
          </a:prstGeom>
        </p:spPr>
      </p:pic>
      <p:sp>
        <p:nvSpPr>
          <p:cNvPr id="4" name="Slide Number Placeholder 3"/>
          <p:cNvSpPr>
            <a:spLocks noGrp="1"/>
          </p:cNvSpPr>
          <p:nvPr>
            <p:ph type="sldNum" sz="quarter" idx="12"/>
          </p:nvPr>
        </p:nvSpPr>
        <p:spPr/>
        <p:txBody>
          <a:bodyPr/>
          <a:lstStyle/>
          <a:p>
            <a:pPr>
              <a:defRPr/>
            </a:pPr>
            <a:fld id="{E8006E97-5591-4D1A-8BB8-04D7F0ABCD72}" type="slidenum">
              <a:rPr lang="en-US" smtClean="0"/>
              <a:pPr>
                <a:defRPr/>
              </a:pPr>
              <a:t>6</a:t>
            </a:fld>
            <a:endParaRPr lang="en-US" dirty="0">
              <a:solidFill>
                <a:schemeClr val="bg1"/>
              </a:solidFill>
            </a:endParaRPr>
          </a:p>
        </p:txBody>
      </p:sp>
      <p:cxnSp>
        <p:nvCxnSpPr>
          <p:cNvPr id="9" name="Straight Connector 8"/>
          <p:cNvCxnSpPr/>
          <p:nvPr/>
        </p:nvCxnSpPr>
        <p:spPr>
          <a:xfrm flipV="1">
            <a:off x="4011389" y="4778470"/>
            <a:ext cx="271032" cy="183918"/>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352800" y="5011850"/>
            <a:ext cx="1148021" cy="461665"/>
          </a:xfrm>
          <a:prstGeom prst="rect">
            <a:avLst/>
          </a:prstGeom>
          <a:noFill/>
        </p:spPr>
        <p:txBody>
          <a:bodyPr wrap="square" rtlCol="0">
            <a:spAutoFit/>
          </a:bodyPr>
          <a:lstStyle/>
          <a:p>
            <a:r>
              <a:rPr lang="en-US" sz="1200" dirty="0" smtClean="0"/>
              <a:t>Unit powered </a:t>
            </a:r>
          </a:p>
          <a:p>
            <a:r>
              <a:rPr lang="en-US" sz="1200" dirty="0" smtClean="0"/>
              <a:t>via POE</a:t>
            </a:r>
            <a:endParaRPr lang="en-GB" sz="1200" dirty="0"/>
          </a:p>
        </p:txBody>
      </p:sp>
      <p:sp>
        <p:nvSpPr>
          <p:cNvPr id="16" name="TextBox 15"/>
          <p:cNvSpPr txBox="1"/>
          <p:nvPr/>
        </p:nvSpPr>
        <p:spPr>
          <a:xfrm>
            <a:off x="5763196" y="2272830"/>
            <a:ext cx="2230302" cy="830997"/>
          </a:xfrm>
          <a:prstGeom prst="rect">
            <a:avLst/>
          </a:prstGeom>
          <a:noFill/>
        </p:spPr>
        <p:txBody>
          <a:bodyPr wrap="square" rtlCol="0">
            <a:spAutoFit/>
          </a:bodyPr>
          <a:lstStyle/>
          <a:p>
            <a:r>
              <a:rPr lang="en-US" sz="1200" dirty="0" smtClean="0"/>
              <a:t>New robust wall bracket. Mounting hole spacing is  identical to first generation  bracket</a:t>
            </a:r>
            <a:endParaRPr lang="en-GB" sz="1200" dirty="0"/>
          </a:p>
        </p:txBody>
      </p:sp>
      <p:cxnSp>
        <p:nvCxnSpPr>
          <p:cNvPr id="24" name="Straight Connector 23"/>
          <p:cNvCxnSpPr/>
          <p:nvPr/>
        </p:nvCxnSpPr>
        <p:spPr>
          <a:xfrm flipH="1">
            <a:off x="5447275" y="3204859"/>
            <a:ext cx="546592" cy="202773"/>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796274" y="5754469"/>
            <a:ext cx="1486147" cy="646331"/>
          </a:xfrm>
          <a:prstGeom prst="rect">
            <a:avLst/>
          </a:prstGeom>
          <a:gradFill>
            <a:gsLst>
              <a:gs pos="0">
                <a:schemeClr val="accent5">
                  <a:tint val="1000"/>
                  <a:satMod val="255000"/>
                </a:schemeClr>
              </a:gs>
              <a:gs pos="55000">
                <a:schemeClr val="accent5">
                  <a:tint val="12000"/>
                  <a:satMod val="255000"/>
                </a:schemeClr>
              </a:gs>
              <a:gs pos="100000">
                <a:schemeClr val="accent5">
                  <a:tint val="45000"/>
                  <a:satMod val="250000"/>
                </a:schemeClr>
              </a:gs>
            </a:gsLst>
            <a:path path="circle">
              <a:fillToRect l="-40000" t="-90000" r="140000" b="190000"/>
            </a:path>
          </a:gradFill>
        </p:spPr>
        <p:txBody>
          <a:bodyPr wrap="square" rtlCol="0">
            <a:spAutoFit/>
          </a:bodyPr>
          <a:lstStyle/>
          <a:p>
            <a:r>
              <a:rPr lang="en-US" sz="1200" dirty="0" smtClean="0"/>
              <a:t>Easy to install Only one cable needed to run the unit</a:t>
            </a:r>
          </a:p>
        </p:txBody>
      </p:sp>
      <p:sp>
        <p:nvSpPr>
          <p:cNvPr id="31" name="TextBox 30"/>
          <p:cNvSpPr txBox="1"/>
          <p:nvPr/>
        </p:nvSpPr>
        <p:spPr>
          <a:xfrm>
            <a:off x="6447305" y="3576652"/>
            <a:ext cx="2375051" cy="461665"/>
          </a:xfrm>
          <a:prstGeom prst="rect">
            <a:avLst/>
          </a:prstGeom>
          <a:gradFill>
            <a:gsLst>
              <a:gs pos="0">
                <a:schemeClr val="accent5">
                  <a:tint val="1000"/>
                  <a:satMod val="255000"/>
                </a:schemeClr>
              </a:gs>
              <a:gs pos="55000">
                <a:schemeClr val="accent5">
                  <a:tint val="12000"/>
                  <a:satMod val="255000"/>
                </a:schemeClr>
              </a:gs>
              <a:gs pos="100000">
                <a:schemeClr val="accent5">
                  <a:tint val="45000"/>
                  <a:satMod val="250000"/>
                </a:schemeClr>
              </a:gs>
            </a:gsLst>
            <a:path path="circle">
              <a:fillToRect l="-40000" t="-90000" r="140000" b="190000"/>
            </a:path>
          </a:gradFill>
        </p:spPr>
        <p:txBody>
          <a:bodyPr wrap="square" rtlCol="0">
            <a:spAutoFit/>
          </a:bodyPr>
          <a:lstStyle/>
          <a:p>
            <a:r>
              <a:rPr lang="en-US" sz="1200" dirty="0" smtClean="0"/>
              <a:t>No need to drill new holes for new bracket</a:t>
            </a:r>
            <a:endParaRPr lang="en-GB" sz="1200" dirty="0"/>
          </a:p>
        </p:txBody>
      </p:sp>
      <p:cxnSp>
        <p:nvCxnSpPr>
          <p:cNvPr id="29" name="Straight Connector 28"/>
          <p:cNvCxnSpPr>
            <a:stCxn id="16" idx="2"/>
          </p:cNvCxnSpPr>
          <p:nvPr/>
        </p:nvCxnSpPr>
        <p:spPr>
          <a:xfrm>
            <a:off x="6878347" y="3103827"/>
            <a:ext cx="174171" cy="265899"/>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3706407" y="5473721"/>
            <a:ext cx="2" cy="192762"/>
          </a:xfrm>
          <a:prstGeom prst="line">
            <a:avLst/>
          </a:prstGeom>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803411" y="1517018"/>
            <a:ext cx="2034279" cy="646331"/>
          </a:xfrm>
          <a:prstGeom prst="rect">
            <a:avLst/>
          </a:prstGeom>
          <a:noFill/>
        </p:spPr>
        <p:txBody>
          <a:bodyPr wrap="square" rtlCol="0">
            <a:spAutoFit/>
          </a:bodyPr>
          <a:lstStyle/>
          <a:p>
            <a:r>
              <a:rPr lang="en-US" sz="1200" dirty="0"/>
              <a:t>New inlet design allows for direct mount ISP and direct </a:t>
            </a:r>
            <a:r>
              <a:rPr lang="en-US" sz="1200" dirty="0" smtClean="0"/>
              <a:t>tubing connections </a:t>
            </a:r>
            <a:endParaRPr lang="en-GB" sz="1200" dirty="0"/>
          </a:p>
        </p:txBody>
      </p:sp>
      <p:cxnSp>
        <p:nvCxnSpPr>
          <p:cNvPr id="46" name="Straight Connector 45"/>
          <p:cNvCxnSpPr/>
          <p:nvPr/>
        </p:nvCxnSpPr>
        <p:spPr>
          <a:xfrm>
            <a:off x="4812154" y="2188212"/>
            <a:ext cx="22606" cy="233667"/>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796631" y="1546165"/>
            <a:ext cx="1490375" cy="646331"/>
          </a:xfrm>
          <a:prstGeom prst="rect">
            <a:avLst/>
          </a:prstGeom>
          <a:gradFill>
            <a:gsLst>
              <a:gs pos="0">
                <a:schemeClr val="accent5">
                  <a:tint val="1000"/>
                  <a:satMod val="255000"/>
                </a:schemeClr>
              </a:gs>
              <a:gs pos="55000">
                <a:schemeClr val="accent5">
                  <a:tint val="12000"/>
                  <a:satMod val="255000"/>
                </a:schemeClr>
              </a:gs>
              <a:gs pos="100000">
                <a:schemeClr val="accent5">
                  <a:tint val="45000"/>
                  <a:satMod val="250000"/>
                </a:schemeClr>
              </a:gs>
            </a:gsLst>
            <a:path path="circle">
              <a:fillToRect l="-40000" t="-90000" r="140000" b="190000"/>
            </a:path>
          </a:gradFill>
        </p:spPr>
        <p:txBody>
          <a:bodyPr wrap="square" rtlCol="0">
            <a:spAutoFit/>
          </a:bodyPr>
          <a:lstStyle/>
          <a:p>
            <a:r>
              <a:rPr lang="en-US" sz="1200" dirty="0" smtClean="0"/>
              <a:t>No particle traps, perfect for room monitoring</a:t>
            </a:r>
            <a:endParaRPr lang="en-GB" sz="1200" dirty="0"/>
          </a:p>
        </p:txBody>
      </p:sp>
      <p:cxnSp>
        <p:nvCxnSpPr>
          <p:cNvPr id="33" name="Straight Connector 32"/>
          <p:cNvCxnSpPr/>
          <p:nvPr/>
        </p:nvCxnSpPr>
        <p:spPr>
          <a:xfrm flipV="1">
            <a:off x="3419708" y="1833314"/>
            <a:ext cx="239278" cy="64395"/>
          </a:xfrm>
          <a:prstGeom prst="line">
            <a:avLst/>
          </a:prstGeom>
        </p:spPr>
        <p:style>
          <a:lnRef idx="1">
            <a:schemeClr val="accent1"/>
          </a:lnRef>
          <a:fillRef idx="0">
            <a:schemeClr val="accent1"/>
          </a:fillRef>
          <a:effectRef idx="0">
            <a:schemeClr val="accent1"/>
          </a:effectRef>
          <a:fontRef idx="minor">
            <a:schemeClr val="tx1"/>
          </a:fontRef>
        </p:style>
      </p:cxnSp>
      <p:sp>
        <p:nvSpPr>
          <p:cNvPr id="36" name="Title 2"/>
          <p:cNvSpPr>
            <a:spLocks noGrp="1"/>
          </p:cNvSpPr>
          <p:nvPr>
            <p:ph type="title"/>
          </p:nvPr>
        </p:nvSpPr>
        <p:spPr>
          <a:xfrm>
            <a:off x="533400" y="0"/>
            <a:ext cx="5638800" cy="1295399"/>
          </a:xfrm>
        </p:spPr>
        <p:txBody>
          <a:bodyPr>
            <a:normAutofit fontScale="90000"/>
          </a:bodyPr>
          <a:lstStyle/>
          <a:p>
            <a:r>
              <a:rPr lang="en-US" dirty="0" smtClean="0"/>
              <a:t/>
            </a:r>
            <a:br>
              <a:rPr lang="en-US" dirty="0" smtClean="0"/>
            </a:br>
            <a:r>
              <a:rPr lang="en-US" dirty="0" smtClean="0"/>
              <a:t/>
            </a:r>
            <a:br>
              <a:rPr lang="en-US" dirty="0" smtClean="0"/>
            </a:br>
            <a:endParaRPr lang="en-GB" b="1" dirty="0">
              <a:solidFill>
                <a:srgbClr val="0070C0"/>
              </a:solidFill>
            </a:endParaRPr>
          </a:p>
        </p:txBody>
      </p:sp>
      <p:sp>
        <p:nvSpPr>
          <p:cNvPr id="38" name="TextBox 37"/>
          <p:cNvSpPr txBox="1"/>
          <p:nvPr/>
        </p:nvSpPr>
        <p:spPr>
          <a:xfrm>
            <a:off x="4636028" y="5527180"/>
            <a:ext cx="1536172" cy="276999"/>
          </a:xfrm>
          <a:prstGeom prst="rect">
            <a:avLst/>
          </a:prstGeom>
          <a:noFill/>
        </p:spPr>
        <p:txBody>
          <a:bodyPr wrap="square" rtlCol="0">
            <a:spAutoFit/>
          </a:bodyPr>
          <a:lstStyle/>
          <a:p>
            <a:r>
              <a:rPr lang="en-US" sz="1200" dirty="0" smtClean="0"/>
              <a:t>HEPA filter Exhaust</a:t>
            </a:r>
            <a:endParaRPr lang="en-GB" sz="1200" dirty="0"/>
          </a:p>
        </p:txBody>
      </p:sp>
      <p:sp>
        <p:nvSpPr>
          <p:cNvPr id="41" name="TextBox 40"/>
          <p:cNvSpPr txBox="1"/>
          <p:nvPr/>
        </p:nvSpPr>
        <p:spPr>
          <a:xfrm>
            <a:off x="5837690" y="4869606"/>
            <a:ext cx="2290187" cy="461665"/>
          </a:xfrm>
          <a:prstGeom prst="rect">
            <a:avLst/>
          </a:prstGeom>
          <a:gradFill>
            <a:gsLst>
              <a:gs pos="0">
                <a:schemeClr val="accent5">
                  <a:tint val="1000"/>
                  <a:satMod val="255000"/>
                </a:schemeClr>
              </a:gs>
              <a:gs pos="55000">
                <a:schemeClr val="accent5">
                  <a:tint val="12000"/>
                  <a:satMod val="255000"/>
                </a:schemeClr>
              </a:gs>
              <a:gs pos="100000">
                <a:schemeClr val="accent5">
                  <a:tint val="45000"/>
                  <a:satMod val="250000"/>
                </a:schemeClr>
              </a:gs>
            </a:gsLst>
            <a:path path="circle">
              <a:fillToRect l="-40000" t="-90000" r="140000" b="190000"/>
            </a:path>
          </a:gradFill>
        </p:spPr>
        <p:txBody>
          <a:bodyPr wrap="square" rtlCol="0">
            <a:spAutoFit/>
          </a:bodyPr>
          <a:lstStyle/>
          <a:p>
            <a:r>
              <a:rPr lang="en-US" sz="1200" dirty="0" smtClean="0"/>
              <a:t>Unit does not contaminate the process.</a:t>
            </a:r>
          </a:p>
        </p:txBody>
      </p:sp>
      <p:sp>
        <p:nvSpPr>
          <p:cNvPr id="8" name="Down Arrow 7"/>
          <p:cNvSpPr/>
          <p:nvPr/>
        </p:nvSpPr>
        <p:spPr>
          <a:xfrm>
            <a:off x="4775831" y="5008788"/>
            <a:ext cx="152400" cy="3331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0" name="Straight Connector 39"/>
          <p:cNvCxnSpPr/>
          <p:nvPr/>
        </p:nvCxnSpPr>
        <p:spPr>
          <a:xfrm flipV="1">
            <a:off x="6172200" y="5360147"/>
            <a:ext cx="299054" cy="167033"/>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754370" y="4301928"/>
            <a:ext cx="2152650" cy="646331"/>
          </a:xfrm>
          <a:prstGeom prst="rect">
            <a:avLst/>
          </a:prstGeom>
          <a:solidFill>
            <a:srgbClr val="FFFF00"/>
          </a:solidFill>
          <a:ln>
            <a:solidFill>
              <a:schemeClr val="tx1"/>
            </a:solidFill>
          </a:ln>
        </p:spPr>
        <p:txBody>
          <a:bodyPr wrap="square" rtlCol="0">
            <a:spAutoFit/>
          </a:bodyPr>
          <a:lstStyle/>
          <a:p>
            <a:r>
              <a:rPr lang="en-US" sz="1200" dirty="0" smtClean="0"/>
              <a:t>180 x &gt; PMS Airnet II</a:t>
            </a:r>
          </a:p>
          <a:p>
            <a:r>
              <a:rPr lang="en-US" sz="1200" dirty="0" smtClean="0"/>
              <a:t>80 x &gt; Lighthouse APEX R5</a:t>
            </a:r>
          </a:p>
          <a:p>
            <a:r>
              <a:rPr lang="en-US" sz="1200" dirty="0" smtClean="0"/>
              <a:t>25 x &gt; Climet Trident</a:t>
            </a:r>
            <a:endParaRPr lang="en-GB" sz="1400" dirty="0"/>
          </a:p>
        </p:txBody>
      </p:sp>
      <p:sp>
        <p:nvSpPr>
          <p:cNvPr id="52" name="TextBox 51"/>
          <p:cNvSpPr txBox="1"/>
          <p:nvPr/>
        </p:nvSpPr>
        <p:spPr>
          <a:xfrm>
            <a:off x="1101143" y="3407632"/>
            <a:ext cx="1904770" cy="646331"/>
          </a:xfrm>
          <a:prstGeom prst="rect">
            <a:avLst/>
          </a:prstGeom>
          <a:noFill/>
        </p:spPr>
        <p:txBody>
          <a:bodyPr wrap="square" rtlCol="0">
            <a:spAutoFit/>
          </a:bodyPr>
          <a:lstStyle/>
          <a:p>
            <a:r>
              <a:rPr lang="en-US" sz="1200" dirty="0" smtClean="0"/>
              <a:t>Almost 6 </a:t>
            </a:r>
            <a:r>
              <a:rPr lang="en-US" sz="1200" dirty="0"/>
              <a:t>months </a:t>
            </a:r>
            <a:r>
              <a:rPr lang="en-US" sz="1200" dirty="0" smtClean="0"/>
              <a:t>on board data storage at </a:t>
            </a:r>
            <a:r>
              <a:rPr lang="en-US" sz="1200" dirty="0"/>
              <a:t>1 minute sample </a:t>
            </a:r>
            <a:r>
              <a:rPr lang="en-US" sz="1200" dirty="0" smtClean="0"/>
              <a:t>interval </a:t>
            </a:r>
            <a:endParaRPr lang="en-GB" sz="1200" dirty="0"/>
          </a:p>
        </p:txBody>
      </p:sp>
      <p:cxnSp>
        <p:nvCxnSpPr>
          <p:cNvPr id="53" name="Straight Connector 52"/>
          <p:cNvCxnSpPr/>
          <p:nvPr/>
        </p:nvCxnSpPr>
        <p:spPr>
          <a:xfrm flipV="1">
            <a:off x="2846267" y="3663511"/>
            <a:ext cx="1080543" cy="12348"/>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endCxn id="52" idx="2"/>
          </p:cNvCxnSpPr>
          <p:nvPr/>
        </p:nvCxnSpPr>
        <p:spPr>
          <a:xfrm flipV="1">
            <a:off x="2027141" y="4053963"/>
            <a:ext cx="26387" cy="205476"/>
          </a:xfrm>
          <a:prstGeom prst="line">
            <a:avLst/>
          </a:prstGeom>
        </p:spPr>
        <p:style>
          <a:lnRef idx="1">
            <a:schemeClr val="accent1"/>
          </a:lnRef>
          <a:fillRef idx="0">
            <a:schemeClr val="accent1"/>
          </a:fillRef>
          <a:effectRef idx="0">
            <a:schemeClr val="accent1"/>
          </a:effectRef>
          <a:fontRef idx="minor">
            <a:schemeClr val="tx1"/>
          </a:fontRef>
        </p:style>
      </p:cxnSp>
      <p:pic>
        <p:nvPicPr>
          <p:cNvPr id="59" name="Picture 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3991" y="28574"/>
            <a:ext cx="888209" cy="1261257"/>
          </a:xfrm>
          <a:prstGeom prst="rect">
            <a:avLst/>
          </a:prstGeom>
        </p:spPr>
      </p:pic>
      <p:cxnSp>
        <p:nvCxnSpPr>
          <p:cNvPr id="61" name="Straight Connector 60"/>
          <p:cNvCxnSpPr/>
          <p:nvPr/>
        </p:nvCxnSpPr>
        <p:spPr>
          <a:xfrm>
            <a:off x="3706407" y="2568613"/>
            <a:ext cx="976109" cy="174787"/>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2053528" y="2337586"/>
            <a:ext cx="2152118" cy="276999"/>
          </a:xfrm>
          <a:prstGeom prst="rect">
            <a:avLst/>
          </a:prstGeom>
          <a:noFill/>
        </p:spPr>
        <p:txBody>
          <a:bodyPr wrap="square" rtlCol="0">
            <a:spAutoFit/>
          </a:bodyPr>
          <a:lstStyle/>
          <a:p>
            <a:r>
              <a:rPr lang="en-US" sz="1200" dirty="0" smtClean="0"/>
              <a:t>Volumetric flow control  </a:t>
            </a:r>
            <a:endParaRPr lang="en-GB" sz="1200" dirty="0"/>
          </a:p>
        </p:txBody>
      </p:sp>
      <p:sp>
        <p:nvSpPr>
          <p:cNvPr id="67" name="TextBox 66"/>
          <p:cNvSpPr txBox="1"/>
          <p:nvPr/>
        </p:nvSpPr>
        <p:spPr>
          <a:xfrm>
            <a:off x="905162" y="2613920"/>
            <a:ext cx="2113164" cy="461665"/>
          </a:xfrm>
          <a:prstGeom prst="rect">
            <a:avLst/>
          </a:prstGeom>
          <a:gradFill>
            <a:gsLst>
              <a:gs pos="0">
                <a:schemeClr val="accent5">
                  <a:tint val="1000"/>
                  <a:satMod val="255000"/>
                </a:schemeClr>
              </a:gs>
              <a:gs pos="55000">
                <a:schemeClr val="accent5">
                  <a:tint val="12000"/>
                  <a:satMod val="255000"/>
                </a:schemeClr>
              </a:gs>
              <a:gs pos="100000">
                <a:schemeClr val="accent5">
                  <a:tint val="45000"/>
                  <a:satMod val="250000"/>
                </a:schemeClr>
              </a:gs>
            </a:gsLst>
            <a:path path="circle">
              <a:fillToRect l="-40000" t="-90000" r="140000" b="190000"/>
            </a:path>
          </a:gradFill>
        </p:spPr>
        <p:txBody>
          <a:bodyPr wrap="square" rtlCol="0">
            <a:spAutoFit/>
          </a:bodyPr>
          <a:lstStyle/>
          <a:p>
            <a:r>
              <a:rPr lang="en-US" sz="1200" dirty="0" smtClean="0"/>
              <a:t>ISO 21501-4 calibration is maintained</a:t>
            </a:r>
            <a:endParaRPr lang="en-GB" sz="1200" dirty="0"/>
          </a:p>
        </p:txBody>
      </p:sp>
      <p:pic>
        <p:nvPicPr>
          <p:cNvPr id="30" name="Picture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821" y="152400"/>
            <a:ext cx="3467100" cy="863600"/>
          </a:xfrm>
          <a:prstGeom prst="rect">
            <a:avLst/>
          </a:prstGeom>
        </p:spPr>
      </p:pic>
    </p:spTree>
    <p:extLst>
      <p:ext uri="{BB962C8B-B14F-4D97-AF65-F5344CB8AC3E}">
        <p14:creationId xmlns:p14="http://schemas.microsoft.com/office/powerpoint/2010/main" val="407350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27" grpId="0" animBg="1"/>
      <p:bldP spid="31" grpId="0" animBg="1"/>
      <p:bldP spid="45" grpId="0"/>
      <p:bldP spid="26" grpId="0" animBg="1"/>
      <p:bldP spid="38" grpId="0"/>
      <p:bldP spid="41" grpId="0" animBg="1"/>
      <p:bldP spid="8" grpId="0" animBg="1"/>
      <p:bldP spid="51" grpId="0" animBg="1"/>
      <p:bldP spid="52" grpId="0"/>
      <p:bldP spid="64" grpId="0"/>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p:cNvPicPr>
            <a:picLocks noChangeAspect="1"/>
          </p:cNvPicPr>
          <p:nvPr/>
        </p:nvPicPr>
        <p:blipFill>
          <a:blip r:embed="rId3"/>
          <a:stretch>
            <a:fillRect/>
          </a:stretch>
        </p:blipFill>
        <p:spPr>
          <a:xfrm>
            <a:off x="5562068" y="1606076"/>
            <a:ext cx="2005979" cy="2488037"/>
          </a:xfrm>
          <a:prstGeom prst="rect">
            <a:avLst/>
          </a:prstGeom>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2499" y="1606076"/>
            <a:ext cx="1702376" cy="2417375"/>
          </a:xfrm>
          <a:prstGeom prst="rect">
            <a:avLst/>
          </a:prstGeom>
        </p:spPr>
      </p:pic>
      <p:sp>
        <p:nvSpPr>
          <p:cNvPr id="4" name="Slide Number Placeholder 3"/>
          <p:cNvSpPr>
            <a:spLocks noGrp="1"/>
          </p:cNvSpPr>
          <p:nvPr>
            <p:ph type="sldNum" sz="quarter" idx="12"/>
          </p:nvPr>
        </p:nvSpPr>
        <p:spPr/>
        <p:txBody>
          <a:bodyPr/>
          <a:lstStyle/>
          <a:p>
            <a:pPr>
              <a:defRPr/>
            </a:pPr>
            <a:fld id="{E8006E97-5591-4D1A-8BB8-04D7F0ABCD72}" type="slidenum">
              <a:rPr lang="en-US" smtClean="0"/>
              <a:pPr>
                <a:defRPr/>
              </a:pPr>
              <a:t>7</a:t>
            </a:fld>
            <a:endParaRPr lang="en-US" dirty="0">
              <a:solidFill>
                <a:schemeClr val="bg1"/>
              </a:solidFill>
            </a:endParaRPr>
          </a:p>
        </p:txBody>
      </p:sp>
      <p:sp>
        <p:nvSpPr>
          <p:cNvPr id="13" name="TextBox 12"/>
          <p:cNvSpPr txBox="1"/>
          <p:nvPr/>
        </p:nvSpPr>
        <p:spPr>
          <a:xfrm>
            <a:off x="3627225" y="4291298"/>
            <a:ext cx="1132890" cy="276999"/>
          </a:xfrm>
          <a:prstGeom prst="rect">
            <a:avLst/>
          </a:prstGeom>
          <a:noFill/>
        </p:spPr>
        <p:txBody>
          <a:bodyPr wrap="square" rtlCol="0">
            <a:spAutoFit/>
          </a:bodyPr>
          <a:lstStyle/>
          <a:p>
            <a:r>
              <a:rPr lang="en-US" sz="1200" dirty="0" smtClean="0"/>
              <a:t>9 -24 v DC </a:t>
            </a:r>
            <a:endParaRPr lang="en-GB" sz="1200" dirty="0"/>
          </a:p>
        </p:txBody>
      </p:sp>
      <p:cxnSp>
        <p:nvCxnSpPr>
          <p:cNvPr id="14" name="Straight Connector 13"/>
          <p:cNvCxnSpPr/>
          <p:nvPr/>
        </p:nvCxnSpPr>
        <p:spPr>
          <a:xfrm flipH="1" flipV="1">
            <a:off x="4011803" y="3935070"/>
            <a:ext cx="55658" cy="271929"/>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895623" y="4023451"/>
            <a:ext cx="200979" cy="171896"/>
          </a:xfrm>
          <a:prstGeom prst="line">
            <a:avLst/>
          </a:prstGeom>
        </p:spPr>
        <p:style>
          <a:lnRef idx="1">
            <a:schemeClr val="accent1"/>
          </a:lnRef>
          <a:fillRef idx="0">
            <a:schemeClr val="accent1"/>
          </a:fillRef>
          <a:effectRef idx="0">
            <a:schemeClr val="accent1"/>
          </a:effectRef>
          <a:fontRef idx="minor">
            <a:schemeClr val="tx1"/>
          </a:fontRef>
        </p:style>
      </p:cxnSp>
      <p:sp>
        <p:nvSpPr>
          <p:cNvPr id="36" name="Title 2"/>
          <p:cNvSpPr>
            <a:spLocks noGrp="1"/>
          </p:cNvSpPr>
          <p:nvPr>
            <p:ph type="title"/>
          </p:nvPr>
        </p:nvSpPr>
        <p:spPr>
          <a:xfrm>
            <a:off x="559877" y="-72660"/>
            <a:ext cx="5638800" cy="1295399"/>
          </a:xfrm>
        </p:spPr>
        <p:txBody>
          <a:bodyPr>
            <a:normAutofit fontScale="90000"/>
          </a:bodyPr>
          <a:lstStyle/>
          <a:p>
            <a:r>
              <a:rPr lang="en-US" sz="2400" b="1" dirty="0" smtClean="0">
                <a:solidFill>
                  <a:srgbClr val="0070C0"/>
                </a:solidFill>
              </a:rPr>
              <a:t/>
            </a:r>
            <a:br>
              <a:rPr lang="en-US" sz="2400" b="1" dirty="0" smtClean="0">
                <a:solidFill>
                  <a:srgbClr val="0070C0"/>
                </a:solidFill>
              </a:rPr>
            </a:br>
            <a:r>
              <a:rPr lang="en-US" sz="2400" b="1" dirty="0">
                <a:solidFill>
                  <a:srgbClr val="0070C0"/>
                </a:solidFill>
              </a:rPr>
              <a:t/>
            </a:r>
            <a:br>
              <a:rPr lang="en-US" sz="2400" b="1" dirty="0">
                <a:solidFill>
                  <a:srgbClr val="0070C0"/>
                </a:solidFill>
              </a:rPr>
            </a:br>
            <a:r>
              <a:rPr lang="en-US" sz="2400" b="1" dirty="0" smtClean="0">
                <a:solidFill>
                  <a:srgbClr val="0070C0"/>
                </a:solidFill>
              </a:rPr>
              <a:t/>
            </a:r>
            <a:br>
              <a:rPr lang="en-US" sz="2400" b="1" dirty="0" smtClean="0">
                <a:solidFill>
                  <a:srgbClr val="0070C0"/>
                </a:solidFill>
              </a:rPr>
            </a:br>
            <a:endParaRPr lang="en-GB" b="1" dirty="0">
              <a:solidFill>
                <a:srgbClr val="0070C0"/>
              </a:solidFill>
            </a:endParaRPr>
          </a:p>
        </p:txBody>
      </p:sp>
      <p:sp>
        <p:nvSpPr>
          <p:cNvPr id="42" name="TextBox 41"/>
          <p:cNvSpPr txBox="1"/>
          <p:nvPr/>
        </p:nvSpPr>
        <p:spPr>
          <a:xfrm>
            <a:off x="6895623" y="4210222"/>
            <a:ext cx="1293524" cy="461665"/>
          </a:xfrm>
          <a:prstGeom prst="rect">
            <a:avLst/>
          </a:prstGeom>
          <a:noFill/>
        </p:spPr>
        <p:txBody>
          <a:bodyPr wrap="square" rtlCol="0">
            <a:spAutoFit/>
          </a:bodyPr>
          <a:lstStyle/>
          <a:p>
            <a:r>
              <a:rPr lang="en-US" sz="1200" dirty="0" smtClean="0"/>
              <a:t>LoRa Wireless Node Accessory</a:t>
            </a:r>
            <a:endParaRPr lang="en-GB" sz="1200" dirty="0"/>
          </a:p>
        </p:txBody>
      </p:sp>
      <p:sp>
        <p:nvSpPr>
          <p:cNvPr id="43" name="TextBox 42"/>
          <p:cNvSpPr txBox="1"/>
          <p:nvPr/>
        </p:nvSpPr>
        <p:spPr>
          <a:xfrm>
            <a:off x="6743511" y="4787995"/>
            <a:ext cx="1943289" cy="461665"/>
          </a:xfrm>
          <a:prstGeom prst="rect">
            <a:avLst/>
          </a:prstGeom>
          <a:gradFill>
            <a:gsLst>
              <a:gs pos="0">
                <a:schemeClr val="accent5">
                  <a:tint val="1000"/>
                  <a:satMod val="255000"/>
                </a:schemeClr>
              </a:gs>
              <a:gs pos="55000">
                <a:schemeClr val="accent5">
                  <a:tint val="12000"/>
                  <a:satMod val="255000"/>
                </a:schemeClr>
              </a:gs>
              <a:gs pos="100000">
                <a:schemeClr val="accent5">
                  <a:tint val="45000"/>
                  <a:satMod val="250000"/>
                </a:schemeClr>
              </a:gs>
            </a:gsLst>
            <a:path path="circle">
              <a:fillToRect l="-40000" t="-90000" r="140000" b="190000"/>
            </a:path>
          </a:gradFill>
        </p:spPr>
        <p:txBody>
          <a:bodyPr wrap="square" rtlCol="0">
            <a:spAutoFit/>
          </a:bodyPr>
          <a:lstStyle/>
          <a:p>
            <a:r>
              <a:rPr lang="en-US" sz="1200" dirty="0" smtClean="0"/>
              <a:t>100m range reduces installation complexity</a:t>
            </a:r>
            <a:endParaRPr lang="en-GB" sz="1200" dirty="0"/>
          </a:p>
        </p:txBody>
      </p:sp>
      <p:sp>
        <p:nvSpPr>
          <p:cNvPr id="35" name="TextBox 34"/>
          <p:cNvSpPr txBox="1"/>
          <p:nvPr/>
        </p:nvSpPr>
        <p:spPr>
          <a:xfrm>
            <a:off x="1103911" y="4023451"/>
            <a:ext cx="1276442" cy="461665"/>
          </a:xfrm>
          <a:prstGeom prst="rect">
            <a:avLst/>
          </a:prstGeom>
          <a:noFill/>
        </p:spPr>
        <p:txBody>
          <a:bodyPr wrap="square" rtlCol="0">
            <a:spAutoFit/>
          </a:bodyPr>
          <a:lstStyle/>
          <a:p>
            <a:r>
              <a:rPr lang="en-US" sz="1200" dirty="0" smtClean="0"/>
              <a:t>4-20mA analog output option</a:t>
            </a:r>
            <a:endParaRPr lang="en-GB" sz="1200" dirty="0"/>
          </a:p>
        </p:txBody>
      </p:sp>
      <p:cxnSp>
        <p:nvCxnSpPr>
          <p:cNvPr id="47" name="Straight Connector 46"/>
          <p:cNvCxnSpPr/>
          <p:nvPr/>
        </p:nvCxnSpPr>
        <p:spPr>
          <a:xfrm flipV="1">
            <a:off x="2224954" y="3845997"/>
            <a:ext cx="529656" cy="158323"/>
          </a:xfrm>
          <a:prstGeom prst="line">
            <a:avLst/>
          </a:prstGeom>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815301" y="4578911"/>
            <a:ext cx="1645173" cy="646331"/>
          </a:xfrm>
          <a:prstGeom prst="rect">
            <a:avLst/>
          </a:prstGeom>
          <a:gradFill>
            <a:gsLst>
              <a:gs pos="0">
                <a:schemeClr val="accent5">
                  <a:tint val="1000"/>
                  <a:satMod val="255000"/>
                </a:schemeClr>
              </a:gs>
              <a:gs pos="55000">
                <a:schemeClr val="accent5">
                  <a:tint val="12000"/>
                  <a:satMod val="255000"/>
                </a:schemeClr>
              </a:gs>
              <a:gs pos="100000">
                <a:schemeClr val="accent5">
                  <a:tint val="45000"/>
                  <a:satMod val="250000"/>
                </a:schemeClr>
              </a:gs>
            </a:gsLst>
            <a:path path="circle">
              <a:fillToRect l="-40000" t="-90000" r="140000" b="190000"/>
            </a:path>
          </a:gradFill>
        </p:spPr>
        <p:txBody>
          <a:bodyPr wrap="square" rtlCol="0">
            <a:spAutoFit/>
          </a:bodyPr>
          <a:lstStyle/>
          <a:p>
            <a:r>
              <a:rPr lang="en-US" sz="1200" dirty="0" smtClean="0"/>
              <a:t>No new wiring needed pin out is the same</a:t>
            </a:r>
            <a:endParaRPr lang="en-GB" sz="1200" dirty="0"/>
          </a:p>
        </p:txBody>
      </p:sp>
      <p:sp>
        <p:nvSpPr>
          <p:cNvPr id="50" name="TextBox 49"/>
          <p:cNvSpPr txBox="1"/>
          <p:nvPr/>
        </p:nvSpPr>
        <p:spPr>
          <a:xfrm>
            <a:off x="3124868" y="5618992"/>
            <a:ext cx="2742532"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000" b="1" dirty="0" smtClean="0">
                <a:solidFill>
                  <a:schemeClr val="bg1"/>
                </a:solidFill>
              </a:rPr>
              <a:t>Long Range Wireless</a:t>
            </a:r>
            <a:endParaRPr lang="en-US" sz="2000" b="1" dirty="0">
              <a:solidFill>
                <a:schemeClr val="bg1"/>
              </a:solidFill>
            </a:endParaRPr>
          </a:p>
        </p:txBody>
      </p:sp>
      <p:sp>
        <p:nvSpPr>
          <p:cNvPr id="51" name="TextBox 50"/>
          <p:cNvSpPr txBox="1"/>
          <p:nvPr/>
        </p:nvSpPr>
        <p:spPr>
          <a:xfrm>
            <a:off x="2395866" y="6195349"/>
            <a:ext cx="4200536"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000" b="1" dirty="0" smtClean="0"/>
              <a:t>Reduces Installation Complexity</a:t>
            </a:r>
            <a:endParaRPr lang="en-US" sz="2000" b="1" dirty="0"/>
          </a:p>
        </p:txBody>
      </p:sp>
      <p:pic>
        <p:nvPicPr>
          <p:cNvPr id="52" name="Picture 5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3991" y="28574"/>
            <a:ext cx="888209" cy="1261257"/>
          </a:xfrm>
          <a:prstGeom prst="rect">
            <a:avLst/>
          </a:prstGeom>
        </p:spPr>
      </p:pic>
      <p:sp>
        <p:nvSpPr>
          <p:cNvPr id="11" name="Right Arrow 10"/>
          <p:cNvSpPr/>
          <p:nvPr/>
        </p:nvSpPr>
        <p:spPr>
          <a:xfrm>
            <a:off x="4760115" y="2746208"/>
            <a:ext cx="661495" cy="6337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9877" y="100050"/>
            <a:ext cx="3467100" cy="863600"/>
          </a:xfrm>
          <a:prstGeom prst="rect">
            <a:avLst/>
          </a:prstGeom>
        </p:spPr>
      </p:pic>
    </p:spTree>
    <p:extLst>
      <p:ext uri="{BB962C8B-B14F-4D97-AF65-F5344CB8AC3E}">
        <p14:creationId xmlns:p14="http://schemas.microsoft.com/office/powerpoint/2010/main" val="41347126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
            </a:r>
            <a:br>
              <a:rPr lang="en-US" dirty="0"/>
            </a:br>
            <a:r>
              <a:rPr lang="en-US" dirty="0">
                <a:solidFill>
                  <a:srgbClr val="0070C0"/>
                </a:solidFill>
              </a:rPr>
              <a:t>Rapid Configuration</a:t>
            </a:r>
            <a:endParaRPr lang="en-US" dirty="0"/>
          </a:p>
        </p:txBody>
      </p:sp>
      <p:sp>
        <p:nvSpPr>
          <p:cNvPr id="4" name="Slide Number Placeholder 3"/>
          <p:cNvSpPr>
            <a:spLocks noGrp="1"/>
          </p:cNvSpPr>
          <p:nvPr>
            <p:ph type="sldNum" sz="quarter" idx="4294967295"/>
          </p:nvPr>
        </p:nvSpPr>
        <p:spPr>
          <a:xfrm>
            <a:off x="8686800" y="6477000"/>
            <a:ext cx="457200" cy="381000"/>
          </a:xfrm>
          <a:prstGeom prst="rect">
            <a:avLst/>
          </a:prstGeom>
        </p:spPr>
        <p:txBody>
          <a:bodyPr/>
          <a:lstStyle/>
          <a:p>
            <a:pPr>
              <a:defRPr/>
            </a:pPr>
            <a:fld id="{E8006E97-5591-4D1A-8BB8-04D7F0ABCD72}" type="slidenum">
              <a:rPr lang="en-US" smtClean="0"/>
              <a:pPr>
                <a:defRPr/>
              </a:pPr>
              <a:t>8</a:t>
            </a:fld>
            <a:endParaRPr lang="en-US" dirty="0">
              <a:solidFill>
                <a:schemeClr val="bg1"/>
              </a:solidFill>
            </a:endParaRPr>
          </a:p>
        </p:txBody>
      </p:sp>
      <p:sp>
        <p:nvSpPr>
          <p:cNvPr id="10" name="Slide Number Placeholder 3"/>
          <p:cNvSpPr>
            <a:spLocks noGrp="1"/>
          </p:cNvSpPr>
          <p:nvPr>
            <p:ph type="sldNum" sz="quarter" idx="4294967295"/>
          </p:nvPr>
        </p:nvSpPr>
        <p:spPr>
          <a:xfrm>
            <a:off x="8686800" y="6477000"/>
            <a:ext cx="457200" cy="381000"/>
          </a:xfrm>
          <a:prstGeom prst="rect">
            <a:avLst/>
          </a:prstGeom>
        </p:spPr>
        <p:txBody>
          <a:bodyPr/>
          <a:lstStyle/>
          <a:p>
            <a:pPr algn="ctr"/>
            <a:fld id="{96652B35-718D-4E28-AFEB-B694A3B357E8}" type="slidenum">
              <a:rPr lang="en-US" smtClean="0">
                <a:solidFill>
                  <a:schemeClr val="bg1"/>
                </a:solidFill>
              </a:rPr>
              <a:pPr algn="ctr"/>
              <a:t>8</a:t>
            </a:fld>
            <a:endParaRPr lang="en-US" dirty="0">
              <a:solidFill>
                <a:schemeClr val="bg1"/>
              </a:solidFill>
            </a:endParaRPr>
          </a:p>
        </p:txBody>
      </p:sp>
      <p:sp>
        <p:nvSpPr>
          <p:cNvPr id="34" name="TextBox 33"/>
          <p:cNvSpPr txBox="1"/>
          <p:nvPr/>
        </p:nvSpPr>
        <p:spPr>
          <a:xfrm>
            <a:off x="1074420" y="1569019"/>
            <a:ext cx="7307580" cy="461665"/>
          </a:xfrm>
          <a:prstGeom prst="rect">
            <a:avLst/>
          </a:prstGeom>
          <a:solidFill>
            <a:srgbClr val="FFFF00"/>
          </a:solidFill>
          <a:ln>
            <a:solidFill>
              <a:schemeClr val="tx1"/>
            </a:solidFill>
          </a:ln>
        </p:spPr>
        <p:txBody>
          <a:bodyPr wrap="square" rtlCol="0" anchor="ctr">
            <a:spAutoFit/>
          </a:bodyPr>
          <a:lstStyle/>
          <a:p>
            <a:pPr algn="ctr"/>
            <a:r>
              <a:rPr lang="en-US" sz="2400" dirty="0" smtClean="0">
                <a:latin typeface="Century Gothic" pitchFamily="34" charset="0"/>
              </a:rPr>
              <a:t>AeroTrak</a:t>
            </a:r>
            <a:r>
              <a:rPr lang="en-US" sz="2400" baseline="40000" dirty="0" smtClean="0">
                <a:latin typeface="Century Gothic" pitchFamily="34" charset="0"/>
              </a:rPr>
              <a:t>+ </a:t>
            </a:r>
            <a:r>
              <a:rPr lang="en-US" sz="2400" dirty="0" smtClean="0">
                <a:latin typeface="Century Gothic" pitchFamily="34" charset="0"/>
              </a:rPr>
              <a:t>Configuration in FMS 5.5</a:t>
            </a:r>
            <a:endParaRPr lang="en-US" sz="2400" dirty="0">
              <a:latin typeface="Century Gothic" pitchFamily="34" charset="0"/>
            </a:endParaRPr>
          </a:p>
        </p:txBody>
      </p:sp>
      <p:pic>
        <p:nvPicPr>
          <p:cNvPr id="24" name="Picture 23" descr="image00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0320" y="3012430"/>
            <a:ext cx="970616" cy="859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p:cNvSpPr txBox="1"/>
          <p:nvPr/>
        </p:nvSpPr>
        <p:spPr>
          <a:xfrm>
            <a:off x="2715577" y="2238087"/>
            <a:ext cx="4025265" cy="523220"/>
          </a:xfrm>
          <a:prstGeom prst="rect">
            <a:avLst/>
          </a:prstGeom>
          <a:solidFill>
            <a:schemeClr val="bg1"/>
          </a:solidFill>
          <a:ln>
            <a:solidFill>
              <a:schemeClr val="tx1"/>
            </a:solidFill>
          </a:ln>
        </p:spPr>
        <p:txBody>
          <a:bodyPr wrap="square" rtlCol="0" anchor="ctr">
            <a:spAutoFit/>
          </a:bodyPr>
          <a:lstStyle/>
          <a:p>
            <a:pPr algn="ctr"/>
            <a:r>
              <a:rPr lang="en-US" sz="2800" dirty="0" smtClean="0">
                <a:latin typeface="Century Gothic" pitchFamily="34" charset="0"/>
              </a:rPr>
              <a:t>Auto Discovering</a:t>
            </a:r>
            <a:endParaRPr lang="en-US" sz="2800" dirty="0">
              <a:latin typeface="Century Gothic" pitchFamily="34" charset="0"/>
            </a:endParaRPr>
          </a:p>
        </p:txBody>
      </p:sp>
      <p:pic>
        <p:nvPicPr>
          <p:cNvPr id="30" name="Picture 29" descr="image00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0320" y="3991644"/>
            <a:ext cx="970616" cy="859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image00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0320" y="4970858"/>
            <a:ext cx="970616" cy="859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8199" y="3084352"/>
            <a:ext cx="1599801" cy="1448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5105400" y="2850580"/>
            <a:ext cx="0" cy="332162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99604" y="4342109"/>
            <a:ext cx="2105796"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24" idx="1"/>
          </p:cNvCxnSpPr>
          <p:nvPr/>
        </p:nvCxnSpPr>
        <p:spPr>
          <a:xfrm flipH="1">
            <a:off x="5105400" y="3442304"/>
            <a:ext cx="1264920"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30" idx="1"/>
          </p:cNvCxnSpPr>
          <p:nvPr/>
        </p:nvCxnSpPr>
        <p:spPr>
          <a:xfrm flipH="1" flipV="1">
            <a:off x="5105400" y="4421517"/>
            <a:ext cx="1264920" cy="1"/>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32" idx="1"/>
          </p:cNvCxnSpPr>
          <p:nvPr/>
        </p:nvCxnSpPr>
        <p:spPr>
          <a:xfrm flipH="1" flipV="1">
            <a:off x="5105400" y="5400731"/>
            <a:ext cx="1264920" cy="1"/>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5410200" y="3661074"/>
            <a:ext cx="685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5394960" y="5638800"/>
            <a:ext cx="685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5410200" y="4648200"/>
            <a:ext cx="685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3094547" y="4222643"/>
            <a:ext cx="17484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094547" y="3810000"/>
            <a:ext cx="1915909" cy="369332"/>
          </a:xfrm>
          <a:prstGeom prst="rect">
            <a:avLst/>
          </a:prstGeom>
          <a:noFill/>
        </p:spPr>
        <p:txBody>
          <a:bodyPr wrap="none" rtlCol="0">
            <a:spAutoFit/>
          </a:bodyPr>
          <a:lstStyle/>
          <a:p>
            <a:r>
              <a:rPr lang="en-US" dirty="0" smtClean="0"/>
              <a:t>Who is present ?</a:t>
            </a:r>
            <a:endParaRPr lang="en-US" dirty="0"/>
          </a:p>
        </p:txBody>
      </p:sp>
      <p:sp>
        <p:nvSpPr>
          <p:cNvPr id="53" name="TextBox 52"/>
          <p:cNvSpPr txBox="1"/>
          <p:nvPr/>
        </p:nvSpPr>
        <p:spPr>
          <a:xfrm>
            <a:off x="702945" y="4724400"/>
            <a:ext cx="4025265" cy="1200329"/>
          </a:xfrm>
          <a:prstGeom prst="rect">
            <a:avLst/>
          </a:prstGeom>
          <a:solidFill>
            <a:schemeClr val="bg1"/>
          </a:solidFill>
          <a:ln>
            <a:solidFill>
              <a:schemeClr val="tx1"/>
            </a:solidFill>
          </a:ln>
        </p:spPr>
        <p:txBody>
          <a:bodyPr wrap="square" rtlCol="0" anchor="ctr">
            <a:spAutoFit/>
          </a:bodyPr>
          <a:lstStyle/>
          <a:p>
            <a:pPr algn="ctr"/>
            <a:r>
              <a:rPr lang="en-US" sz="2400" dirty="0" smtClean="0">
                <a:latin typeface="Century Gothic" pitchFamily="34" charset="0"/>
              </a:rPr>
              <a:t>FMS will populate the available instrument to be configured</a:t>
            </a:r>
            <a:endParaRPr lang="en-US" sz="2400" dirty="0">
              <a:latin typeface="Century Gothic" pitchFamily="34" charset="0"/>
            </a:endParaRPr>
          </a:p>
        </p:txBody>
      </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039" y="83391"/>
            <a:ext cx="3467100" cy="863600"/>
          </a:xfrm>
          <a:prstGeom prst="rect">
            <a:avLst/>
          </a:prstGeom>
        </p:spPr>
      </p:pic>
    </p:spTree>
    <p:extLst>
      <p:ext uri="{BB962C8B-B14F-4D97-AF65-F5344CB8AC3E}">
        <p14:creationId xmlns:p14="http://schemas.microsoft.com/office/powerpoint/2010/main" val="2103859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ppt_x"/>
                                          </p:val>
                                        </p:tav>
                                        <p:tav tm="100000">
                                          <p:val>
                                            <p:strVal val="#ppt_x"/>
                                          </p:val>
                                        </p:tav>
                                      </p:tavLst>
                                    </p:anim>
                                    <p:anim calcmode="lin" valueType="num">
                                      <p:cBhvr additive="base">
                                        <p:cTn id="14" dur="500" fill="hold"/>
                                        <p:tgtEl>
                                          <p:spTgt spid="40"/>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additive="base">
                                        <p:cTn id="18" dur="500" fill="hold"/>
                                        <p:tgtEl>
                                          <p:spTgt spid="42"/>
                                        </p:tgtEl>
                                        <p:attrNameLst>
                                          <p:attrName>ppt_x</p:attrName>
                                        </p:attrNameLst>
                                      </p:cBhvr>
                                      <p:tavLst>
                                        <p:tav tm="0">
                                          <p:val>
                                            <p:strVal val="#ppt_x"/>
                                          </p:val>
                                        </p:tav>
                                        <p:tav tm="100000">
                                          <p:val>
                                            <p:strVal val="#ppt_x"/>
                                          </p:val>
                                        </p:tav>
                                      </p:tavLst>
                                    </p:anim>
                                    <p:anim calcmode="lin" valueType="num">
                                      <p:cBhvr additive="base">
                                        <p:cTn id="19" dur="500" fill="hold"/>
                                        <p:tgtEl>
                                          <p:spTgt spid="42"/>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additive="base">
                                        <p:cTn id="23" dur="500" fill="hold"/>
                                        <p:tgtEl>
                                          <p:spTgt spid="41"/>
                                        </p:tgtEl>
                                        <p:attrNameLst>
                                          <p:attrName>ppt_x</p:attrName>
                                        </p:attrNameLst>
                                      </p:cBhvr>
                                      <p:tavLst>
                                        <p:tav tm="0">
                                          <p:val>
                                            <p:strVal val="#ppt_x"/>
                                          </p:val>
                                        </p:tav>
                                        <p:tav tm="100000">
                                          <p:val>
                                            <p:strVal val="#ppt_x"/>
                                          </p:val>
                                        </p:tav>
                                      </p:tavLst>
                                    </p:anim>
                                    <p:anim calcmode="lin" valueType="num">
                                      <p:cBhvr additive="base">
                                        <p:cTn id="24" dur="500" fill="hold"/>
                                        <p:tgtEl>
                                          <p:spTgt spid="41"/>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16" presetClass="entr" presetSubtype="21" fill="hold" grpId="0" nodeType="after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barn(inVertical)">
                                      <p:cBhvr>
                                        <p:cTn id="2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
            </a:r>
            <a:br>
              <a:rPr lang="en-US" dirty="0"/>
            </a:br>
            <a:r>
              <a:rPr lang="en-US" dirty="0">
                <a:solidFill>
                  <a:srgbClr val="0070C0"/>
                </a:solidFill>
              </a:rPr>
              <a:t>Rapid Configuration</a:t>
            </a:r>
            <a:endParaRPr lang="en-US" dirty="0"/>
          </a:p>
        </p:txBody>
      </p:sp>
      <p:sp>
        <p:nvSpPr>
          <p:cNvPr id="4" name="Slide Number Placeholder 3"/>
          <p:cNvSpPr>
            <a:spLocks noGrp="1"/>
          </p:cNvSpPr>
          <p:nvPr>
            <p:ph type="sldNum" sz="quarter" idx="4294967295"/>
          </p:nvPr>
        </p:nvSpPr>
        <p:spPr>
          <a:xfrm>
            <a:off x="8686800" y="6477000"/>
            <a:ext cx="457200" cy="381000"/>
          </a:xfrm>
          <a:prstGeom prst="rect">
            <a:avLst/>
          </a:prstGeom>
        </p:spPr>
        <p:txBody>
          <a:bodyPr/>
          <a:lstStyle/>
          <a:p>
            <a:pPr>
              <a:defRPr/>
            </a:pPr>
            <a:fld id="{E8006E97-5591-4D1A-8BB8-04D7F0ABCD72}" type="slidenum">
              <a:rPr lang="en-US" smtClean="0"/>
              <a:pPr>
                <a:defRPr/>
              </a:pPr>
              <a:t>9</a:t>
            </a:fld>
            <a:endParaRPr lang="en-US" dirty="0">
              <a:solidFill>
                <a:schemeClr val="bg1"/>
              </a:solidFill>
            </a:endParaRPr>
          </a:p>
        </p:txBody>
      </p:sp>
      <p:sp>
        <p:nvSpPr>
          <p:cNvPr id="10" name="Slide Number Placeholder 3"/>
          <p:cNvSpPr>
            <a:spLocks noGrp="1"/>
          </p:cNvSpPr>
          <p:nvPr>
            <p:ph type="sldNum" sz="quarter" idx="4294967295"/>
          </p:nvPr>
        </p:nvSpPr>
        <p:spPr>
          <a:xfrm>
            <a:off x="8686800" y="6477000"/>
            <a:ext cx="457200" cy="381000"/>
          </a:xfrm>
          <a:prstGeom prst="rect">
            <a:avLst/>
          </a:prstGeom>
        </p:spPr>
        <p:txBody>
          <a:bodyPr/>
          <a:lstStyle/>
          <a:p>
            <a:pPr algn="ctr"/>
            <a:fld id="{96652B35-718D-4E28-AFEB-B694A3B357E8}" type="slidenum">
              <a:rPr lang="en-US" smtClean="0">
                <a:solidFill>
                  <a:schemeClr val="bg1"/>
                </a:solidFill>
              </a:rPr>
              <a:pPr algn="ctr"/>
              <a:t>9</a:t>
            </a:fld>
            <a:endParaRPr lang="en-US" dirty="0">
              <a:solidFill>
                <a:schemeClr val="bg1"/>
              </a:solidFill>
            </a:endParaRPr>
          </a:p>
        </p:txBody>
      </p:sp>
      <p:sp>
        <p:nvSpPr>
          <p:cNvPr id="24" name="TextBox 23"/>
          <p:cNvSpPr txBox="1"/>
          <p:nvPr/>
        </p:nvSpPr>
        <p:spPr>
          <a:xfrm>
            <a:off x="1074420" y="1569019"/>
            <a:ext cx="7307580" cy="461665"/>
          </a:xfrm>
          <a:prstGeom prst="rect">
            <a:avLst/>
          </a:prstGeom>
          <a:solidFill>
            <a:srgbClr val="FFFF00"/>
          </a:solidFill>
          <a:ln>
            <a:solidFill>
              <a:schemeClr val="tx1"/>
            </a:solidFill>
          </a:ln>
        </p:spPr>
        <p:txBody>
          <a:bodyPr wrap="square" rtlCol="0" anchor="ctr">
            <a:spAutoFit/>
          </a:bodyPr>
          <a:lstStyle/>
          <a:p>
            <a:pPr algn="ctr"/>
            <a:r>
              <a:rPr lang="en-US" sz="2400" dirty="0">
                <a:latin typeface="Century Gothic" pitchFamily="34" charset="0"/>
              </a:rPr>
              <a:t>AeroTrak</a:t>
            </a:r>
            <a:r>
              <a:rPr lang="en-US" sz="2400" baseline="40000" dirty="0">
                <a:latin typeface="Century Gothic" pitchFamily="34" charset="0"/>
              </a:rPr>
              <a:t>+</a:t>
            </a:r>
            <a:r>
              <a:rPr lang="en-US" sz="2400" dirty="0" smtClean="0">
                <a:latin typeface="Century Gothic" pitchFamily="34" charset="0"/>
              </a:rPr>
              <a:t> Configuration in FMS 5.5</a:t>
            </a:r>
            <a:endParaRPr lang="en-US" sz="2400" dirty="0">
              <a:latin typeface="Century Gothic" pitchFamily="34" charset="0"/>
            </a:endParaRPr>
          </a:p>
        </p:txBody>
      </p:sp>
      <p:pic>
        <p:nvPicPr>
          <p:cNvPr id="30" name="Picture 29" descr="image00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0320" y="2797852"/>
            <a:ext cx="970616" cy="85974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32" name="Picture 31" descr="image00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0320" y="4528904"/>
            <a:ext cx="970616" cy="859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descr="image00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0320" y="5388652"/>
            <a:ext cx="970616" cy="859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8199" y="3084352"/>
            <a:ext cx="1599801" cy="1448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7" name="Straight Connector 36"/>
          <p:cNvCxnSpPr/>
          <p:nvPr/>
        </p:nvCxnSpPr>
        <p:spPr>
          <a:xfrm>
            <a:off x="5105400" y="2850580"/>
            <a:ext cx="0" cy="332162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999604" y="4342109"/>
            <a:ext cx="2105796"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30" idx="1"/>
          </p:cNvCxnSpPr>
          <p:nvPr/>
        </p:nvCxnSpPr>
        <p:spPr>
          <a:xfrm flipH="1">
            <a:off x="5105400" y="3227726"/>
            <a:ext cx="1264920"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32" idx="1"/>
          </p:cNvCxnSpPr>
          <p:nvPr/>
        </p:nvCxnSpPr>
        <p:spPr>
          <a:xfrm flipH="1" flipV="1">
            <a:off x="5105400" y="4958777"/>
            <a:ext cx="1264920" cy="1"/>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35" idx="1"/>
          </p:cNvCxnSpPr>
          <p:nvPr/>
        </p:nvCxnSpPr>
        <p:spPr>
          <a:xfrm flipH="1" flipV="1">
            <a:off x="5105400" y="5818525"/>
            <a:ext cx="1264920" cy="1"/>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5410200" y="3391844"/>
            <a:ext cx="6858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5394960" y="6056594"/>
            <a:ext cx="685800" cy="0"/>
          </a:xfrm>
          <a:prstGeom prst="straightConnector1">
            <a:avLst/>
          </a:prstGeom>
          <a:ln>
            <a:solidFill>
              <a:srgbClr val="00B05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5410200" y="5160052"/>
            <a:ext cx="685800" cy="0"/>
          </a:xfrm>
          <a:prstGeom prst="straightConnector1">
            <a:avLst/>
          </a:prstGeom>
          <a:ln>
            <a:solidFill>
              <a:srgbClr val="00B05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3094547" y="4222643"/>
            <a:ext cx="1748448" cy="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7543800" y="2854322"/>
            <a:ext cx="1505540" cy="646331"/>
          </a:xfrm>
          <a:prstGeom prst="rect">
            <a:avLst/>
          </a:prstGeom>
          <a:noFill/>
        </p:spPr>
        <p:txBody>
          <a:bodyPr wrap="none" rtlCol="0">
            <a:spAutoFit/>
          </a:bodyPr>
          <a:lstStyle/>
          <a:p>
            <a:r>
              <a:rPr lang="en-US" dirty="0" smtClean="0"/>
              <a:t>FMS pulled</a:t>
            </a:r>
          </a:p>
          <a:p>
            <a:r>
              <a:rPr lang="en-US" dirty="0" smtClean="0"/>
              <a:t>configuration</a:t>
            </a:r>
            <a:endParaRPr lang="en-US" dirty="0"/>
          </a:p>
        </p:txBody>
      </p:sp>
      <p:sp>
        <p:nvSpPr>
          <p:cNvPr id="47" name="TextBox 46"/>
          <p:cNvSpPr txBox="1"/>
          <p:nvPr/>
        </p:nvSpPr>
        <p:spPr>
          <a:xfrm>
            <a:off x="702945" y="4618196"/>
            <a:ext cx="4025265" cy="1200329"/>
          </a:xfrm>
          <a:prstGeom prst="rect">
            <a:avLst/>
          </a:prstGeom>
          <a:solidFill>
            <a:schemeClr val="bg1"/>
          </a:solidFill>
          <a:ln>
            <a:solidFill>
              <a:schemeClr val="tx1"/>
            </a:solidFill>
          </a:ln>
        </p:spPr>
        <p:txBody>
          <a:bodyPr wrap="square" rtlCol="0" anchor="ctr">
            <a:spAutoFit/>
          </a:bodyPr>
          <a:lstStyle/>
          <a:p>
            <a:pPr algn="ctr"/>
            <a:r>
              <a:rPr lang="en-US" sz="2400" dirty="0" smtClean="0">
                <a:latin typeface="Century Gothic" pitchFamily="34" charset="0"/>
              </a:rPr>
              <a:t>FMS retrieves AeroTrak</a:t>
            </a:r>
            <a:r>
              <a:rPr lang="en-US" sz="2400" baseline="30000" dirty="0" smtClean="0">
                <a:latin typeface="Century Gothic" pitchFamily="34" charset="0"/>
              </a:rPr>
              <a:t>+ </a:t>
            </a:r>
            <a:r>
              <a:rPr lang="en-US" sz="2400" dirty="0" smtClean="0">
                <a:latin typeface="Century Gothic" pitchFamily="34" charset="0"/>
              </a:rPr>
              <a:t>configuration and save it as a template</a:t>
            </a:r>
            <a:endParaRPr lang="en-US" sz="2400" dirty="0">
              <a:latin typeface="Century Gothic" pitchFamily="34" charset="0"/>
            </a:endParaRPr>
          </a:p>
        </p:txBody>
      </p:sp>
      <p:pic>
        <p:nvPicPr>
          <p:cNvPr id="48" name="Picture 47" descr="image00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0319" y="3717332"/>
            <a:ext cx="970616" cy="859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TextBox 48"/>
          <p:cNvSpPr txBox="1"/>
          <p:nvPr/>
        </p:nvSpPr>
        <p:spPr>
          <a:xfrm>
            <a:off x="702944" y="4548536"/>
            <a:ext cx="4025265" cy="1569660"/>
          </a:xfrm>
          <a:prstGeom prst="rect">
            <a:avLst/>
          </a:prstGeom>
          <a:solidFill>
            <a:schemeClr val="bg1"/>
          </a:solidFill>
          <a:ln>
            <a:solidFill>
              <a:schemeClr val="tx1"/>
            </a:solidFill>
          </a:ln>
        </p:spPr>
        <p:txBody>
          <a:bodyPr wrap="square" rtlCol="0" anchor="ctr">
            <a:spAutoFit/>
          </a:bodyPr>
          <a:lstStyle/>
          <a:p>
            <a:pPr algn="ctr"/>
            <a:r>
              <a:rPr lang="en-US" sz="2400" dirty="0" smtClean="0">
                <a:latin typeface="Century Gothic" pitchFamily="34" charset="0"/>
              </a:rPr>
              <a:t>FMS will push configuration to all available and </a:t>
            </a:r>
            <a:r>
              <a:rPr lang="en-US" sz="2400" dirty="0" err="1" smtClean="0">
                <a:latin typeface="Century Gothic" pitchFamily="34" charset="0"/>
              </a:rPr>
              <a:t>unconfigured</a:t>
            </a:r>
            <a:r>
              <a:rPr lang="en-US" sz="2400" dirty="0" smtClean="0">
                <a:latin typeface="Century Gothic" pitchFamily="34" charset="0"/>
              </a:rPr>
              <a:t> AeroTrak</a:t>
            </a:r>
            <a:r>
              <a:rPr lang="en-US" sz="2400" baseline="40000" dirty="0" smtClean="0">
                <a:latin typeface="Century Gothic" pitchFamily="34" charset="0"/>
              </a:rPr>
              <a:t>+</a:t>
            </a:r>
            <a:endParaRPr lang="en-US" sz="2400" dirty="0">
              <a:latin typeface="Century Gothic" pitchFamily="34" charset="0"/>
            </a:endParaRPr>
          </a:p>
        </p:txBody>
      </p:sp>
      <p:sp>
        <p:nvSpPr>
          <p:cNvPr id="50" name="TextBox 49"/>
          <p:cNvSpPr txBox="1"/>
          <p:nvPr/>
        </p:nvSpPr>
        <p:spPr>
          <a:xfrm>
            <a:off x="2100496" y="2209800"/>
            <a:ext cx="5255428" cy="523220"/>
          </a:xfrm>
          <a:prstGeom prst="rect">
            <a:avLst/>
          </a:prstGeom>
          <a:solidFill>
            <a:schemeClr val="bg1"/>
          </a:solidFill>
          <a:ln>
            <a:solidFill>
              <a:schemeClr val="tx1"/>
            </a:solidFill>
          </a:ln>
        </p:spPr>
        <p:txBody>
          <a:bodyPr wrap="square" rtlCol="0" anchor="ctr">
            <a:spAutoFit/>
          </a:bodyPr>
          <a:lstStyle/>
          <a:p>
            <a:pPr algn="ctr"/>
            <a:r>
              <a:rPr lang="en-US" sz="2800" dirty="0" smtClean="0">
                <a:latin typeface="Century Gothic" pitchFamily="34" charset="0"/>
              </a:rPr>
              <a:t>Push / Pull Configuration</a:t>
            </a:r>
            <a:endParaRPr lang="en-US" sz="2800" dirty="0">
              <a:latin typeface="Century Gothic" pitchFamily="34" charset="0"/>
            </a:endParaRPr>
          </a:p>
        </p:txBody>
      </p:sp>
      <p:cxnSp>
        <p:nvCxnSpPr>
          <p:cNvPr id="25" name="Straight Connector 24"/>
          <p:cNvCxnSpPr/>
          <p:nvPr/>
        </p:nvCxnSpPr>
        <p:spPr>
          <a:xfrm flipH="1">
            <a:off x="5105400" y="4169452"/>
            <a:ext cx="1264920"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5394960" y="4299390"/>
            <a:ext cx="685800" cy="0"/>
          </a:xfrm>
          <a:prstGeom prst="straightConnector1">
            <a:avLst/>
          </a:prstGeom>
          <a:ln>
            <a:solidFill>
              <a:srgbClr val="00B05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3094547" y="4114800"/>
            <a:ext cx="1748448"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039" y="83391"/>
            <a:ext cx="3467100" cy="863600"/>
          </a:xfrm>
          <a:prstGeom prst="rect">
            <a:avLst/>
          </a:prstGeom>
        </p:spPr>
      </p:pic>
    </p:spTree>
    <p:extLst>
      <p:ext uri="{BB962C8B-B14F-4D97-AF65-F5344CB8AC3E}">
        <p14:creationId xmlns:p14="http://schemas.microsoft.com/office/powerpoint/2010/main" val="356378100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additive="base">
                                        <p:cTn id="15" dur="500" fill="hold"/>
                                        <p:tgtEl>
                                          <p:spTgt spid="47"/>
                                        </p:tgtEl>
                                        <p:attrNameLst>
                                          <p:attrName>ppt_x</p:attrName>
                                        </p:attrNameLst>
                                      </p:cBhvr>
                                      <p:tavLst>
                                        <p:tav tm="0">
                                          <p:val>
                                            <p:strVal val="#ppt_x"/>
                                          </p:val>
                                        </p:tav>
                                        <p:tav tm="100000">
                                          <p:val>
                                            <p:strVal val="#ppt_x"/>
                                          </p:val>
                                        </p:tav>
                                      </p:tavLst>
                                    </p:anim>
                                    <p:anim calcmode="lin" valueType="num">
                                      <p:cBhvr additive="base">
                                        <p:cTn id="16" dur="500" fill="hold"/>
                                        <p:tgtEl>
                                          <p:spTgt spid="47"/>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47"/>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additive="base">
                                        <p:cTn id="21" dur="500" fill="hold"/>
                                        <p:tgtEl>
                                          <p:spTgt spid="45"/>
                                        </p:tgtEl>
                                        <p:attrNameLst>
                                          <p:attrName>ppt_x</p:attrName>
                                        </p:attrNameLst>
                                      </p:cBhvr>
                                      <p:tavLst>
                                        <p:tav tm="0">
                                          <p:val>
                                            <p:strVal val="#ppt_x"/>
                                          </p:val>
                                        </p:tav>
                                        <p:tav tm="100000">
                                          <p:val>
                                            <p:strVal val="#ppt_x"/>
                                          </p:val>
                                        </p:tav>
                                      </p:tavLst>
                                    </p:anim>
                                    <p:anim calcmode="lin" valueType="num">
                                      <p:cBhvr additive="base">
                                        <p:cTn id="22"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2" presetClass="entr" presetSubtype="4"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ppt_x"/>
                                          </p:val>
                                        </p:tav>
                                        <p:tav tm="100000">
                                          <p:val>
                                            <p:strVal val="#ppt_x"/>
                                          </p:val>
                                        </p:tav>
                                      </p:tavLst>
                                    </p:anim>
                                    <p:anim calcmode="lin" valueType="num">
                                      <p:cBhvr additive="base">
                                        <p:cTn id="34" dur="500" fill="hold"/>
                                        <p:tgtEl>
                                          <p:spTgt spid="26"/>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2" presetClass="entr" presetSubtype="4" fill="hold" nodeType="afterEffect">
                                  <p:stCondLst>
                                    <p:cond delay="0"/>
                                  </p:stCondLst>
                                  <p:childTnLst>
                                    <p:set>
                                      <p:cBhvr>
                                        <p:cTn id="37" dur="1" fill="hold">
                                          <p:stCondLst>
                                            <p:cond delay="0"/>
                                          </p:stCondLst>
                                        </p:cTn>
                                        <p:tgtEl>
                                          <p:spTgt spid="44"/>
                                        </p:tgtEl>
                                        <p:attrNameLst>
                                          <p:attrName>style.visibility</p:attrName>
                                        </p:attrNameLst>
                                      </p:cBhvr>
                                      <p:to>
                                        <p:strVal val="visible"/>
                                      </p:to>
                                    </p:set>
                                    <p:anim calcmode="lin" valueType="num">
                                      <p:cBhvr additive="base">
                                        <p:cTn id="38" dur="500" fill="hold"/>
                                        <p:tgtEl>
                                          <p:spTgt spid="44"/>
                                        </p:tgtEl>
                                        <p:attrNameLst>
                                          <p:attrName>ppt_x</p:attrName>
                                        </p:attrNameLst>
                                      </p:cBhvr>
                                      <p:tavLst>
                                        <p:tav tm="0">
                                          <p:val>
                                            <p:strVal val="#ppt_x"/>
                                          </p:val>
                                        </p:tav>
                                        <p:tav tm="100000">
                                          <p:val>
                                            <p:strVal val="#ppt_x"/>
                                          </p:val>
                                        </p:tav>
                                      </p:tavLst>
                                    </p:anim>
                                    <p:anim calcmode="lin" valueType="num">
                                      <p:cBhvr additive="base">
                                        <p:cTn id="39" dur="500" fill="hold"/>
                                        <p:tgtEl>
                                          <p:spTgt spid="44"/>
                                        </p:tgtEl>
                                        <p:attrNameLst>
                                          <p:attrName>ppt_y</p:attrName>
                                        </p:attrNameLst>
                                      </p:cBhvr>
                                      <p:tavLst>
                                        <p:tav tm="0">
                                          <p:val>
                                            <p:strVal val="1+#ppt_h/2"/>
                                          </p:val>
                                        </p:tav>
                                        <p:tav tm="100000">
                                          <p:val>
                                            <p:strVal val="#ppt_y"/>
                                          </p:val>
                                        </p:tav>
                                      </p:tavLst>
                                    </p:anim>
                                  </p:childTnLst>
                                </p:cTn>
                              </p:par>
                            </p:childTnLst>
                          </p:cTn>
                        </p:par>
                        <p:par>
                          <p:cTn id="40" fill="hold">
                            <p:stCondLst>
                              <p:cond delay="2000"/>
                            </p:stCondLst>
                            <p:childTnLst>
                              <p:par>
                                <p:cTn id="41" presetID="2" presetClass="entr" presetSubtype="4"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additive="base">
                                        <p:cTn id="43" dur="500" fill="hold"/>
                                        <p:tgtEl>
                                          <p:spTgt spid="43"/>
                                        </p:tgtEl>
                                        <p:attrNameLst>
                                          <p:attrName>ppt_x</p:attrName>
                                        </p:attrNameLst>
                                      </p:cBhvr>
                                      <p:tavLst>
                                        <p:tav tm="0">
                                          <p:val>
                                            <p:strVal val="#ppt_x"/>
                                          </p:val>
                                        </p:tav>
                                        <p:tav tm="100000">
                                          <p:val>
                                            <p:strVal val="#ppt_x"/>
                                          </p:val>
                                        </p:tav>
                                      </p:tavLst>
                                    </p:anim>
                                    <p:anim calcmode="lin" valueType="num">
                                      <p:cBhvr additive="base">
                                        <p:cTn id="4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TSI Incorporated Colors">
      <a:dk1>
        <a:sysClr val="windowText" lastClr="000000"/>
      </a:dk1>
      <a:lt1>
        <a:srgbClr val="FFFFFF"/>
      </a:lt1>
      <a:dk2>
        <a:srgbClr val="595959"/>
      </a:dk2>
      <a:lt2>
        <a:srgbClr val="7F7F7F"/>
      </a:lt2>
      <a:accent1>
        <a:srgbClr val="EC008C"/>
      </a:accent1>
      <a:accent2>
        <a:srgbClr val="00B0EF"/>
      </a:accent2>
      <a:accent3>
        <a:srgbClr val="F58220"/>
      </a:accent3>
      <a:accent4>
        <a:srgbClr val="58B947"/>
      </a:accent4>
      <a:accent5>
        <a:srgbClr val="FBDE00"/>
      </a:accent5>
      <a:accent6>
        <a:srgbClr val="BFBFBF"/>
      </a:accent6>
      <a:hlink>
        <a:srgbClr val="00B0EF"/>
      </a:hlink>
      <a:folHlink>
        <a:srgbClr val="00759E"/>
      </a:folHlink>
    </a:clrScheme>
    <a:fontScheme name="TSI Incorporated">
      <a:majorFont>
        <a:latin typeface="Century Gothic"/>
        <a:ea typeface=""/>
        <a:cs typeface=""/>
      </a:majorFont>
      <a:minorFont>
        <a:latin typeface="Cambr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BC37EA800E92449B3577331F152CC4C" ma:contentTypeVersion="9" ma:contentTypeDescription="Create a new document." ma:contentTypeScope="" ma:versionID="11a98e357517003f123bfc093fb756ff">
  <xsd:schema xmlns:xsd="http://www.w3.org/2001/XMLSchema" xmlns:p="http://schemas.microsoft.com/office/2006/metadata/properties" xmlns:ns2="d6601259-7d3d-4caa-ad8a-c62dbf387213" targetNamespace="http://schemas.microsoft.com/office/2006/metadata/properties" ma:root="true" ma:fieldsID="4dcbcdf98c0d007377b8b423c1839fa8" ns2:_="">
    <xsd:import namespace="d6601259-7d3d-4caa-ad8a-c62dbf387213"/>
    <xsd:element name="properties">
      <xsd:complexType>
        <xsd:sequence>
          <xsd:element name="documentManagement">
            <xsd:complexType>
              <xsd:all>
                <xsd:element ref="ns2:Department" minOccurs="0"/>
                <xsd:element ref="ns2:TSI_DocumentTemplateName" minOccurs="0"/>
                <xsd:element ref="ns2:TSI_DocumentTemplateVersion" minOccurs="0"/>
                <xsd:element ref="ns2:TSI_DocumentTemplateOwner" minOccurs="0"/>
              </xsd:all>
            </xsd:complexType>
          </xsd:element>
        </xsd:sequence>
      </xsd:complexType>
    </xsd:element>
  </xsd:schema>
  <xsd:schema xmlns:xsd="http://www.w3.org/2001/XMLSchema" xmlns:dms="http://schemas.microsoft.com/office/2006/documentManagement/types" targetNamespace="d6601259-7d3d-4caa-ad8a-c62dbf387213" elementFormDefault="qualified">
    <xsd:import namespace="http://schemas.microsoft.com/office/2006/documentManagement/types"/>
    <xsd:element name="Department" ma:index="8" nillable="true" ma:displayName="Group" ma:default="" ma:format="Dropdown" ma:internalName="Department">
      <xsd:simpleType>
        <xsd:restriction base="dms:Choice">
          <xsd:enumeration value="Common"/>
          <xsd:enumeration value="Corporate Management"/>
          <xsd:enumeration value="Information Technology"/>
          <xsd:enumeration value="Human Resources"/>
          <xsd:enumeration value="Legal"/>
          <xsd:enumeration value="Sales"/>
          <xsd:enumeration value="Service"/>
          <xsd:enumeration value="Marketing"/>
          <xsd:enumeration value="Engineering"/>
          <xsd:enumeration value="Manufacturing"/>
          <xsd:enumeration value="Supply Chain Management"/>
          <xsd:enumeration value="Quality Management"/>
          <xsd:enumeration value="Finance &amp; Accounting"/>
          <xsd:enumeration value="Maintenance"/>
        </xsd:restriction>
      </xsd:simpleType>
    </xsd:element>
    <xsd:element name="TSI_DocumentTemplateName" ma:index="9" nillable="true" ma:displayName="TSI_DocumentTemplateName" ma:internalName="TSI_DocumentTemplateName">
      <xsd:simpleType>
        <xsd:restriction base="dms:Text">
          <xsd:maxLength value="255"/>
        </xsd:restriction>
      </xsd:simpleType>
    </xsd:element>
    <xsd:element name="TSI_DocumentTemplateVersion" ma:index="10" nillable="true" ma:displayName="TSI_DocumentTemplateVersion" ma:internalName="TSI_DocumentTemplateVersion">
      <xsd:simpleType>
        <xsd:restriction base="dms:Text">
          <xsd:maxLength value="255"/>
        </xsd:restriction>
      </xsd:simpleType>
    </xsd:element>
    <xsd:element name="TSI_DocumentTemplateOwner" ma:index="11" nillable="true" ma:displayName="TSI_DocumentTemplateOwner" ma:internalName="TSI_DocumentTemplateOwne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SI_DocumentTemplateName xmlns="d6601259-7d3d-4caa-ad8a-c62dbf387213" xsi:nil="true"/>
    <TSI_DocumentTemplateVersion xmlns="d6601259-7d3d-4caa-ad8a-c62dbf387213">1.0</TSI_DocumentTemplateVersion>
    <Department xmlns="d6601259-7d3d-4caa-ad8a-c62dbf387213" xsi:nil="true"/>
    <TSI_DocumentTemplateOwner xmlns="d6601259-7d3d-4caa-ad8a-c62dbf387213"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8781BD-CF20-4F98-A2B5-703D13973FC6}">
  <ds:schemaRefs>
    <ds:schemaRef ds:uri="http://schemas.microsoft.com/office/2006/metadata/longProperties"/>
  </ds:schemaRefs>
</ds:datastoreItem>
</file>

<file path=customXml/itemProps2.xml><?xml version="1.0" encoding="utf-8"?>
<ds:datastoreItem xmlns:ds="http://schemas.openxmlformats.org/officeDocument/2006/customXml" ds:itemID="{7E0E5EF0-F027-4FAB-AC63-F6B30CB012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601259-7d3d-4caa-ad8a-c62dbf38721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F425B75D-2234-4676-BF09-BAC0A293E1C6}">
  <ds:schemaRefs>
    <ds:schemaRef ds:uri="http://schemas.openxmlformats.org/package/2006/metadata/core-properties"/>
    <ds:schemaRef ds:uri="http://purl.org/dc/elements/1.1/"/>
    <ds:schemaRef ds:uri="http://www.w3.org/XML/1998/namespace"/>
    <ds:schemaRef ds:uri="http://schemas.microsoft.com/office/2006/documentManagement/types"/>
    <ds:schemaRef ds:uri="d6601259-7d3d-4caa-ad8a-c62dbf387213"/>
    <ds:schemaRef ds:uri="http://schemas.microsoft.com/office/2006/metadata/properties"/>
    <ds:schemaRef ds:uri="http://purl.org/dc/dcmitype/"/>
    <ds:schemaRef ds:uri="http://purl.org/dc/terms/"/>
  </ds:schemaRefs>
</ds:datastoreItem>
</file>

<file path=customXml/itemProps4.xml><?xml version="1.0" encoding="utf-8"?>
<ds:datastoreItem xmlns:ds="http://schemas.openxmlformats.org/officeDocument/2006/customXml" ds:itemID="{3E8DA35D-EF9F-42EA-8DAB-E368F2669CF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4445</TotalTime>
  <Words>1568</Words>
  <Application>Microsoft Office PowerPoint</Application>
  <PresentationFormat>On-screen Show (4:3)</PresentationFormat>
  <Paragraphs>257</Paragraphs>
  <Slides>19</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宋体</vt:lpstr>
      <vt:lpstr>Arial</vt:lpstr>
      <vt:lpstr>Calibri</vt:lpstr>
      <vt:lpstr>Cambria</vt:lpstr>
      <vt:lpstr>Century Gothic</vt:lpstr>
      <vt:lpstr>Georgia</vt:lpstr>
      <vt:lpstr>Wingdings</vt:lpstr>
      <vt:lpstr>Urban</vt:lpstr>
      <vt:lpstr>FMS Hardware: APC Instruments</vt:lpstr>
      <vt:lpstr>   All New!</vt:lpstr>
      <vt:lpstr>   </vt:lpstr>
      <vt:lpstr>   </vt:lpstr>
      <vt:lpstr>  More processing power</vt:lpstr>
      <vt:lpstr>  </vt:lpstr>
      <vt:lpstr>   </vt:lpstr>
      <vt:lpstr> Rapid Configuration</vt:lpstr>
      <vt:lpstr> Rapid Configuration</vt:lpstr>
      <vt:lpstr> Rapid Configuration</vt:lpstr>
      <vt:lpstr>PowerPoint Presentation</vt:lpstr>
      <vt:lpstr>PowerPoint Presentation</vt:lpstr>
      <vt:lpstr>PowerPoint Presentation</vt:lpstr>
      <vt:lpstr>PowerPoint Presentation</vt:lpstr>
      <vt:lpstr>PowerPoint Presentation</vt:lpstr>
      <vt:lpstr>BioTrak 9510-BD</vt:lpstr>
      <vt:lpstr>AeroTrak+ Remote Rapid Configuration</vt:lpstr>
      <vt:lpstr>AeroTrak+ Remote Rapid Configuration</vt:lpstr>
      <vt:lpstr>PowerPoint Presentation</vt:lpstr>
    </vt:vector>
  </TitlesOfParts>
  <Company>TSI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alain.nezer@tsi.com</dc:creator>
  <cp:lastModifiedBy>Nezer, Alain</cp:lastModifiedBy>
  <cp:revision>198</cp:revision>
  <dcterms:created xsi:type="dcterms:W3CDTF">2012-04-13T19:28:29Z</dcterms:created>
  <dcterms:modified xsi:type="dcterms:W3CDTF">2019-03-06T08:56:29Z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