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16"/>
  </p:notesMasterIdLst>
  <p:handoutMasterIdLst>
    <p:handoutMasterId r:id="rId17"/>
  </p:handoutMasterIdLst>
  <p:sldIdLst>
    <p:sldId id="358" r:id="rId6"/>
    <p:sldId id="425" r:id="rId7"/>
    <p:sldId id="424" r:id="rId8"/>
    <p:sldId id="401" r:id="rId9"/>
    <p:sldId id="426" r:id="rId10"/>
    <p:sldId id="285" r:id="rId11"/>
    <p:sldId id="376" r:id="rId12"/>
    <p:sldId id="394" r:id="rId13"/>
    <p:sldId id="366" r:id="rId14"/>
    <p:sldId id="42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33" autoAdjust="0"/>
  </p:normalViewPr>
  <p:slideViewPr>
    <p:cSldViewPr>
      <p:cViewPr varScale="1">
        <p:scale>
          <a:sx n="151" d="100"/>
          <a:sy n="151" d="100"/>
        </p:scale>
        <p:origin x="15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-4944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61AF1F-CAA8-4B46-8E19-22BC5FE780FD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9DEA9A7-E0CA-4254-B4AF-171AA9E5CB48}">
      <dgm:prSet custT="1"/>
      <dgm:spPr>
        <a:noFill/>
      </dgm:spPr>
      <dgm:t>
        <a:bodyPr/>
        <a:lstStyle/>
        <a:p>
          <a:pPr algn="l" rtl="0"/>
          <a:r>
            <a:rPr lang="en-US" sz="4000" dirty="0" smtClean="0">
              <a:solidFill>
                <a:schemeClr val="tx1"/>
              </a:solidFill>
              <a:latin typeface="+mj-lt"/>
            </a:rPr>
            <a:t>FMS Software</a:t>
          </a:r>
          <a:endParaRPr lang="en-US" sz="4000" dirty="0">
            <a:solidFill>
              <a:schemeClr val="tx1"/>
            </a:solidFill>
            <a:latin typeface="+mj-lt"/>
          </a:endParaRPr>
        </a:p>
      </dgm:t>
    </dgm:pt>
    <dgm:pt modelId="{F68DEB71-054C-48D0-8B8A-6F9C1BA1E171}" type="parTrans" cxnId="{BBAC66DC-C217-4403-9692-C5E34B12D238}">
      <dgm:prSet/>
      <dgm:spPr/>
      <dgm:t>
        <a:bodyPr/>
        <a:lstStyle/>
        <a:p>
          <a:endParaRPr lang="en-US"/>
        </a:p>
      </dgm:t>
    </dgm:pt>
    <dgm:pt modelId="{1AD22D65-494F-4B5C-B6BD-6499205B69EA}" type="sibTrans" cxnId="{BBAC66DC-C217-4403-9692-C5E34B12D238}">
      <dgm:prSet/>
      <dgm:spPr/>
      <dgm:t>
        <a:bodyPr/>
        <a:lstStyle/>
        <a:p>
          <a:endParaRPr lang="en-US"/>
        </a:p>
      </dgm:t>
    </dgm:pt>
    <dgm:pt modelId="{AA2C31AE-871B-44FC-842F-93C684A66BE8}" type="pres">
      <dgm:prSet presAssocID="{D261AF1F-CAA8-4B46-8E19-22BC5FE780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6B368E-02FB-4CF9-AF10-B6E0B7946ACF}" type="pres">
      <dgm:prSet presAssocID="{A9DEA9A7-E0CA-4254-B4AF-171AA9E5CB48}" presName="linNode" presStyleCnt="0"/>
      <dgm:spPr/>
    </dgm:pt>
    <dgm:pt modelId="{F5E14CC6-4415-4EE8-B24A-4FDA2F53BC92}" type="pres">
      <dgm:prSet presAssocID="{A9DEA9A7-E0CA-4254-B4AF-171AA9E5CB48}" presName="parentText" presStyleLbl="node1" presStyleIdx="0" presStyleCnt="1" custScaleX="277778" custLinFactNeighborX="23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AC66DC-C217-4403-9692-C5E34B12D238}" srcId="{D261AF1F-CAA8-4B46-8E19-22BC5FE780FD}" destId="{A9DEA9A7-E0CA-4254-B4AF-171AA9E5CB48}" srcOrd="0" destOrd="0" parTransId="{F68DEB71-054C-48D0-8B8A-6F9C1BA1E171}" sibTransId="{1AD22D65-494F-4B5C-B6BD-6499205B69EA}"/>
    <dgm:cxn modelId="{3D58B629-FBE6-4B0B-A411-BD56AB36368C}" type="presOf" srcId="{A9DEA9A7-E0CA-4254-B4AF-171AA9E5CB48}" destId="{F5E14CC6-4415-4EE8-B24A-4FDA2F53BC92}" srcOrd="0" destOrd="0" presId="urn:microsoft.com/office/officeart/2005/8/layout/vList5"/>
    <dgm:cxn modelId="{0730F9ED-0B61-46FD-A4EB-F90850C56B19}" type="presOf" srcId="{D261AF1F-CAA8-4B46-8E19-22BC5FE780FD}" destId="{AA2C31AE-871B-44FC-842F-93C684A66BE8}" srcOrd="0" destOrd="0" presId="urn:microsoft.com/office/officeart/2005/8/layout/vList5"/>
    <dgm:cxn modelId="{2B23AB62-0FBE-47CA-A46F-0D1E05F9E801}" type="presParOf" srcId="{AA2C31AE-871B-44FC-842F-93C684A66BE8}" destId="{E26B368E-02FB-4CF9-AF10-B6E0B7946ACF}" srcOrd="0" destOrd="0" presId="urn:microsoft.com/office/officeart/2005/8/layout/vList5"/>
    <dgm:cxn modelId="{214F6431-607E-43B4-8C24-B6D043C14077}" type="presParOf" srcId="{E26B368E-02FB-4CF9-AF10-B6E0B7946ACF}" destId="{F5E14CC6-4415-4EE8-B24A-4FDA2F53BC9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826DDF-153F-41DC-81F8-3447CBD19C7B}" type="datetimeFigureOut">
              <a:rPr lang="en-US"/>
              <a:pPr>
                <a:defRPr/>
              </a:pPr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CC2674-C11B-4AEA-8484-9BA3D895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69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3F0541-745F-4D7B-A3E0-BEA9D7F8A492}" type="datetimeFigureOut">
              <a:rPr lang="en-US"/>
              <a:pPr>
                <a:defRPr/>
              </a:pPr>
              <a:t>3/7/2019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68AADA-E2F0-4E7E-8B0A-E90BE180F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53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Look at what we can connect to FMS today!</a:t>
            </a:r>
          </a:p>
          <a:p>
            <a:r>
              <a:rPr lang="en-US" smtClean="0"/>
              <a:t>Look at how we can distribute the system design today!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10069B-E78F-4725-9739-7009DEBFE9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91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22CA7C-4EA5-4EAE-901E-019D4649317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3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tle Slide_4-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5" name="Rounded Rectangle 4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itle 7"/>
          <p:cNvSpPr>
            <a:spLocks noGrp="1"/>
          </p:cNvSpPr>
          <p:nvPr>
            <p:ph type="ctrTitle"/>
          </p:nvPr>
        </p:nvSpPr>
        <p:spPr>
          <a:xfrm>
            <a:off x="914400" y="0"/>
            <a:ext cx="8001000" cy="2148840"/>
          </a:xfrm>
        </p:spPr>
        <p:txBody>
          <a:bodyPr anchor="b"/>
          <a:lstStyle>
            <a:lvl1pPr>
              <a:defRPr sz="4400" b="0">
                <a:solidFill>
                  <a:schemeClr val="tx1"/>
                </a:solidFill>
                <a:latin typeface="Century Gothic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Subtitle 8"/>
          <p:cNvSpPr>
            <a:spLocks noGrp="1"/>
          </p:cNvSpPr>
          <p:nvPr>
            <p:ph type="subTitle" idx="1"/>
          </p:nvPr>
        </p:nvSpPr>
        <p:spPr>
          <a:xfrm>
            <a:off x="914400" y="3291839"/>
            <a:ext cx="4953000" cy="1214562"/>
          </a:xfrm>
          <a:prstGeom prst="rect">
            <a:avLst/>
          </a:prstGeo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7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091" y="275333"/>
            <a:ext cx="574963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489" y="1599903"/>
            <a:ext cx="4045238" cy="4525863"/>
          </a:xfrm>
          <a:prstGeom prst="rect">
            <a:avLst/>
          </a:prstGeom>
        </p:spPr>
        <p:txBody>
          <a:bodyPr lIns="84216" tIns="42108" rIns="84216" bIns="421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73" y="1599903"/>
            <a:ext cx="4045239" cy="4525863"/>
          </a:xfrm>
          <a:prstGeom prst="rect">
            <a:avLst/>
          </a:prstGeom>
        </p:spPr>
        <p:txBody>
          <a:bodyPr lIns="84216" tIns="42108" rIns="84216" bIns="42108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899615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9600" y="2011680"/>
            <a:ext cx="8001000" cy="452628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Font typeface="Calibri" pitchFamily="34" charset="0"/>
              <a:buChar char="+"/>
              <a:defRPr>
                <a:latin typeface="Cambria" pitchFamily="18" charset="0"/>
              </a:defRPr>
            </a:lvl1pPr>
            <a:lvl2pPr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2400">
                <a:latin typeface="Cambria" pitchFamily="18" charset="0"/>
              </a:defRPr>
            </a:lvl2pPr>
            <a:lvl3pPr>
              <a:buClr>
                <a:schemeClr val="tx1">
                  <a:lumMod val="65000"/>
                  <a:lumOff val="35000"/>
                </a:schemeClr>
              </a:buClr>
              <a:buFont typeface="Century Gothic" pitchFamily="34" charset="0"/>
              <a:buChar char="-"/>
              <a:defRPr sz="20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buFont typeface="Cambria" pitchFamily="18" charset="0"/>
              <a:buChar char="+"/>
              <a:defRPr sz="1800"/>
            </a:lvl4pPr>
            <a:lvl5pPr>
              <a:buClr>
                <a:schemeClr val="tx1">
                  <a:lumMod val="65000"/>
                  <a:lumOff val="35000"/>
                </a:schemeClr>
              </a:buClr>
              <a:buFont typeface="Cambria" pitchFamily="18" charset="0"/>
              <a:buChar char="+"/>
              <a:defRPr sz="1800" baseline="0"/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DA10AF0-3959-493C-A600-3728393ABC83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91B34B3C-CC2C-410C-981C-5DFB98BA5A9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15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V="1">
            <a:off x="838200" y="1920875"/>
            <a:ext cx="2057400" cy="90488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9600" y="2011680"/>
            <a:ext cx="8001000" cy="4526280"/>
          </a:xfrm>
          <a:prstGeom prst="rect">
            <a:avLst/>
          </a:prstGeom>
        </p:spPr>
        <p:txBody>
          <a:bodyPr/>
          <a:lstStyle>
            <a:lvl1pPr eaLnBrk="1" latinLnBrk="0" hangingPunct="1">
              <a:buClr>
                <a:schemeClr val="tx1"/>
              </a:buClr>
              <a:buFont typeface="Calibri" pitchFamily="34" charset="0"/>
              <a:buChar char="+"/>
              <a:defRPr>
                <a:latin typeface="Cambria" pitchFamily="18" charset="0"/>
              </a:defRPr>
            </a:lvl1pPr>
            <a:lvl2pPr eaLnBrk="1" latinLnBrk="0" hangingPunct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2400">
                <a:latin typeface="Cambria" pitchFamily="18" charset="0"/>
              </a:defRPr>
            </a:lvl2pPr>
            <a:lvl3pPr eaLnBrk="1" latinLnBrk="0" hangingPunct="1">
              <a:buClr>
                <a:schemeClr val="tx1">
                  <a:lumMod val="65000"/>
                  <a:lumOff val="35000"/>
                </a:schemeClr>
              </a:buClr>
              <a:buFont typeface="Century Gothic" pitchFamily="34" charset="0"/>
              <a:buChar char="-"/>
              <a:defRPr sz="2000">
                <a:latin typeface="Cambria" pitchFamily="18" charset="0"/>
              </a:defRPr>
            </a:lvl3pPr>
            <a:lvl4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C6FDB01-01CD-499D-A277-32CEF6DDDD37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B442268F-A109-4085-8D5F-44FB908FFFB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1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49425"/>
            <a:ext cx="3962400" cy="4525963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sz="2000">
                <a:latin typeface="Cambria" pitchFamily="18" charset="0"/>
              </a:defRPr>
            </a:lvl1pPr>
            <a:lvl2pPr eaLnBrk="1" latinLnBrk="0" hangingPunct="1">
              <a:defRPr sz="1800">
                <a:latin typeface="Cambria" pitchFamily="18" charset="0"/>
              </a:defRPr>
            </a:lvl2pPr>
            <a:lvl3pPr eaLnBrk="1" latinLnBrk="0" hangingPunct="1">
              <a:defRPr sz="1600">
                <a:latin typeface="Cambria" pitchFamily="18" charset="0"/>
              </a:defRPr>
            </a:lvl3pPr>
            <a:lvl4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D2204A3-4B8C-4AFB-9FEB-B8F2945CA06B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57739559-9D83-4A1A-A7B4-D47B883D54B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92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V="1">
            <a:off x="838200" y="1920875"/>
            <a:ext cx="2057400" cy="90488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9365F66-262B-4EAE-ACA0-7305062AB9B4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E3294F8B-AE24-4C1E-A091-1644EBE0F6D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7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6" y="2244971"/>
            <a:ext cx="3733805" cy="457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5922" y="2244971"/>
            <a:ext cx="3733800" cy="4572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38196" y="2708519"/>
            <a:ext cx="3733805" cy="38862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/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2708519"/>
            <a:ext cx="3733800" cy="38862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/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5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B021ACA-50AA-4E78-924D-8D6AF603775B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06BEB40-2764-40DA-8629-06B2EA528FD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6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2F4A150-B994-404D-BF3F-30CC4E570C42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40C49EA-69FD-4CA8-984C-C3952794D1F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84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V="1">
            <a:off x="838200" y="1920875"/>
            <a:ext cx="2057400" cy="90488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C322C29-2FFF-4115-BA51-9765ACAE58BB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99D8B491-A8A2-4179-8E4B-D7500BA3246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8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37051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Normal Slide_4-3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9538" y="653732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A1243D-B593-467C-9842-E8B080A082EE}" type="datetime1">
              <a:rPr lang="en-US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32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1031" name="Title Placeholder 21"/>
          <p:cNvSpPr>
            <a:spLocks noGrp="1"/>
          </p:cNvSpPr>
          <p:nvPr>
            <p:ph type="title"/>
          </p:nvPr>
        </p:nvSpPr>
        <p:spPr bwMode="auto">
          <a:xfrm>
            <a:off x="685800" y="0"/>
            <a:ext cx="8229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+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rgbClr val="595959"/>
        </a:buClr>
        <a:buFont typeface="Arial" charset="0"/>
        <a:buChar char="•"/>
        <a:defRPr sz="2600" kern="1200">
          <a:solidFill>
            <a:srgbClr val="595959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rgbClr val="595959"/>
        </a:buClr>
        <a:buFont typeface="Calibri" pitchFamily="34" charset="0"/>
        <a:buChar char="-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rgbClr val="FF3399"/>
        </a:buClr>
        <a:buFont typeface="Calibri" pitchFamily="34" charset="0"/>
        <a:buChar char="+"/>
        <a:defRPr sz="2200" kern="1200">
          <a:solidFill>
            <a:srgbClr val="595959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FF3399"/>
        </a:buClr>
        <a:buFont typeface="Calibri" pitchFamily="34" charset="0"/>
        <a:buChar char="+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3048000"/>
            <a:ext cx="7092950" cy="500063"/>
          </a:xfrm>
          <a:prstGeom prst="rect">
            <a:avLst/>
          </a:prstGeom>
        </p:spPr>
        <p:txBody>
          <a:bodyPr lIns="84216" tIns="42108" rIns="84216" bIns="42108"/>
          <a:lstStyle/>
          <a:p>
            <a:pPr algn="ctr" eaLnBrk="1" hangingPunct="1">
              <a:buFontTx/>
              <a:buNone/>
              <a:defRPr/>
            </a:pPr>
            <a:r>
              <a:rPr lang="en-US" sz="3700" dirty="0" smtClean="0">
                <a:latin typeface="+mj-lt"/>
              </a:rPr>
              <a:t>SOFTWARE </a:t>
            </a:r>
            <a:r>
              <a:rPr lang="en-US" sz="3700" dirty="0">
                <a:latin typeface="+mj-lt"/>
              </a:rPr>
              <a:t>ARCHITECTURE</a:t>
            </a: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7729538" y="6537325"/>
            <a:ext cx="957262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z="8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3/7/2019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25" name="Slide Number Placeholder 5"/>
          <p:cNvSpPr txBox="1">
            <a:spLocks/>
          </p:cNvSpPr>
          <p:nvPr/>
        </p:nvSpPr>
        <p:spPr bwMode="auto">
          <a:xfrm>
            <a:off x="8686800" y="647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649AEA-E4C0-496D-B7AE-B37A8F99FE4C}" type="slidenum">
              <a:rPr lang="en-US">
                <a:solidFill>
                  <a:schemeClr val="bg1"/>
                </a:solidFill>
              </a:rPr>
              <a:pPr eaLnBrk="1" hangingPunct="1"/>
              <a:t>1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5867400" y="6543675"/>
            <a:ext cx="183991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/>
            <a:r>
              <a:rPr lang="en-US" sz="6000" b="1" dirty="0" smtClean="0">
                <a:solidFill>
                  <a:srgbClr val="0070C0"/>
                </a:solidFill>
              </a:rPr>
              <a:t>FMS Software</a:t>
            </a:r>
            <a:endParaRPr lang="en-US" sz="6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786063"/>
            <a:ext cx="7993063" cy="1471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en-US" sz="7400" dirty="0" smtClean="0"/>
              <a:t>Question ?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7729538" y="6537325"/>
            <a:ext cx="957262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z="8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3/7/2019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7828" name="Slide Number Placeholder 5"/>
          <p:cNvSpPr txBox="1">
            <a:spLocks/>
          </p:cNvSpPr>
          <p:nvPr/>
        </p:nvSpPr>
        <p:spPr bwMode="auto">
          <a:xfrm>
            <a:off x="8686800" y="647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086A880-B26C-460B-AE68-D8036830B51B}" type="slidenum">
              <a:rPr lang="en-US">
                <a:solidFill>
                  <a:schemeClr val="bg1"/>
                </a:solidFill>
              </a:rPr>
              <a:pPr eaLnBrk="1" hangingPunct="1"/>
              <a:t>10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5867400" y="6543675"/>
            <a:ext cx="183991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6480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Supported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1462087" y="2590800"/>
            <a:ext cx="54721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Windows 7 </a:t>
            </a:r>
            <a:r>
              <a:rPr lang="en-US" sz="1600" dirty="0">
                <a:solidFill>
                  <a:srgbClr val="000000"/>
                </a:solidFill>
              </a:rPr>
              <a:t>(32 &amp; 64 bit)</a:t>
            </a:r>
            <a:endParaRPr lang="en-US" sz="2400" dirty="0"/>
          </a:p>
          <a:p>
            <a:pPr eaLnBrk="1" hangingPunct="1"/>
            <a:r>
              <a:rPr lang="en-US" sz="2400" dirty="0"/>
              <a:t>Professional or above </a:t>
            </a:r>
          </a:p>
        </p:txBody>
      </p:sp>
      <p:sp>
        <p:nvSpPr>
          <p:cNvPr id="9" name="TextBox 20"/>
          <p:cNvSpPr txBox="1">
            <a:spLocks noChangeArrowheads="1"/>
          </p:cNvSpPr>
          <p:nvPr/>
        </p:nvSpPr>
        <p:spPr bwMode="auto">
          <a:xfrm>
            <a:off x="1462087" y="3729335"/>
            <a:ext cx="5472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Windows Server </a:t>
            </a:r>
            <a:r>
              <a:rPr lang="en-US" sz="2400" dirty="0" smtClean="0"/>
              <a:t>2012 R2</a:t>
            </a:r>
            <a:endParaRPr lang="en-US" sz="2400" dirty="0"/>
          </a:p>
        </p:txBody>
      </p:sp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1462086" y="4567535"/>
            <a:ext cx="5472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Windows </a:t>
            </a:r>
            <a:r>
              <a:rPr lang="en-US" sz="2400" dirty="0" smtClean="0"/>
              <a:t>Server 2016 R2</a:t>
            </a:r>
            <a:endParaRPr lang="en-US" sz="240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476962" y="1600200"/>
            <a:ext cx="54572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/>
              <a:t>Windows </a:t>
            </a:r>
            <a:r>
              <a:rPr lang="en-US" sz="2400" dirty="0" smtClean="0"/>
              <a:t>10 </a:t>
            </a:r>
            <a:r>
              <a:rPr lang="en-US" sz="1600" dirty="0"/>
              <a:t>(32 &amp; 64 bit)</a:t>
            </a:r>
            <a:endParaRPr lang="en-US" sz="2400" dirty="0"/>
          </a:p>
          <a:p>
            <a:pPr eaLnBrk="1" hangingPunct="1"/>
            <a:r>
              <a:rPr lang="en-US" sz="2400" dirty="0"/>
              <a:t>Professional or above </a:t>
            </a:r>
          </a:p>
        </p:txBody>
      </p:sp>
    </p:spTree>
    <p:extLst>
      <p:ext uri="{BB962C8B-B14F-4D97-AF65-F5344CB8AC3E}">
        <p14:creationId xmlns:p14="http://schemas.microsoft.com/office/powerpoint/2010/main" val="80816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8953500" cy="4286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FMS Core? </a:t>
            </a:r>
            <a:endParaRPr 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3810000" y="1905000"/>
            <a:ext cx="2057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410200" y="4472940"/>
            <a:ext cx="2057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57400" y="4419600"/>
            <a:ext cx="2057400" cy="1981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48400" y="2590800"/>
            <a:ext cx="24384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300" y="3124200"/>
            <a:ext cx="567563" cy="550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863" y="2729594"/>
            <a:ext cx="439706" cy="624383"/>
          </a:xfrm>
          <a:prstGeom prst="rect">
            <a:avLst/>
          </a:prstGeom>
        </p:spPr>
      </p:pic>
      <p:pic>
        <p:nvPicPr>
          <p:cNvPr id="11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7" y="3102711"/>
            <a:ext cx="749300" cy="104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 descr="Aerotrak 9500-L4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172" y="3886200"/>
            <a:ext cx="619188" cy="74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792" y="2192455"/>
            <a:ext cx="828242" cy="13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86800" y="6384636"/>
            <a:ext cx="457200" cy="369455"/>
          </a:xfrm>
          <a:prstGeom prst="rect">
            <a:avLst/>
          </a:prstGeom>
        </p:spPr>
        <p:txBody>
          <a:bodyPr/>
          <a:lstStyle/>
          <a:p>
            <a:fld id="{96652B35-718D-4E28-AFEB-B694A3B357E8}" type="slidenum">
              <a:rPr lang="en-US" smtClean="0"/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91" y="2138796"/>
            <a:ext cx="5585114" cy="3506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lowchart: Magnetic Disk 7"/>
          <p:cNvSpPr>
            <a:spLocks noChangeArrowheads="1"/>
          </p:cNvSpPr>
          <p:nvPr/>
        </p:nvSpPr>
        <p:spPr bwMode="auto">
          <a:xfrm>
            <a:off x="4779818" y="2554432"/>
            <a:ext cx="692727" cy="969818"/>
          </a:xfrm>
          <a:prstGeom prst="flowChartMagneticDisk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812520"/>
            <a:endParaRPr lang="en-GB"/>
          </a:p>
        </p:txBody>
      </p:sp>
      <p:sp>
        <p:nvSpPr>
          <p:cNvPr id="9" name="Flowchart: Magnetic Disk 9"/>
          <p:cNvSpPr>
            <a:spLocks noChangeArrowheads="1"/>
          </p:cNvSpPr>
          <p:nvPr/>
        </p:nvSpPr>
        <p:spPr bwMode="auto">
          <a:xfrm>
            <a:off x="4779818" y="4078432"/>
            <a:ext cx="692727" cy="969818"/>
          </a:xfrm>
          <a:prstGeom prst="flowChartMagneticDisk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812520"/>
            <a:endParaRPr lang="en-GB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541818" y="4352113"/>
            <a:ext cx="1662545" cy="54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GB" sz="1455" dirty="0"/>
              <a:t>Microsoft SQL Server</a:t>
            </a:r>
          </a:p>
        </p:txBody>
      </p:sp>
      <p:cxnSp>
        <p:nvCxnSpPr>
          <p:cNvPr id="12" name="Straight Arrow Connector 14"/>
          <p:cNvCxnSpPr>
            <a:cxnSpLocks noChangeShapeType="1"/>
            <a:endCxn id="8" idx="2"/>
          </p:cNvCxnSpPr>
          <p:nvPr/>
        </p:nvCxnSpPr>
        <p:spPr bwMode="auto">
          <a:xfrm flipV="1">
            <a:off x="3602182" y="3039341"/>
            <a:ext cx="1177636" cy="55418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Straight Arrow Connector 15"/>
          <p:cNvCxnSpPr>
            <a:cxnSpLocks noChangeShapeType="1"/>
            <a:endCxn id="9" idx="2"/>
          </p:cNvCxnSpPr>
          <p:nvPr/>
        </p:nvCxnSpPr>
        <p:spPr bwMode="auto">
          <a:xfrm>
            <a:off x="3671454" y="3870614"/>
            <a:ext cx="1108364" cy="69272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3671454" y="3939886"/>
            <a:ext cx="831273" cy="31624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455"/>
              <a:t>ODBC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563091" y="1408839"/>
            <a:ext cx="3740727" cy="426929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bevel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251" tIns="45125" rIns="90251" bIns="4512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sz="2182"/>
              <a:t>Supported Databases</a:t>
            </a:r>
            <a:endParaRPr lang="en-US" sz="2182"/>
          </a:p>
        </p:txBody>
      </p:sp>
      <p:sp>
        <p:nvSpPr>
          <p:cNvPr id="1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696914" y="251691"/>
            <a:ext cx="7989887" cy="703504"/>
          </a:xfrm>
        </p:spPr>
        <p:txBody>
          <a:bodyPr/>
          <a:lstStyle/>
          <a:p>
            <a:pPr eaLnBrk="1" hangingPunct="1"/>
            <a:r>
              <a:rPr lang="en-US" dirty="0" smtClean="0"/>
              <a:t>FMS software: </a:t>
            </a:r>
            <a:r>
              <a:rPr lang="en-US" sz="2727" dirty="0"/>
              <a:t>Supported Databases</a:t>
            </a: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645726" y="2890372"/>
            <a:ext cx="1454727" cy="31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GB" sz="1455" dirty="0"/>
              <a:t>PostgreSQL *</a:t>
            </a:r>
          </a:p>
        </p:txBody>
      </p:sp>
      <p:pic>
        <p:nvPicPr>
          <p:cNvPr id="18" name="Picture 17" descr="TSI-UNDERSTANDING,-ACCELERATED-bla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5941291"/>
            <a:ext cx="2171700" cy="576543"/>
          </a:xfrm>
          <a:prstGeom prst="rect">
            <a:avLst/>
          </a:prstGeom>
        </p:spPr>
      </p:pic>
      <p:sp>
        <p:nvSpPr>
          <p:cNvPr id="19" name="Date Placeholder 3"/>
          <p:cNvSpPr txBox="1">
            <a:spLocks/>
          </p:cNvSpPr>
          <p:nvPr/>
        </p:nvSpPr>
        <p:spPr>
          <a:xfrm>
            <a:off x="7729538" y="6443134"/>
            <a:ext cx="957262" cy="443345"/>
          </a:xfrm>
          <a:prstGeom prst="rect">
            <a:avLst/>
          </a:prstGeom>
        </p:spPr>
        <p:txBody>
          <a:bodyPr lIns="90251" tIns="45125" rIns="90251" bIns="45125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z="818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3/7/2019</a:t>
            </a:fld>
            <a:endParaRPr lang="en-US" sz="818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Footer Placeholder 4"/>
          <p:cNvSpPr txBox="1">
            <a:spLocks/>
          </p:cNvSpPr>
          <p:nvPr/>
        </p:nvSpPr>
        <p:spPr>
          <a:xfrm>
            <a:off x="5867401" y="6449291"/>
            <a:ext cx="1839913" cy="369455"/>
          </a:xfrm>
          <a:prstGeom prst="rect">
            <a:avLst/>
          </a:prstGeom>
        </p:spPr>
        <p:txBody>
          <a:bodyPr lIns="90251" tIns="45125" rIns="90251" bIns="45125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18" dirty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</a:p>
        </p:txBody>
      </p:sp>
    </p:spTree>
    <p:extLst>
      <p:ext uri="{BB962C8B-B14F-4D97-AF65-F5344CB8AC3E}">
        <p14:creationId xmlns:p14="http://schemas.microsoft.com/office/powerpoint/2010/main" val="217458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Supported </a:t>
            </a:r>
            <a:r>
              <a:rPr lang="en-US" b="1" dirty="0" smtClean="0">
                <a:solidFill>
                  <a:srgbClr val="0070C0"/>
                </a:solidFill>
              </a:rPr>
              <a:t>Database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1995486" y="2971800"/>
            <a:ext cx="7813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 smtClean="0"/>
              <a:t>Microsoft SQL Server 2012 </a:t>
            </a:r>
            <a:endParaRPr lang="en-US" sz="2000" dirty="0"/>
          </a:p>
        </p:txBody>
      </p:sp>
      <p:sp>
        <p:nvSpPr>
          <p:cNvPr id="9" name="TextBox 20"/>
          <p:cNvSpPr txBox="1">
            <a:spLocks noChangeArrowheads="1"/>
          </p:cNvSpPr>
          <p:nvPr/>
        </p:nvSpPr>
        <p:spPr bwMode="auto">
          <a:xfrm>
            <a:off x="1995486" y="3497997"/>
            <a:ext cx="7813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Microsoft SQL Server </a:t>
            </a:r>
            <a:r>
              <a:rPr lang="en-US" sz="2000" dirty="0" smtClean="0"/>
              <a:t>2014</a:t>
            </a:r>
            <a:endParaRPr lang="en-US" sz="2000" dirty="0"/>
          </a:p>
        </p:txBody>
      </p:sp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1995486" y="4107597"/>
            <a:ext cx="78137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/>
              <a:t>Microsoft SQL Server </a:t>
            </a:r>
            <a:r>
              <a:rPr lang="en-US" sz="2000" dirty="0" smtClean="0"/>
              <a:t>2016 x64</a:t>
            </a:r>
            <a:endParaRPr lang="en-US" sz="200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476962" y="1600200"/>
            <a:ext cx="5457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 smtClean="0"/>
              <a:t>PostgreSQL Server</a:t>
            </a:r>
            <a:r>
              <a:rPr lang="en-US" sz="2000" dirty="0" smtClean="0"/>
              <a:t> (by Default)</a:t>
            </a:r>
            <a:endParaRPr lang="en-US" sz="2400" dirty="0"/>
          </a:p>
        </p:txBody>
      </p:sp>
      <p:pic>
        <p:nvPicPr>
          <p:cNvPr id="12" name="Picture 8" descr="C:\Users\tim.russell\AppData\Local\Microsoft\Windows\Temporary Internet Files\Content.IE5\9QPZ0CGM\tick-button-ima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466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6962" y="2419290"/>
            <a:ext cx="663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Contact TSI Inc. prior using the Databases listed below :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476962" y="4707807"/>
            <a:ext cx="7133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Note:</a:t>
            </a:r>
            <a:r>
              <a:rPr lang="en-US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TCC-168_Authorized_Components_TSI_FMS_Software_RevD</a:t>
            </a:r>
          </a:p>
          <a:p>
            <a:pPr marL="285750" indent="-285750">
              <a:buFontTx/>
              <a:buChar char="-"/>
            </a:pPr>
            <a:r>
              <a:rPr lang="en-US" dirty="0"/>
              <a:t>TCC-169_Computer_Requirements_TSI_FMS_Software_RevD</a:t>
            </a:r>
          </a:p>
        </p:txBody>
      </p:sp>
    </p:spTree>
    <p:extLst>
      <p:ext uri="{BB962C8B-B14F-4D97-AF65-F5344CB8AC3E}">
        <p14:creationId xmlns:p14="http://schemas.microsoft.com/office/powerpoint/2010/main" val="30054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1643063"/>
            <a:ext cx="45720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3643313"/>
            <a:ext cx="8597900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2533650"/>
            <a:ext cx="1158875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254311" y="4814784"/>
            <a:ext cx="2696368" cy="1193034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84216" tIns="42108" rIns="84216" bIns="42108">
            <a:spAutoFit/>
          </a:bodyPr>
          <a:lstStyle/>
          <a:p>
            <a:pPr>
              <a:defRPr/>
            </a:pPr>
            <a:r>
              <a:rPr lang="en-US" dirty="0"/>
              <a:t>Automatic hot standby </a:t>
            </a:r>
          </a:p>
          <a:p>
            <a:pPr>
              <a:defRPr/>
            </a:pPr>
            <a:r>
              <a:rPr lang="en-US" dirty="0"/>
              <a:t>and database mirroring delivers a robust monitoring system</a:t>
            </a:r>
          </a:p>
        </p:txBody>
      </p:sp>
      <p:pic>
        <p:nvPicPr>
          <p:cNvPr id="3380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4929188"/>
            <a:ext cx="1281112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939636" y="2214563"/>
            <a:ext cx="2147455" cy="639036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84216" tIns="42108" rIns="84216" bIns="42108">
            <a:spAutoFit/>
          </a:bodyPr>
          <a:lstStyle/>
          <a:p>
            <a:pPr algn="ctr">
              <a:defRPr/>
            </a:pPr>
            <a:r>
              <a:rPr lang="en-US" dirty="0"/>
              <a:t>Hot automatic standby monitor</a:t>
            </a:r>
          </a:p>
        </p:txBody>
      </p:sp>
      <p:pic>
        <p:nvPicPr>
          <p:cNvPr id="3380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925" y="2500313"/>
            <a:ext cx="1135063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805" name="Straight Arrow Connector 13"/>
          <p:cNvCxnSpPr>
            <a:cxnSpLocks noChangeShapeType="1"/>
          </p:cNvCxnSpPr>
          <p:nvPr/>
        </p:nvCxnSpPr>
        <p:spPr bwMode="auto">
          <a:xfrm>
            <a:off x="4087813" y="2500313"/>
            <a:ext cx="255587" cy="2428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914400" y="914400"/>
            <a:ext cx="3811293" cy="639036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84216" tIns="42108" rIns="84216" bIns="42108">
            <a:spAutoFit/>
          </a:bodyPr>
          <a:lstStyle/>
          <a:p>
            <a:pPr>
              <a:defRPr/>
            </a:pPr>
            <a:r>
              <a:rPr lang="en-US" dirty="0"/>
              <a:t>Monitoring hardware (not  shown) is connected to dedicated LAN</a:t>
            </a:r>
          </a:p>
        </p:txBody>
      </p:sp>
      <p:cxnSp>
        <p:nvCxnSpPr>
          <p:cNvPr id="33809" name="Straight Arrow Connector 24"/>
          <p:cNvCxnSpPr>
            <a:cxnSpLocks noChangeShapeType="1"/>
          </p:cNvCxnSpPr>
          <p:nvPr/>
        </p:nvCxnSpPr>
        <p:spPr bwMode="auto">
          <a:xfrm>
            <a:off x="4038600" y="1371600"/>
            <a:ext cx="45720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3810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608263"/>
            <a:ext cx="12112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1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0" y="4833938"/>
            <a:ext cx="1255713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696913" y="152400"/>
            <a:ext cx="7989887" cy="725488"/>
          </a:xfrm>
        </p:spPr>
        <p:txBody>
          <a:bodyPr/>
          <a:lstStyle/>
          <a:p>
            <a:pPr eaLnBrk="1" hangingPunct="1"/>
            <a:r>
              <a:rPr lang="en-US" smtClean="0"/>
              <a:t>FMS software: </a:t>
            </a:r>
            <a:r>
              <a:rPr lang="en-US" sz="2800" smtClean="0"/>
              <a:t>Distributed design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20046" y="5919132"/>
            <a:ext cx="2276331" cy="731369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84216" tIns="42108" rIns="84216" bIns="42108">
            <a:spAutoFit/>
          </a:bodyPr>
          <a:lstStyle/>
          <a:p>
            <a:pPr>
              <a:defRPr/>
            </a:pPr>
            <a:r>
              <a:rPr lang="en-US" sz="1400" dirty="0"/>
              <a:t>Clients do not need to be running for the monitoring system to work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7800" y="1046545"/>
            <a:ext cx="3735156" cy="1193034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84216" tIns="42108" rIns="84216" bIns="42108">
            <a:spAutoFit/>
          </a:bodyPr>
          <a:lstStyle/>
          <a:p>
            <a:pPr algn="ctr">
              <a:defRPr/>
            </a:pPr>
            <a:r>
              <a:rPr lang="en-US" dirty="0"/>
              <a:t>Distributed design allows for </a:t>
            </a:r>
          </a:p>
          <a:p>
            <a:pPr algn="ctr">
              <a:defRPr/>
            </a:pPr>
            <a:r>
              <a:rPr lang="en-US" dirty="0"/>
              <a:t>components of the monitoring </a:t>
            </a:r>
          </a:p>
          <a:p>
            <a:pPr algn="ctr">
              <a:defRPr/>
            </a:pPr>
            <a:r>
              <a:rPr lang="en-US" dirty="0"/>
              <a:t>system to be installed on separate </a:t>
            </a:r>
          </a:p>
          <a:p>
            <a:pPr algn="ctr">
              <a:defRPr/>
            </a:pPr>
            <a:r>
              <a:rPr lang="en-US" dirty="0"/>
              <a:t>computers  </a:t>
            </a:r>
          </a:p>
        </p:txBody>
      </p:sp>
      <p:sp>
        <p:nvSpPr>
          <p:cNvPr id="36" name="Date Placeholder 3"/>
          <p:cNvSpPr txBox="1">
            <a:spLocks/>
          </p:cNvSpPr>
          <p:nvPr/>
        </p:nvSpPr>
        <p:spPr>
          <a:xfrm>
            <a:off x="7729538" y="6537325"/>
            <a:ext cx="957262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z="8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3/7/2019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820" name="Slide Number Placeholder 5"/>
          <p:cNvSpPr txBox="1">
            <a:spLocks/>
          </p:cNvSpPr>
          <p:nvPr/>
        </p:nvSpPr>
        <p:spPr bwMode="auto">
          <a:xfrm>
            <a:off x="8686800" y="647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22F6343-39A2-4BA8-B1D8-9D3AB7FD21D2}" type="slidenum">
              <a:rPr lang="en-US">
                <a:solidFill>
                  <a:schemeClr val="bg1"/>
                </a:solidFill>
              </a:rPr>
              <a:pPr eaLnBrk="1" hangingPunct="1"/>
              <a:t>6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Footer Placeholder 4"/>
          <p:cNvSpPr txBox="1">
            <a:spLocks/>
          </p:cNvSpPr>
          <p:nvPr/>
        </p:nvSpPr>
        <p:spPr>
          <a:xfrm>
            <a:off x="5867400" y="6543675"/>
            <a:ext cx="183991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838200"/>
          </a:xfrm>
        </p:spPr>
        <p:txBody>
          <a:bodyPr/>
          <a:lstStyle/>
          <a:p>
            <a:r>
              <a:rPr lang="en-US" dirty="0" smtClean="0"/>
              <a:t>FMS Topology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89F4668-FAEA-41B1-B2E6-B2BE4F43CE9F}" type="datetime1">
              <a:rPr lang="en-US" smtClean="0"/>
              <a:pPr>
                <a:defRPr/>
              </a:pPr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TSI Incorporated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A7C49-3F89-46C8-9C61-2949DE52DF31}" type="slidenum">
              <a:rPr lang="en-US" smtClean="0"/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66788"/>
            <a:ext cx="56388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/>
        </p:nvSpPr>
        <p:spPr>
          <a:xfrm>
            <a:off x="7729538" y="6443134"/>
            <a:ext cx="957262" cy="443345"/>
          </a:xfrm>
          <a:prstGeom prst="rect">
            <a:avLst/>
          </a:prstGeom>
        </p:spPr>
        <p:txBody>
          <a:bodyPr lIns="90251" tIns="45125" rIns="90251" bIns="45125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z="818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3/7/2019</a:t>
            </a:fld>
            <a:endParaRPr lang="en-US" sz="818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5867401" y="6449291"/>
            <a:ext cx="1839913" cy="369455"/>
          </a:xfrm>
          <a:prstGeom prst="rect">
            <a:avLst/>
          </a:prstGeom>
        </p:spPr>
        <p:txBody>
          <a:bodyPr lIns="90251" tIns="45125" rIns="90251" bIns="45125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18" dirty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10" y="151536"/>
            <a:ext cx="8659090" cy="621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lide Number Placeholder 19"/>
          <p:cNvSpPr txBox="1">
            <a:spLocks/>
          </p:cNvSpPr>
          <p:nvPr/>
        </p:nvSpPr>
        <p:spPr>
          <a:xfrm>
            <a:off x="8686512" y="6384636"/>
            <a:ext cx="457488" cy="36945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57EF7E7-00C7-4DFA-955E-754F93344695}" type="slidenum">
              <a:rPr lang="en-US" sz="1818">
                <a:solidFill>
                  <a:schemeClr val="bg1"/>
                </a:solidFill>
                <a:latin typeface="+mn-lt"/>
              </a:rPr>
              <a:pPr>
                <a:defRPr/>
              </a:pPr>
              <a:t>8</a:t>
            </a:fld>
            <a:endParaRPr lang="en-US" sz="1818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502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3514712" y="1849412"/>
            <a:ext cx="2133600" cy="523220"/>
          </a:xfrm>
          <a:prstGeom prst="rect">
            <a:avLst/>
          </a:prstGeom>
          <a:solidFill>
            <a:srgbClr val="D719DC"/>
          </a:solidFill>
          <a:ln w="25400">
            <a:solidFill>
              <a:schemeClr val="tx1"/>
            </a:solidFill>
            <a:bevel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/>
              <a:t>Reliable</a:t>
            </a:r>
            <a:endParaRPr lang="en-US" sz="2800" dirty="0"/>
          </a:p>
        </p:txBody>
      </p:sp>
      <p:graphicFrame>
        <p:nvGraphicFramePr>
          <p:cNvPr id="2" name="Diagram 1"/>
          <p:cNvGraphicFramePr/>
          <p:nvPr/>
        </p:nvGraphicFramePr>
        <p:xfrm>
          <a:off x="609600" y="152400"/>
          <a:ext cx="56388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903349" y="4724400"/>
            <a:ext cx="3121510" cy="523220"/>
          </a:xfrm>
          <a:prstGeom prst="rect">
            <a:avLst/>
          </a:prstGeom>
          <a:solidFill>
            <a:srgbClr val="FF5050"/>
          </a:solidFill>
          <a:ln w="25400">
            <a:solidFill>
              <a:schemeClr val="tx1"/>
            </a:solidFill>
            <a:bevel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/>
              <a:t>Easy to use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771972" y="2501295"/>
            <a:ext cx="5694363" cy="52322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bevel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/>
              <a:t>Redundancy – failover (Buddy)</a:t>
            </a:r>
            <a:endParaRPr lang="en-US" sz="2800" dirty="0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389579" y="3972580"/>
            <a:ext cx="6400800" cy="523220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  <a:bevel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/>
              <a:t>Secure, high availability databases</a:t>
            </a:r>
            <a:endParaRPr lang="en-US" sz="2800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771971" y="3286125"/>
            <a:ext cx="5694363" cy="52322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  <a:bevel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/>
              <a:t>Redundancy – mirror database</a:t>
            </a:r>
            <a:endParaRPr lang="en-US" sz="2800" dirty="0"/>
          </a:p>
        </p:txBody>
      </p:sp>
      <p:sp>
        <p:nvSpPr>
          <p:cNvPr id="17" name="Date Placeholder 3"/>
          <p:cNvSpPr txBox="1">
            <a:spLocks/>
          </p:cNvSpPr>
          <p:nvPr/>
        </p:nvSpPr>
        <p:spPr>
          <a:xfrm>
            <a:off x="7729538" y="6537325"/>
            <a:ext cx="957262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z="8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3/7/2019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763" name="Slide Number Placeholder 5"/>
          <p:cNvSpPr txBox="1">
            <a:spLocks/>
          </p:cNvSpPr>
          <p:nvPr/>
        </p:nvSpPr>
        <p:spPr bwMode="auto">
          <a:xfrm>
            <a:off x="8686800" y="647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5A75EFD-70DC-432A-BE53-D532323AFCD3}" type="slidenum">
              <a:rPr lang="en-US">
                <a:solidFill>
                  <a:schemeClr val="bg1"/>
                </a:solidFill>
              </a:rPr>
              <a:pPr eaLnBrk="1" hangingPunct="1"/>
              <a:t>9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Footer Placeholder 4"/>
          <p:cNvSpPr txBox="1">
            <a:spLocks/>
          </p:cNvSpPr>
          <p:nvPr/>
        </p:nvSpPr>
        <p:spPr>
          <a:xfrm>
            <a:off x="5867400" y="6543675"/>
            <a:ext cx="183991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TSI Incorporated Colors">
      <a:dk1>
        <a:sysClr val="windowText" lastClr="000000"/>
      </a:dk1>
      <a:lt1>
        <a:srgbClr val="FFFFFF"/>
      </a:lt1>
      <a:dk2>
        <a:srgbClr val="595959"/>
      </a:dk2>
      <a:lt2>
        <a:srgbClr val="7F7F7F"/>
      </a:lt2>
      <a:accent1>
        <a:srgbClr val="EC008C"/>
      </a:accent1>
      <a:accent2>
        <a:srgbClr val="00B0EF"/>
      </a:accent2>
      <a:accent3>
        <a:srgbClr val="F58220"/>
      </a:accent3>
      <a:accent4>
        <a:srgbClr val="58B947"/>
      </a:accent4>
      <a:accent5>
        <a:srgbClr val="FBDE00"/>
      </a:accent5>
      <a:accent6>
        <a:srgbClr val="BFBFBF"/>
      </a:accent6>
      <a:hlink>
        <a:srgbClr val="00B0EF"/>
      </a:hlink>
      <a:folHlink>
        <a:srgbClr val="00759E"/>
      </a:folHlink>
    </a:clrScheme>
    <a:fontScheme name="TSI Incorporated">
      <a:majorFont>
        <a:latin typeface="Century Gothic"/>
        <a:ea typeface=""/>
        <a:cs typeface=""/>
      </a:majorFont>
      <a:minorFont>
        <a:latin typeface="Cambr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SI_DocumentTemplateName xmlns="d6601259-7d3d-4caa-ad8a-c62dbf387213" xsi:nil="true"/>
    <TSI_DocumentTemplateVersion xmlns="d6601259-7d3d-4caa-ad8a-c62dbf387213">1.0</TSI_DocumentTemplateVersion>
    <Department xmlns="d6601259-7d3d-4caa-ad8a-c62dbf387213" xsi:nil="true"/>
    <TSI_DocumentTemplateOwner xmlns="d6601259-7d3d-4caa-ad8a-c62dbf3872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C37EA800E92449B3577331F152CC4C" ma:contentTypeVersion="9" ma:contentTypeDescription="Create a new document." ma:contentTypeScope="" ma:versionID="11a98e357517003f123bfc093fb756ff">
  <xsd:schema xmlns:xsd="http://www.w3.org/2001/XMLSchema" xmlns:p="http://schemas.microsoft.com/office/2006/metadata/properties" xmlns:ns2="d6601259-7d3d-4caa-ad8a-c62dbf387213" targetNamespace="http://schemas.microsoft.com/office/2006/metadata/properties" ma:root="true" ma:fieldsID="4dcbcdf98c0d007377b8b423c1839fa8" ns2:_="">
    <xsd:import namespace="d6601259-7d3d-4caa-ad8a-c62dbf387213"/>
    <xsd:element name="properties">
      <xsd:complexType>
        <xsd:sequence>
          <xsd:element name="documentManagement">
            <xsd:complexType>
              <xsd:all>
                <xsd:element ref="ns2:Department" minOccurs="0"/>
                <xsd:element ref="ns2:TSI_DocumentTemplateName" minOccurs="0"/>
                <xsd:element ref="ns2:TSI_DocumentTemplateVersion" minOccurs="0"/>
                <xsd:element ref="ns2:TSI_DocumentTemplate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6601259-7d3d-4caa-ad8a-c62dbf387213" elementFormDefault="qualified">
    <xsd:import namespace="http://schemas.microsoft.com/office/2006/documentManagement/types"/>
    <xsd:element name="Department" ma:index="8" nillable="true" ma:displayName="Group" ma:default="" ma:format="Dropdown" ma:internalName="Department">
      <xsd:simpleType>
        <xsd:restriction base="dms:Choice">
          <xsd:enumeration value="Common"/>
          <xsd:enumeration value="Corporate Management"/>
          <xsd:enumeration value="Information Technology"/>
          <xsd:enumeration value="Human Resources"/>
          <xsd:enumeration value="Legal"/>
          <xsd:enumeration value="Sales"/>
          <xsd:enumeration value="Service"/>
          <xsd:enumeration value="Marketing"/>
          <xsd:enumeration value="Engineering"/>
          <xsd:enumeration value="Manufacturing"/>
          <xsd:enumeration value="Supply Chain Management"/>
          <xsd:enumeration value="Quality Management"/>
          <xsd:enumeration value="Finance &amp; Accounting"/>
          <xsd:enumeration value="Maintenance"/>
        </xsd:restriction>
      </xsd:simpleType>
    </xsd:element>
    <xsd:element name="TSI_DocumentTemplateName" ma:index="9" nillable="true" ma:displayName="TSI_DocumentTemplateName" ma:internalName="TSI_DocumentTemplateName">
      <xsd:simpleType>
        <xsd:restriction base="dms:Text">
          <xsd:maxLength value="255"/>
        </xsd:restriction>
      </xsd:simpleType>
    </xsd:element>
    <xsd:element name="TSI_DocumentTemplateVersion" ma:index="10" nillable="true" ma:displayName="TSI_DocumentTemplateVersion" ma:internalName="TSI_DocumentTemplateVersion">
      <xsd:simpleType>
        <xsd:restriction base="dms:Text">
          <xsd:maxLength value="255"/>
        </xsd:restriction>
      </xsd:simpleType>
    </xsd:element>
    <xsd:element name="TSI_DocumentTemplateOwner" ma:index="11" nillable="true" ma:displayName="TSI_DocumentTemplateOwner" ma:internalName="TSI_DocumentTemplateOwne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F425B75D-2234-4676-BF09-BAC0A293E1C6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d6601259-7d3d-4caa-ad8a-c62dbf387213"/>
    <ds:schemaRef ds:uri="http://schemas.microsoft.com/office/2006/metadata/properti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E0E5EF0-F027-4FAB-AC63-F6B30CB01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601259-7d3d-4caa-ad8a-c62dbf38721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E8DA35D-EF9F-42EA-8DAB-E368F2669CF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18781BD-CF20-4F98-A2B5-703D13973FC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241</Words>
  <Application>Microsoft Office PowerPoint</Application>
  <PresentationFormat>On-screen Show (4:3)</PresentationFormat>
  <Paragraphs>70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</vt:lpstr>
      <vt:lpstr>Century Gothic</vt:lpstr>
      <vt:lpstr>Georgia</vt:lpstr>
      <vt:lpstr>Urban</vt:lpstr>
      <vt:lpstr>PowerPoint Presentation</vt:lpstr>
      <vt:lpstr>Supported OS</vt:lpstr>
      <vt:lpstr>What is FMS Core? </vt:lpstr>
      <vt:lpstr>FMS software: Supported Databases</vt:lpstr>
      <vt:lpstr>Supported Database</vt:lpstr>
      <vt:lpstr>FMS software: Distributed design</vt:lpstr>
      <vt:lpstr>FMS Topology</vt:lpstr>
      <vt:lpstr>PowerPoint Presentation</vt:lpstr>
      <vt:lpstr>PowerPoint Presentation</vt:lpstr>
      <vt:lpstr>PowerPoint Presentation</vt:lpstr>
    </vt:vector>
  </TitlesOfParts>
  <Company>TSI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alain.nezer@tsi.com</dc:creator>
  <cp:lastModifiedBy>Nezer, Alain</cp:lastModifiedBy>
  <cp:revision>140</cp:revision>
  <dcterms:created xsi:type="dcterms:W3CDTF">2012-04-13T19:28:29Z</dcterms:created>
  <dcterms:modified xsi:type="dcterms:W3CDTF">2019-03-07T13:10:07Z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