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1"/>
  </p:sldMasterIdLst>
  <p:notesMasterIdLst>
    <p:notesMasterId r:id="rId52"/>
  </p:notesMasterIdLst>
  <p:handoutMasterIdLst>
    <p:handoutMasterId r:id="rId53"/>
  </p:handoutMasterIdLst>
  <p:sldIdLst>
    <p:sldId id="265" r:id="rId2"/>
    <p:sldId id="374" r:id="rId3"/>
    <p:sldId id="375" r:id="rId4"/>
    <p:sldId id="376" r:id="rId5"/>
    <p:sldId id="377" r:id="rId6"/>
    <p:sldId id="378" r:id="rId7"/>
    <p:sldId id="379" r:id="rId8"/>
    <p:sldId id="380" r:id="rId9"/>
    <p:sldId id="381" r:id="rId10"/>
    <p:sldId id="382" r:id="rId11"/>
    <p:sldId id="383" r:id="rId12"/>
    <p:sldId id="384" r:id="rId13"/>
    <p:sldId id="385" r:id="rId14"/>
    <p:sldId id="387" r:id="rId15"/>
    <p:sldId id="388" r:id="rId16"/>
    <p:sldId id="389" r:id="rId17"/>
    <p:sldId id="390" r:id="rId18"/>
    <p:sldId id="391" r:id="rId19"/>
    <p:sldId id="392" r:id="rId20"/>
    <p:sldId id="393" r:id="rId21"/>
    <p:sldId id="394" r:id="rId22"/>
    <p:sldId id="395" r:id="rId23"/>
    <p:sldId id="396" r:id="rId24"/>
    <p:sldId id="397" r:id="rId25"/>
    <p:sldId id="398" r:id="rId26"/>
    <p:sldId id="399" r:id="rId27"/>
    <p:sldId id="400" r:id="rId28"/>
    <p:sldId id="401" r:id="rId29"/>
    <p:sldId id="402" r:id="rId30"/>
    <p:sldId id="403" r:id="rId31"/>
    <p:sldId id="404" r:id="rId32"/>
    <p:sldId id="405" r:id="rId33"/>
    <p:sldId id="406" r:id="rId34"/>
    <p:sldId id="407" r:id="rId35"/>
    <p:sldId id="408" r:id="rId36"/>
    <p:sldId id="409" r:id="rId37"/>
    <p:sldId id="410" r:id="rId38"/>
    <p:sldId id="411" r:id="rId39"/>
    <p:sldId id="413" r:id="rId40"/>
    <p:sldId id="414" r:id="rId41"/>
    <p:sldId id="415" r:id="rId42"/>
    <p:sldId id="416" r:id="rId43"/>
    <p:sldId id="417" r:id="rId44"/>
    <p:sldId id="418" r:id="rId45"/>
    <p:sldId id="419" r:id="rId46"/>
    <p:sldId id="420" r:id="rId47"/>
    <p:sldId id="421" r:id="rId48"/>
    <p:sldId id="422" r:id="rId49"/>
    <p:sldId id="423" r:id="rId50"/>
    <p:sldId id="424"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ngle, Mike" initials="DM" lastIdx="1" clrIdx="0">
    <p:extLst>
      <p:ext uri="{19B8F6BF-5375-455C-9EA6-DF929625EA0E}">
        <p15:presenceInfo xmlns:p15="http://schemas.microsoft.com/office/powerpoint/2012/main" userId="S-1-5-21-1010310910-859509547-743985421-302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EC0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81686" autoAdjust="0"/>
  </p:normalViewPr>
  <p:slideViewPr>
    <p:cSldViewPr>
      <p:cViewPr varScale="1">
        <p:scale>
          <a:sx n="127" d="100"/>
          <a:sy n="127" d="100"/>
        </p:scale>
        <p:origin x="90" y="13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23" d="100"/>
          <a:sy n="123" d="100"/>
        </p:scale>
        <p:origin x="-494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183F109-A074-4709-B7BB-14A0F96893E9}" type="datetimeFigureOut">
              <a:rPr lang="en-US"/>
              <a:pPr>
                <a:defRPr/>
              </a:pPr>
              <a:t>6/7/2019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E4BDF66-FFC8-4BC3-A22E-157D674B2483}" type="slidenum">
              <a:rPr lang="en-US"/>
              <a:pPr>
                <a:defRPr/>
              </a:pPr>
              <a:t>‹#›</a:t>
            </a:fld>
            <a:endParaRPr lang="en-US"/>
          </a:p>
        </p:txBody>
      </p:sp>
    </p:spTree>
    <p:extLst>
      <p:ext uri="{BB962C8B-B14F-4D97-AF65-F5344CB8AC3E}">
        <p14:creationId xmlns:p14="http://schemas.microsoft.com/office/powerpoint/2010/main" val="2113184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1917122-6190-4388-9354-890E87FE4657}" type="datetimeFigureOut">
              <a:rPr lang="en-US"/>
              <a:pPr>
                <a:defRPr/>
              </a:pPr>
              <a:t>6/7/2019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B0DC760-DCED-4537-A263-D0DFA823B255}" type="slidenum">
              <a:rPr lang="en-US"/>
              <a:pPr>
                <a:defRPr/>
              </a:pPr>
              <a:t>‹#›</a:t>
            </a:fld>
            <a:endParaRPr lang="en-US"/>
          </a:p>
        </p:txBody>
      </p:sp>
    </p:spTree>
    <p:extLst>
      <p:ext uri="{BB962C8B-B14F-4D97-AF65-F5344CB8AC3E}">
        <p14:creationId xmlns:p14="http://schemas.microsoft.com/office/powerpoint/2010/main" val="26360540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8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700">
                <a:solidFill>
                  <a:schemeClr val="tx1"/>
                </a:solidFill>
                <a:latin typeface="Arial" charset="0"/>
              </a:defRPr>
            </a:lvl1pPr>
            <a:lvl2pPr marL="742828" indent="-285703">
              <a:defRPr sz="1700">
                <a:solidFill>
                  <a:schemeClr val="tx1"/>
                </a:solidFill>
                <a:latin typeface="Arial" charset="0"/>
              </a:defRPr>
            </a:lvl2pPr>
            <a:lvl3pPr marL="1142813" indent="-228562">
              <a:defRPr sz="1700">
                <a:solidFill>
                  <a:schemeClr val="tx1"/>
                </a:solidFill>
                <a:latin typeface="Arial" charset="0"/>
              </a:defRPr>
            </a:lvl3pPr>
            <a:lvl4pPr marL="1599937" indent="-228562">
              <a:defRPr sz="1700">
                <a:solidFill>
                  <a:schemeClr val="tx1"/>
                </a:solidFill>
                <a:latin typeface="Arial" charset="0"/>
              </a:defRPr>
            </a:lvl4pPr>
            <a:lvl5pPr marL="2057063" indent="-228562">
              <a:defRPr sz="1700">
                <a:solidFill>
                  <a:schemeClr val="tx1"/>
                </a:solidFill>
                <a:latin typeface="Arial" charset="0"/>
              </a:defRPr>
            </a:lvl5pPr>
            <a:lvl6pPr marL="2514187" indent="-228562" algn="r" eaLnBrk="0" fontAlgn="base" hangingPunct="0">
              <a:spcBef>
                <a:spcPct val="0"/>
              </a:spcBef>
              <a:spcAft>
                <a:spcPct val="0"/>
              </a:spcAft>
              <a:defRPr sz="1700">
                <a:solidFill>
                  <a:schemeClr val="tx1"/>
                </a:solidFill>
                <a:latin typeface="Arial" charset="0"/>
              </a:defRPr>
            </a:lvl6pPr>
            <a:lvl7pPr marL="2971312" indent="-228562" algn="r" eaLnBrk="0" fontAlgn="base" hangingPunct="0">
              <a:spcBef>
                <a:spcPct val="0"/>
              </a:spcBef>
              <a:spcAft>
                <a:spcPct val="0"/>
              </a:spcAft>
              <a:defRPr sz="1700">
                <a:solidFill>
                  <a:schemeClr val="tx1"/>
                </a:solidFill>
                <a:latin typeface="Arial" charset="0"/>
              </a:defRPr>
            </a:lvl7pPr>
            <a:lvl8pPr marL="3428438" indent="-228562" algn="r" eaLnBrk="0" fontAlgn="base" hangingPunct="0">
              <a:spcBef>
                <a:spcPct val="0"/>
              </a:spcBef>
              <a:spcAft>
                <a:spcPct val="0"/>
              </a:spcAft>
              <a:defRPr sz="1700">
                <a:solidFill>
                  <a:schemeClr val="tx1"/>
                </a:solidFill>
                <a:latin typeface="Arial" charset="0"/>
              </a:defRPr>
            </a:lvl8pPr>
            <a:lvl9pPr marL="3885562" indent="-228562" algn="r" eaLnBrk="0" fontAlgn="base" hangingPunct="0">
              <a:spcBef>
                <a:spcPct val="0"/>
              </a:spcBef>
              <a:spcAft>
                <a:spcPct val="0"/>
              </a:spcAft>
              <a:defRPr sz="1700">
                <a:solidFill>
                  <a:schemeClr val="tx1"/>
                </a:solidFill>
                <a:latin typeface="Arial" charset="0"/>
              </a:defRPr>
            </a:lvl9pPr>
          </a:lstStyle>
          <a:p>
            <a:pPr>
              <a:defRPr/>
            </a:pPr>
            <a:fld id="{DE4F6817-DC0F-408A-BD04-E1D953327F14}" type="slidenum">
              <a:rPr lang="en-US" sz="1200"/>
              <a:pPr>
                <a:defRPr/>
              </a:pPr>
              <a:t>1</a:t>
            </a:fld>
            <a:endParaRPr lang="en-US" sz="1200"/>
          </a:p>
        </p:txBody>
      </p:sp>
    </p:spTree>
    <p:extLst>
      <p:ext uri="{BB962C8B-B14F-4D97-AF65-F5344CB8AC3E}">
        <p14:creationId xmlns:p14="http://schemas.microsoft.com/office/powerpoint/2010/main" val="3778903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880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3DCA98-83E7-4FBE-B1F3-F884AF71B9FF}" type="slidenum">
              <a:rPr lang="en-US" altLang="en-US"/>
              <a:pPr eaLnBrk="1" hangingPunct="1"/>
              <a:t>3</a:t>
            </a:fld>
            <a:endParaRPr lang="en-US" altLang="en-US"/>
          </a:p>
        </p:txBody>
      </p:sp>
    </p:spTree>
    <p:extLst>
      <p:ext uri="{BB962C8B-B14F-4D97-AF65-F5344CB8AC3E}">
        <p14:creationId xmlns:p14="http://schemas.microsoft.com/office/powerpoint/2010/main" val="4269217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901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AAF71E2-45E2-406A-868B-16EDF8A4922B}" type="slidenum">
              <a:rPr lang="en-US" altLang="en-US"/>
              <a:pPr eaLnBrk="1" hangingPunct="1"/>
              <a:t>4</a:t>
            </a:fld>
            <a:endParaRPr lang="en-US" altLang="en-US"/>
          </a:p>
        </p:txBody>
      </p:sp>
    </p:spTree>
    <p:extLst>
      <p:ext uri="{BB962C8B-B14F-4D97-AF65-F5344CB8AC3E}">
        <p14:creationId xmlns:p14="http://schemas.microsoft.com/office/powerpoint/2010/main" val="2675864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A2849DE-4865-4F97-B1AE-13CE25C7F007}"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Tree>
    <p:extLst>
      <p:ext uri="{BB962C8B-B14F-4D97-AF65-F5344CB8AC3E}">
        <p14:creationId xmlns:p14="http://schemas.microsoft.com/office/powerpoint/2010/main" val="1916177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9114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1252D5F-19B6-4902-92FB-EB3BC370CE4B}" type="slidenum">
              <a:rPr lang="en-US" altLang="en-US"/>
              <a:pPr eaLnBrk="1" hangingPunct="1"/>
              <a:t>34</a:t>
            </a:fld>
            <a:endParaRPr lang="en-US" altLang="en-US"/>
          </a:p>
        </p:txBody>
      </p:sp>
    </p:spTree>
    <p:extLst>
      <p:ext uri="{BB962C8B-B14F-4D97-AF65-F5344CB8AC3E}">
        <p14:creationId xmlns:p14="http://schemas.microsoft.com/office/powerpoint/2010/main" val="1618104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7" descr="Title Slide_4-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5" name="Rounded Rectangle 4"/>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5" name="Title 7"/>
          <p:cNvSpPr>
            <a:spLocks noGrp="1"/>
          </p:cNvSpPr>
          <p:nvPr>
            <p:ph type="ctrTitle"/>
          </p:nvPr>
        </p:nvSpPr>
        <p:spPr>
          <a:xfrm>
            <a:off x="914400" y="0"/>
            <a:ext cx="8001000" cy="2148840"/>
          </a:xfrm>
        </p:spPr>
        <p:txBody>
          <a:bodyPr anchor="b"/>
          <a:lstStyle>
            <a:lvl1pPr>
              <a:defRPr sz="4400" b="0">
                <a:solidFill>
                  <a:schemeClr val="tx1"/>
                </a:solidFill>
                <a:latin typeface="Century Gothic" pitchFamily="34" charset="0"/>
                <a:cs typeface="Calibri" pitchFamily="34" charset="0"/>
              </a:defRPr>
            </a:lvl1pPr>
          </a:lstStyle>
          <a:p>
            <a:r>
              <a:rPr lang="en-US" smtClean="0"/>
              <a:t>Click to edit Master title style</a:t>
            </a:r>
            <a:endParaRPr lang="en-US" dirty="0"/>
          </a:p>
        </p:txBody>
      </p:sp>
      <p:sp>
        <p:nvSpPr>
          <p:cNvPr id="16" name="Subtitle 8"/>
          <p:cNvSpPr>
            <a:spLocks noGrp="1"/>
          </p:cNvSpPr>
          <p:nvPr>
            <p:ph type="subTitle" idx="1"/>
          </p:nvPr>
        </p:nvSpPr>
        <p:spPr>
          <a:xfrm>
            <a:off x="914400" y="3291839"/>
            <a:ext cx="4953000" cy="1214562"/>
          </a:xfrm>
          <a:prstGeom prst="rect">
            <a:avLst/>
          </a:prstGeom>
        </p:spPr>
        <p:txBody>
          <a:bodyPr/>
          <a:lstStyle>
            <a:lvl1pPr marL="64008" indent="0" algn="l">
              <a:buNone/>
              <a:defRPr sz="2400">
                <a:solidFill>
                  <a:schemeClr val="tx1"/>
                </a:solidFill>
                <a:latin typeface="Cambria"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Tree>
    <p:extLst>
      <p:ext uri="{BB962C8B-B14F-4D97-AF65-F5344CB8AC3E}">
        <p14:creationId xmlns:p14="http://schemas.microsoft.com/office/powerpoint/2010/main" val="1211295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7" descr="Title Slide_4-3.jpg"/>
          <p:cNvPicPr>
            <a:picLocks noChangeAspect="1"/>
          </p:cNvPicPr>
          <p:nvPr userDrawn="1"/>
        </p:nvPicPr>
        <p:blipFill>
          <a:blip r:embed="rId2" cstate="print"/>
          <a:stretch>
            <a:fillRect/>
          </a:stretch>
        </p:blipFill>
        <p:spPr bwMode="auto">
          <a:xfrm>
            <a:off x="0" y="0"/>
            <a:ext cx="9144000" cy="6858000"/>
          </a:xfrm>
          <a:prstGeom prst="rect">
            <a:avLst/>
          </a:prstGeom>
          <a:noFill/>
          <a:ln w="9525">
            <a:noFill/>
            <a:miter lim="800000"/>
            <a:headEnd/>
            <a:tailEnd/>
          </a:ln>
        </p:spPr>
      </p:pic>
      <p:sp useBgFill="1">
        <p:nvSpPr>
          <p:cNvPr id="5" name="Rounded Rectangle 4"/>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itle 7"/>
          <p:cNvSpPr>
            <a:spLocks noGrp="1"/>
          </p:cNvSpPr>
          <p:nvPr>
            <p:ph type="ctrTitle" hasCustomPrompt="1"/>
          </p:nvPr>
        </p:nvSpPr>
        <p:spPr>
          <a:xfrm>
            <a:off x="609600" y="2214438"/>
            <a:ext cx="6781800" cy="1443162"/>
          </a:xfrm>
        </p:spPr>
        <p:txBody>
          <a:bodyPr anchor="ctr" anchorCtr="0"/>
          <a:lstStyle>
            <a:lvl1pPr>
              <a:defRPr sz="4400" b="0" cap="all" baseline="0">
                <a:solidFill>
                  <a:schemeClr val="accent1"/>
                </a:solidFill>
                <a:latin typeface="+mj-lt"/>
                <a:cs typeface="Calibri" pitchFamily="34" charset="0"/>
              </a:defRPr>
            </a:lvl1pPr>
          </a:lstStyle>
          <a:p>
            <a:r>
              <a:rPr lang="en-US" dirty="0" smtClean="0"/>
              <a:t>Click to Edit Title</a:t>
            </a:r>
            <a:endParaRPr lang="en-US" dirty="0"/>
          </a:p>
        </p:txBody>
      </p:sp>
      <p:sp>
        <p:nvSpPr>
          <p:cNvPr id="16" name="Subtitle 8"/>
          <p:cNvSpPr>
            <a:spLocks noGrp="1"/>
          </p:cNvSpPr>
          <p:nvPr>
            <p:ph type="subTitle" idx="1" hasCustomPrompt="1"/>
          </p:nvPr>
        </p:nvSpPr>
        <p:spPr>
          <a:xfrm>
            <a:off x="609600" y="3738438"/>
            <a:ext cx="4953000" cy="604962"/>
          </a:xfrm>
          <a:prstGeom prst="rect">
            <a:avLst/>
          </a:prstGeom>
        </p:spPr>
        <p:txBody>
          <a:bodyPr/>
          <a:lstStyle>
            <a:lvl1pPr marL="64008" indent="0" algn="l">
              <a:buNone/>
              <a:defRPr sz="2000">
                <a:solidFill>
                  <a:schemeClr val="tx1"/>
                </a:solidFill>
                <a:latin typeface="Cambria"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subtitle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7" name="Content Placeholder 2"/>
          <p:cNvSpPr>
            <a:spLocks noGrp="1"/>
          </p:cNvSpPr>
          <p:nvPr>
            <p:ph idx="1"/>
          </p:nvPr>
        </p:nvSpPr>
        <p:spPr>
          <a:xfrm>
            <a:off x="457200" y="1676400"/>
            <a:ext cx="8001000" cy="4831080"/>
          </a:xfrm>
          <a:prstGeom prst="rect">
            <a:avLst/>
          </a:prstGeom>
        </p:spPr>
        <p:txBody>
          <a:bodyPr/>
          <a:lstStyle>
            <a:lvl1pPr>
              <a:buClr>
                <a:schemeClr val="tx1"/>
              </a:buClr>
              <a:buFont typeface="Calibri" pitchFamily="34" charset="0"/>
              <a:buChar char="+"/>
              <a:defRPr>
                <a:latin typeface="Cambria" pitchFamily="18" charset="0"/>
              </a:defRPr>
            </a:lvl1pPr>
            <a:lvl2pPr>
              <a:buClr>
                <a:schemeClr val="tx1">
                  <a:lumMod val="50000"/>
                  <a:lumOff val="50000"/>
                </a:schemeClr>
              </a:buClr>
              <a:buFont typeface="Arial" pitchFamily="34" charset="0"/>
              <a:buChar char="•"/>
              <a:defRPr sz="2400">
                <a:latin typeface="Cambria" pitchFamily="18" charset="0"/>
              </a:defRPr>
            </a:lvl2pPr>
            <a:lvl3pPr>
              <a:buClr>
                <a:schemeClr val="tx1">
                  <a:lumMod val="65000"/>
                  <a:lumOff val="35000"/>
                </a:schemeClr>
              </a:buClr>
              <a:buFont typeface="Century Gothic" pitchFamily="34" charset="0"/>
              <a:buChar char="-"/>
              <a:defRPr sz="2000">
                <a:latin typeface="Cambria" pitchFamily="18" charset="0"/>
              </a:defRPr>
            </a:lvl3pPr>
            <a:lvl4pPr>
              <a:buClr>
                <a:schemeClr val="tx1">
                  <a:lumMod val="65000"/>
                  <a:lumOff val="35000"/>
                </a:schemeClr>
              </a:buClr>
              <a:buFont typeface="Cambria" pitchFamily="18" charset="0"/>
              <a:buChar char="+"/>
              <a:defRPr sz="1800"/>
            </a:lvl4pPr>
            <a:lvl5pPr>
              <a:buClr>
                <a:schemeClr val="tx1">
                  <a:lumMod val="65000"/>
                  <a:lumOff val="35000"/>
                </a:schemeClr>
              </a:buClr>
              <a:buFont typeface="Cambria" pitchFamily="18" charset="0"/>
              <a:buChar char="+"/>
              <a:defRPr sz="1800" baseline="0"/>
            </a:lvl5pPr>
            <a:lvl6pPr>
              <a:buNone/>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smtClean="0"/>
          </a:p>
        </p:txBody>
      </p:sp>
      <p:sp>
        <p:nvSpPr>
          <p:cNvPr id="5" name="Title Placeholder 21"/>
          <p:cNvSpPr>
            <a:spLocks noGrp="1"/>
          </p:cNvSpPr>
          <p:nvPr>
            <p:ph type="title"/>
          </p:nvPr>
        </p:nvSpPr>
        <p:spPr bwMode="auto">
          <a:xfrm>
            <a:off x="533400" y="0"/>
            <a:ext cx="5638800" cy="12953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TITLE</a:t>
            </a:r>
          </a:p>
        </p:txBody>
      </p:sp>
      <p:sp>
        <p:nvSpPr>
          <p:cNvPr id="6" name="Slide Number Placeholder 22"/>
          <p:cNvSpPr>
            <a:spLocks noGrp="1"/>
          </p:cNvSpPr>
          <p:nvPr>
            <p:ph type="sldNum" sz="quarter" idx="12"/>
          </p:nvPr>
        </p:nvSpPr>
        <p:spPr>
          <a:xfrm>
            <a:off x="8686800" y="6477000"/>
            <a:ext cx="457200" cy="381000"/>
          </a:xfrm>
          <a:prstGeom prst="rect">
            <a:avLst/>
          </a:prstGeom>
        </p:spPr>
        <p:txBody>
          <a:bodyPr vert="horz" anchor="b"/>
          <a:lstStyle>
            <a:lvl1pPr algn="ctr" eaLnBrk="1" fontAlgn="auto" latinLnBrk="0" hangingPunct="1">
              <a:spcBef>
                <a:spcPts val="0"/>
              </a:spcBef>
              <a:spcAft>
                <a:spcPts val="0"/>
              </a:spcAft>
              <a:defRPr kumimoji="0" sz="1800" smtClean="0">
                <a:solidFill>
                  <a:srgbClr val="FFFFFF"/>
                </a:solidFill>
                <a:latin typeface="+mj-lt"/>
                <a:cs typeface="+mn-cs"/>
              </a:defRPr>
            </a:lvl1pPr>
          </a:lstStyle>
          <a:p>
            <a:pPr>
              <a:defRPr/>
            </a:pPr>
            <a:fld id="{E8006E97-5591-4D1A-8BB8-04D7F0ABCD72}" type="slidenum">
              <a:rPr lang="en-US"/>
              <a:pPr>
                <a:defRPr/>
              </a:pPr>
              <a:t>‹#›</a:t>
            </a:fld>
            <a:endParaRPr lang="en-US" dirty="0">
              <a:solidFill>
                <a:schemeClr val="bg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1676400"/>
            <a:ext cx="3962400" cy="4830763"/>
          </a:xfrm>
          <a:prstGeom prst="rect">
            <a:avLst/>
          </a:prstGeom>
        </p:spPr>
        <p:txBody>
          <a:bodyPr/>
          <a:lstStyle>
            <a:lvl1pPr>
              <a:defRPr sz="2000">
                <a:latin typeface="Cambria" pitchFamily="18" charset="0"/>
              </a:defRPr>
            </a:lvl1pPr>
            <a:lvl2pPr>
              <a:defRPr sz="1800">
                <a:latin typeface="Cambria" pitchFamily="18" charset="0"/>
              </a:defRPr>
            </a:lvl2pPr>
            <a:lvl3pPr>
              <a:defRPr sz="1600">
                <a:latin typeface="Cambria" pitchFamily="18" charset="0"/>
              </a:defRPr>
            </a:lvl3pPr>
            <a:lvl4pPr>
              <a:buClr>
                <a:schemeClr val="tx1">
                  <a:lumMod val="65000"/>
                  <a:lumOff val="35000"/>
                </a:schemeClr>
              </a:buClr>
              <a:defRPr sz="1400">
                <a:latin typeface="Cambria" pitchFamily="18" charset="0"/>
              </a:defRPr>
            </a:lvl4pPr>
            <a:lvl5pPr>
              <a:buClr>
                <a:schemeClr val="tx1">
                  <a:lumMod val="65000"/>
                  <a:lumOff val="35000"/>
                </a:schemeClr>
              </a:buClr>
              <a:defRPr sz="1400">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3"/>
          <p:cNvSpPr>
            <a:spLocks noGrp="1"/>
          </p:cNvSpPr>
          <p:nvPr>
            <p:ph sz="half" idx="2"/>
          </p:nvPr>
        </p:nvSpPr>
        <p:spPr>
          <a:xfrm>
            <a:off x="4572000" y="1676400"/>
            <a:ext cx="3962400" cy="4830763"/>
          </a:xfrm>
          <a:prstGeom prst="rect">
            <a:avLst/>
          </a:prstGeom>
        </p:spPr>
        <p:txBody>
          <a:bodyPr/>
          <a:lstStyle>
            <a:lvl1pPr eaLnBrk="1" latinLnBrk="0" hangingPunct="1">
              <a:defRPr sz="2000">
                <a:latin typeface="Cambria" pitchFamily="18" charset="0"/>
              </a:defRPr>
            </a:lvl1pPr>
            <a:lvl2pPr eaLnBrk="1" latinLnBrk="0" hangingPunct="1">
              <a:defRPr sz="1800">
                <a:latin typeface="Cambria" pitchFamily="18" charset="0"/>
              </a:defRPr>
            </a:lvl2pPr>
            <a:lvl3pPr eaLnBrk="1" latinLnBrk="0" hangingPunct="1">
              <a:defRPr sz="1600">
                <a:latin typeface="Cambria" pitchFamily="18" charset="0"/>
              </a:defRPr>
            </a:lvl3pPr>
            <a:lvl4pPr eaLnBrk="1" latinLnBrk="0" hangingPunct="1">
              <a:buClr>
                <a:schemeClr val="tx1">
                  <a:lumMod val="65000"/>
                  <a:lumOff val="35000"/>
                </a:schemeClr>
              </a:buClr>
              <a:defRPr sz="1400">
                <a:latin typeface="Cambria" pitchFamily="18" charset="0"/>
              </a:defRPr>
            </a:lvl4pPr>
            <a:lvl5pPr eaLnBrk="1" latinLnBrk="0" hangingPunct="1">
              <a:buClr>
                <a:schemeClr val="tx1">
                  <a:lumMod val="65000"/>
                  <a:lumOff val="35000"/>
                </a:schemeClr>
              </a:buClr>
              <a:defRPr sz="1400">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21"/>
          <p:cNvSpPr>
            <a:spLocks noGrp="1"/>
          </p:cNvSpPr>
          <p:nvPr>
            <p:ph type="title"/>
          </p:nvPr>
        </p:nvSpPr>
        <p:spPr bwMode="auto">
          <a:xfrm>
            <a:off x="533400" y="0"/>
            <a:ext cx="5638800" cy="12953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TITLE</a:t>
            </a:r>
          </a:p>
        </p:txBody>
      </p:sp>
      <p:sp>
        <p:nvSpPr>
          <p:cNvPr id="7" name="Slide Number Placeholder 22"/>
          <p:cNvSpPr>
            <a:spLocks noGrp="1"/>
          </p:cNvSpPr>
          <p:nvPr>
            <p:ph type="sldNum" sz="quarter" idx="12"/>
          </p:nvPr>
        </p:nvSpPr>
        <p:spPr>
          <a:xfrm>
            <a:off x="8686800" y="6477000"/>
            <a:ext cx="457200" cy="381000"/>
          </a:xfrm>
          <a:prstGeom prst="rect">
            <a:avLst/>
          </a:prstGeom>
        </p:spPr>
        <p:txBody>
          <a:bodyPr vert="horz" anchor="b"/>
          <a:lstStyle>
            <a:lvl1pPr algn="ctr" eaLnBrk="1" fontAlgn="auto" latinLnBrk="0" hangingPunct="1">
              <a:spcBef>
                <a:spcPts val="0"/>
              </a:spcBef>
              <a:spcAft>
                <a:spcPts val="0"/>
              </a:spcAft>
              <a:defRPr kumimoji="0" sz="1800" smtClean="0">
                <a:solidFill>
                  <a:srgbClr val="FFFFFF"/>
                </a:solidFill>
                <a:latin typeface="+mj-lt"/>
                <a:cs typeface="+mn-cs"/>
              </a:defRPr>
            </a:lvl1pPr>
          </a:lstStyle>
          <a:p>
            <a:pPr>
              <a:defRPr/>
            </a:pPr>
            <a:fld id="{E8006E97-5591-4D1A-8BB8-04D7F0ABCD72}" type="slidenum">
              <a:rPr lang="en-US"/>
              <a:pPr>
                <a:defRPr/>
              </a:pPr>
              <a:t>‹#›</a:t>
            </a:fld>
            <a:endParaRPr lang="en-US"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Title Placeholder 21"/>
          <p:cNvSpPr>
            <a:spLocks noGrp="1"/>
          </p:cNvSpPr>
          <p:nvPr>
            <p:ph type="title"/>
          </p:nvPr>
        </p:nvSpPr>
        <p:spPr>
          <a:xfrm>
            <a:off x="685800" y="0"/>
            <a:ext cx="8229600" cy="1920240"/>
          </a:xfrm>
          <a:prstGeom prst="rect">
            <a:avLst/>
          </a:prstGeom>
        </p:spPr>
        <p:txBody>
          <a:bodyPr>
            <a:normAutofit/>
          </a:bodyPr>
          <a:lstStyle/>
          <a:p>
            <a:r>
              <a:rPr lang="en-US" dirty="0" smtClean="0"/>
              <a:t>CLICK TO EDIT MASTER TITLE STYLE</a:t>
            </a:r>
            <a:endParaRPr lang="en-US" dirty="0"/>
          </a:p>
        </p:txBody>
      </p:sp>
      <p:sp>
        <p:nvSpPr>
          <p:cNvPr id="17" name="Content Placeholder 2"/>
          <p:cNvSpPr>
            <a:spLocks noGrp="1"/>
          </p:cNvSpPr>
          <p:nvPr>
            <p:ph idx="1"/>
          </p:nvPr>
        </p:nvSpPr>
        <p:spPr>
          <a:xfrm>
            <a:off x="609600" y="2011680"/>
            <a:ext cx="8001000" cy="4526280"/>
          </a:xfrm>
          <a:prstGeom prst="rect">
            <a:avLst/>
          </a:prstGeom>
        </p:spPr>
        <p:txBody>
          <a:bodyPr/>
          <a:lstStyle>
            <a:lvl1pPr>
              <a:buClr>
                <a:schemeClr val="tx1"/>
              </a:buClr>
              <a:buFont typeface="Calibri" pitchFamily="34" charset="0"/>
              <a:buChar char="+"/>
              <a:defRPr>
                <a:latin typeface="Cambria" pitchFamily="18" charset="0"/>
              </a:defRPr>
            </a:lvl1pPr>
            <a:lvl2pPr>
              <a:buClr>
                <a:schemeClr val="tx1">
                  <a:lumMod val="50000"/>
                  <a:lumOff val="50000"/>
                </a:schemeClr>
              </a:buClr>
              <a:buFont typeface="Arial" pitchFamily="34" charset="0"/>
              <a:buChar char="•"/>
              <a:defRPr sz="2400">
                <a:latin typeface="Cambria" pitchFamily="18" charset="0"/>
              </a:defRPr>
            </a:lvl2pPr>
            <a:lvl3pPr>
              <a:buClr>
                <a:schemeClr val="tx1">
                  <a:lumMod val="65000"/>
                  <a:lumOff val="35000"/>
                </a:schemeClr>
              </a:buClr>
              <a:buFont typeface="Century Gothic" pitchFamily="34" charset="0"/>
              <a:buChar char="-"/>
              <a:defRPr sz="2000">
                <a:latin typeface="Cambria" pitchFamily="18" charset="0"/>
              </a:defRPr>
            </a:lvl3pPr>
            <a:lvl4pPr>
              <a:buClr>
                <a:schemeClr val="tx1">
                  <a:lumMod val="65000"/>
                  <a:lumOff val="35000"/>
                </a:schemeClr>
              </a:buClr>
              <a:buFont typeface="Cambria" pitchFamily="18" charset="0"/>
              <a:buChar char="+"/>
              <a:defRPr sz="1800"/>
            </a:lvl4pPr>
            <a:lvl5pPr>
              <a:buClr>
                <a:schemeClr val="tx1">
                  <a:lumMod val="65000"/>
                  <a:lumOff val="35000"/>
                </a:schemeClr>
              </a:buClr>
              <a:buFont typeface="Cambria" pitchFamily="18" charset="0"/>
              <a:buChar char="+"/>
              <a:defRPr sz="1800" baseline="0"/>
            </a:lvl5pPr>
            <a:lvl6pPr>
              <a:buNone/>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smtClean="0"/>
          </a:p>
        </p:txBody>
      </p:sp>
      <p:sp>
        <p:nvSpPr>
          <p:cNvPr id="4" name="Date Placeholder 13"/>
          <p:cNvSpPr>
            <a:spLocks noGrp="1"/>
          </p:cNvSpPr>
          <p:nvPr>
            <p:ph type="dt" sz="half" idx="10"/>
          </p:nvPr>
        </p:nvSpPr>
        <p:spPr/>
        <p:txBody>
          <a:bodyPr/>
          <a:lstStyle>
            <a:lvl1pPr algn="l" eaLnBrk="1" latinLnBrk="0" hangingPunct="1">
              <a:defRPr kumimoji="0" sz="800">
                <a:solidFill>
                  <a:schemeClr val="bg1">
                    <a:lumMod val="50000"/>
                  </a:schemeClr>
                </a:solidFill>
              </a:defRPr>
            </a:lvl1pPr>
          </a:lstStyle>
          <a:p>
            <a:pPr>
              <a:defRPr/>
            </a:pPr>
            <a:fld id="{8DA10AF0-3959-493C-A600-3728393ABC83}" type="datetime1">
              <a:rPr lang="en-US">
                <a:solidFill>
                  <a:srgbClr val="FFFFFF">
                    <a:lumMod val="50000"/>
                  </a:srgbClr>
                </a:solidFill>
              </a:rPr>
              <a:pPr>
                <a:defRPr/>
              </a:pPr>
              <a:t>6/7/2019</a:t>
            </a:fld>
            <a:endParaRPr lang="en-US" dirty="0">
              <a:solidFill>
                <a:srgbClr val="FFFFFF">
                  <a:lumMod val="50000"/>
                </a:srgbClr>
              </a:solidFill>
            </a:endParaRPr>
          </a:p>
        </p:txBody>
      </p:sp>
      <p:sp>
        <p:nvSpPr>
          <p:cNvPr id="5" name="Footer Placeholder 2"/>
          <p:cNvSpPr>
            <a:spLocks noGrp="1"/>
          </p:cNvSpPr>
          <p:nvPr>
            <p:ph type="ftr" sz="quarter" idx="11"/>
          </p:nvPr>
        </p:nvSpPr>
        <p:spPr/>
        <p:txBody>
          <a:bodyPr/>
          <a:lstStyle>
            <a:lvl1pPr algn="r" eaLnBrk="1" latinLnBrk="0" hangingPunct="1">
              <a:defRPr kumimoji="0" sz="800">
                <a:solidFill>
                  <a:schemeClr val="bg1">
                    <a:lumMod val="50000"/>
                  </a:schemeClr>
                </a:solidFill>
              </a:defRPr>
            </a:lvl1pPr>
          </a:lstStyle>
          <a:p>
            <a:pPr>
              <a:defRPr/>
            </a:pPr>
            <a:r>
              <a:rPr lang="en-US">
                <a:solidFill>
                  <a:srgbClr val="FFFFFF">
                    <a:lumMod val="50000"/>
                  </a:srgbClr>
                </a:solidFill>
              </a:rPr>
              <a:t>©  TSI Incorporated</a:t>
            </a:r>
          </a:p>
        </p:txBody>
      </p:sp>
      <p:sp>
        <p:nvSpPr>
          <p:cNvPr id="6" name="Slide Number Placeholder 22"/>
          <p:cNvSpPr>
            <a:spLocks noGrp="1"/>
          </p:cNvSpPr>
          <p:nvPr>
            <p:ph type="sldNum" sz="quarter" idx="12"/>
          </p:nvPr>
        </p:nvSpPr>
        <p:spPr>
          <a:xfrm>
            <a:off x="8686800" y="6477000"/>
            <a:ext cx="457200" cy="381000"/>
          </a:xfrm>
          <a:prstGeom prst="rect">
            <a:avLst/>
          </a:prstGeom>
        </p:spPr>
        <p:txBody>
          <a:bodyPr vert="horz" anchor="b"/>
          <a:lstStyle>
            <a:lvl1pPr algn="ctr" eaLnBrk="1" fontAlgn="auto" latinLnBrk="0" hangingPunct="1">
              <a:spcBef>
                <a:spcPts val="0"/>
              </a:spcBef>
              <a:spcAft>
                <a:spcPts val="0"/>
              </a:spcAft>
              <a:defRPr kumimoji="0" sz="1800">
                <a:solidFill>
                  <a:srgbClr val="FFFFFF"/>
                </a:solidFill>
                <a:latin typeface="+mj-lt"/>
                <a:cs typeface="+mn-cs"/>
              </a:defRPr>
            </a:lvl1pPr>
          </a:lstStyle>
          <a:p>
            <a:pPr>
              <a:defRPr/>
            </a:pPr>
            <a:fld id="{91B34B3C-CC2C-410C-981C-5DFB98BA5A9D}" type="slidenum">
              <a:rPr lang="en-US"/>
              <a:pPr>
                <a:defRPr/>
              </a:pPr>
              <a:t>‹#›</a:t>
            </a:fld>
            <a:endParaRPr lang="en-US" dirty="0"/>
          </a:p>
        </p:txBody>
      </p:sp>
    </p:spTree>
    <p:extLst>
      <p:ext uri="{BB962C8B-B14F-4D97-AF65-F5344CB8AC3E}">
        <p14:creationId xmlns:p14="http://schemas.microsoft.com/office/powerpoint/2010/main" val="3756727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flipV="1">
            <a:off x="838200" y="1920875"/>
            <a:ext cx="2057400" cy="90488"/>
          </a:xfrm>
          <a:prstGeom prst="rect">
            <a:avLst/>
          </a:prstGeom>
          <a:solidFill>
            <a:schemeClr val="tx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6" name="Title Placeholder 21"/>
          <p:cNvSpPr>
            <a:spLocks noGrp="1"/>
          </p:cNvSpPr>
          <p:nvPr>
            <p:ph type="title"/>
          </p:nvPr>
        </p:nvSpPr>
        <p:spPr>
          <a:xfrm>
            <a:off x="685800" y="0"/>
            <a:ext cx="8229600" cy="1920240"/>
          </a:xfrm>
          <a:prstGeom prst="rect">
            <a:avLst/>
          </a:prstGeom>
        </p:spPr>
        <p:txBody>
          <a:bodyPr>
            <a:normAutofit/>
          </a:bodyPr>
          <a:lstStyle/>
          <a:p>
            <a:r>
              <a:rPr lang="en-US" dirty="0" smtClean="0"/>
              <a:t>CLICK TO EDIT MASTER TITLE STYLE</a:t>
            </a:r>
            <a:endParaRPr lang="en-US" dirty="0"/>
          </a:p>
        </p:txBody>
      </p:sp>
      <p:sp>
        <p:nvSpPr>
          <p:cNvPr id="17" name="Content Placeholder 2"/>
          <p:cNvSpPr>
            <a:spLocks noGrp="1"/>
          </p:cNvSpPr>
          <p:nvPr>
            <p:ph idx="1"/>
          </p:nvPr>
        </p:nvSpPr>
        <p:spPr>
          <a:xfrm>
            <a:off x="609600" y="2011680"/>
            <a:ext cx="8001000" cy="4526280"/>
          </a:xfrm>
          <a:prstGeom prst="rect">
            <a:avLst/>
          </a:prstGeom>
        </p:spPr>
        <p:txBody>
          <a:bodyPr/>
          <a:lstStyle>
            <a:lvl1pPr eaLnBrk="1" latinLnBrk="0" hangingPunct="1">
              <a:buClr>
                <a:schemeClr val="tx1"/>
              </a:buClr>
              <a:buFont typeface="Calibri" pitchFamily="34" charset="0"/>
              <a:buChar char="+"/>
              <a:defRPr>
                <a:latin typeface="Cambria" pitchFamily="18" charset="0"/>
              </a:defRPr>
            </a:lvl1pPr>
            <a:lvl2pPr eaLnBrk="1" latinLnBrk="0" hangingPunct="1">
              <a:buClr>
                <a:schemeClr val="tx1">
                  <a:lumMod val="50000"/>
                  <a:lumOff val="50000"/>
                </a:schemeClr>
              </a:buClr>
              <a:buFont typeface="Arial" pitchFamily="34" charset="0"/>
              <a:buChar char="•"/>
              <a:defRPr sz="2400">
                <a:latin typeface="Cambria" pitchFamily="18" charset="0"/>
              </a:defRPr>
            </a:lvl2pPr>
            <a:lvl3pPr eaLnBrk="1" latinLnBrk="0" hangingPunct="1">
              <a:buClr>
                <a:schemeClr val="tx1">
                  <a:lumMod val="65000"/>
                  <a:lumOff val="35000"/>
                </a:schemeClr>
              </a:buClr>
              <a:buFont typeface="Century Gothic" pitchFamily="34" charset="0"/>
              <a:buChar char="-"/>
              <a:defRPr sz="2000">
                <a:latin typeface="Cambria" pitchFamily="18" charset="0"/>
              </a:defRPr>
            </a:lvl3pPr>
            <a:lvl4pPr eaLnBrk="1" latinLnBrk="0" hangingPunct="1">
              <a:buClr>
                <a:schemeClr val="tx1">
                  <a:lumMod val="65000"/>
                  <a:lumOff val="35000"/>
                </a:schemeClr>
              </a:buClr>
              <a:defRPr sz="1800">
                <a:solidFill>
                  <a:schemeClr val="tx1">
                    <a:lumMod val="65000"/>
                    <a:lumOff val="35000"/>
                  </a:schemeClr>
                </a:solidFill>
              </a:defRPr>
            </a:lvl4pPr>
            <a:lvl5pPr eaLnBrk="1" latinLnBrk="0" hangingPunct="1">
              <a:buClr>
                <a:schemeClr val="tx1">
                  <a:lumMod val="65000"/>
                  <a:lumOff val="35000"/>
                </a:schemeClr>
              </a:buClr>
              <a:defRPr sz="18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13"/>
          <p:cNvSpPr>
            <a:spLocks noGrp="1"/>
          </p:cNvSpPr>
          <p:nvPr>
            <p:ph type="dt" sz="half" idx="10"/>
          </p:nvPr>
        </p:nvSpPr>
        <p:spPr/>
        <p:txBody>
          <a:bodyPr/>
          <a:lstStyle>
            <a:lvl1pPr algn="l" eaLnBrk="1" latinLnBrk="0" hangingPunct="1">
              <a:defRPr kumimoji="0" sz="800">
                <a:solidFill>
                  <a:schemeClr val="bg1">
                    <a:lumMod val="50000"/>
                  </a:schemeClr>
                </a:solidFill>
              </a:defRPr>
            </a:lvl1pPr>
          </a:lstStyle>
          <a:p>
            <a:pPr>
              <a:defRPr/>
            </a:pPr>
            <a:fld id="{9C6FDB01-01CD-499D-A277-32CEF6DDDD37}" type="datetime1">
              <a:rPr lang="en-US">
                <a:solidFill>
                  <a:srgbClr val="FFFFFF">
                    <a:lumMod val="50000"/>
                  </a:srgbClr>
                </a:solidFill>
              </a:rPr>
              <a:pPr>
                <a:defRPr/>
              </a:pPr>
              <a:t>6/7/2019</a:t>
            </a:fld>
            <a:endParaRPr lang="en-US" dirty="0">
              <a:solidFill>
                <a:srgbClr val="FFFFFF">
                  <a:lumMod val="50000"/>
                </a:srgbClr>
              </a:solidFill>
            </a:endParaRPr>
          </a:p>
        </p:txBody>
      </p:sp>
      <p:sp>
        <p:nvSpPr>
          <p:cNvPr id="6" name="Footer Placeholder 2"/>
          <p:cNvSpPr>
            <a:spLocks noGrp="1"/>
          </p:cNvSpPr>
          <p:nvPr>
            <p:ph type="ftr" sz="quarter" idx="11"/>
          </p:nvPr>
        </p:nvSpPr>
        <p:spPr/>
        <p:txBody>
          <a:bodyPr/>
          <a:lstStyle>
            <a:lvl1pPr algn="r" eaLnBrk="1" latinLnBrk="0" hangingPunct="1">
              <a:defRPr kumimoji="0" sz="800">
                <a:solidFill>
                  <a:schemeClr val="bg1">
                    <a:lumMod val="50000"/>
                  </a:schemeClr>
                </a:solidFill>
              </a:defRPr>
            </a:lvl1pPr>
          </a:lstStyle>
          <a:p>
            <a:pPr>
              <a:defRPr/>
            </a:pPr>
            <a:r>
              <a:rPr lang="en-US">
                <a:solidFill>
                  <a:srgbClr val="FFFFFF">
                    <a:lumMod val="50000"/>
                  </a:srgbClr>
                </a:solidFill>
              </a:rPr>
              <a:t>©  TSI Incorporated</a:t>
            </a:r>
            <a:endParaRPr lang="en-US" dirty="0">
              <a:solidFill>
                <a:srgbClr val="FFFFFF">
                  <a:lumMod val="50000"/>
                </a:srgbClr>
              </a:solidFill>
            </a:endParaRPr>
          </a:p>
        </p:txBody>
      </p:sp>
      <p:sp>
        <p:nvSpPr>
          <p:cNvPr id="7" name="Slide Number Placeholder 22"/>
          <p:cNvSpPr>
            <a:spLocks noGrp="1"/>
          </p:cNvSpPr>
          <p:nvPr>
            <p:ph type="sldNum" sz="quarter" idx="12"/>
          </p:nvPr>
        </p:nvSpPr>
        <p:spPr>
          <a:xfrm>
            <a:off x="8686800" y="6477000"/>
            <a:ext cx="457200" cy="381000"/>
          </a:xfrm>
          <a:prstGeom prst="rect">
            <a:avLst/>
          </a:prstGeom>
        </p:spPr>
        <p:txBody>
          <a:bodyPr vert="horz" anchor="b"/>
          <a:lstStyle>
            <a:lvl1pPr algn="ctr" eaLnBrk="1" fontAlgn="auto" latinLnBrk="0" hangingPunct="1">
              <a:spcBef>
                <a:spcPts val="0"/>
              </a:spcBef>
              <a:spcAft>
                <a:spcPts val="0"/>
              </a:spcAft>
              <a:defRPr kumimoji="0" sz="1800">
                <a:solidFill>
                  <a:srgbClr val="FFFFFF"/>
                </a:solidFill>
                <a:latin typeface="+mj-lt"/>
                <a:cs typeface="+mn-cs"/>
              </a:defRPr>
            </a:lvl1pPr>
          </a:lstStyle>
          <a:p>
            <a:pPr>
              <a:defRPr/>
            </a:pPr>
            <a:fld id="{B442268F-A109-4085-8D5F-44FB908FFFBD}" type="slidenum">
              <a:rPr lang="en-US"/>
              <a:pPr>
                <a:defRPr/>
              </a:pPr>
              <a:t>‹#›</a:t>
            </a:fld>
            <a:endParaRPr lang="en-US" dirty="0"/>
          </a:p>
        </p:txBody>
      </p:sp>
    </p:spTree>
    <p:extLst>
      <p:ext uri="{BB962C8B-B14F-4D97-AF65-F5344CB8AC3E}">
        <p14:creationId xmlns:p14="http://schemas.microsoft.com/office/powerpoint/2010/main" val="1636882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249425"/>
            <a:ext cx="3962400" cy="4525963"/>
          </a:xfrm>
          <a:prstGeom prst="rect">
            <a:avLst/>
          </a:prstGeom>
        </p:spPr>
        <p:txBody>
          <a:bodyPr/>
          <a:lstStyle>
            <a:lvl1pPr>
              <a:defRPr sz="2000">
                <a:latin typeface="Cambria" pitchFamily="18" charset="0"/>
              </a:defRPr>
            </a:lvl1pPr>
            <a:lvl2pPr>
              <a:defRPr sz="1800">
                <a:latin typeface="Cambria" pitchFamily="18" charset="0"/>
              </a:defRPr>
            </a:lvl2pPr>
            <a:lvl3pPr>
              <a:defRPr sz="1600">
                <a:latin typeface="Cambria" pitchFamily="18" charset="0"/>
              </a:defRPr>
            </a:lvl3pPr>
            <a:lvl4pPr>
              <a:buClr>
                <a:schemeClr val="tx1">
                  <a:lumMod val="65000"/>
                  <a:lumOff val="35000"/>
                </a:schemeClr>
              </a:buClr>
              <a:defRPr sz="1400">
                <a:latin typeface="Cambria" pitchFamily="18" charset="0"/>
              </a:defRPr>
            </a:lvl4pPr>
            <a:lvl5pPr>
              <a:buClr>
                <a:schemeClr val="tx1">
                  <a:lumMod val="65000"/>
                  <a:lumOff val="35000"/>
                </a:schemeClr>
              </a:buClr>
              <a:defRPr sz="1400">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2249425"/>
            <a:ext cx="3962400" cy="4525963"/>
          </a:xfrm>
          <a:prstGeom prst="rect">
            <a:avLst/>
          </a:prstGeom>
        </p:spPr>
        <p:txBody>
          <a:bodyPr/>
          <a:lstStyle>
            <a:lvl1pPr eaLnBrk="1" latinLnBrk="0" hangingPunct="1">
              <a:defRPr sz="2000">
                <a:latin typeface="Cambria" pitchFamily="18" charset="0"/>
              </a:defRPr>
            </a:lvl1pPr>
            <a:lvl2pPr eaLnBrk="1" latinLnBrk="0" hangingPunct="1">
              <a:defRPr sz="1800">
                <a:latin typeface="Cambria" pitchFamily="18" charset="0"/>
              </a:defRPr>
            </a:lvl2pPr>
            <a:lvl3pPr eaLnBrk="1" latinLnBrk="0" hangingPunct="1">
              <a:defRPr sz="1600">
                <a:latin typeface="Cambria" pitchFamily="18" charset="0"/>
              </a:defRPr>
            </a:lvl3pPr>
            <a:lvl4pPr eaLnBrk="1" latinLnBrk="0" hangingPunct="1">
              <a:buClr>
                <a:schemeClr val="tx1">
                  <a:lumMod val="65000"/>
                  <a:lumOff val="35000"/>
                </a:schemeClr>
              </a:buClr>
              <a:defRPr sz="1400">
                <a:latin typeface="Cambria" pitchFamily="18" charset="0"/>
              </a:defRPr>
            </a:lvl4pPr>
            <a:lvl5pPr eaLnBrk="1" latinLnBrk="0" hangingPunct="1">
              <a:buClr>
                <a:schemeClr val="tx1">
                  <a:lumMod val="65000"/>
                  <a:lumOff val="35000"/>
                </a:schemeClr>
              </a:buClr>
              <a:defRPr sz="1400">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Placeholder 21"/>
          <p:cNvSpPr>
            <a:spLocks noGrp="1"/>
          </p:cNvSpPr>
          <p:nvPr>
            <p:ph type="title"/>
          </p:nvPr>
        </p:nvSpPr>
        <p:spPr>
          <a:xfrm>
            <a:off x="685800" y="0"/>
            <a:ext cx="8229600" cy="1920240"/>
          </a:xfrm>
          <a:prstGeom prst="rect">
            <a:avLst/>
          </a:prstGeom>
        </p:spPr>
        <p:txBody>
          <a:bodyPr>
            <a:normAutofit/>
          </a:bodyPr>
          <a:lstStyle/>
          <a:p>
            <a:r>
              <a:rPr lang="en-US" dirty="0" smtClean="0"/>
              <a:t>CLICK TO EDIT MASTER TITLE STYLE</a:t>
            </a:r>
            <a:endParaRPr lang="en-US" dirty="0"/>
          </a:p>
        </p:txBody>
      </p:sp>
      <p:sp>
        <p:nvSpPr>
          <p:cNvPr id="5" name="Date Placeholder 13"/>
          <p:cNvSpPr>
            <a:spLocks noGrp="1"/>
          </p:cNvSpPr>
          <p:nvPr>
            <p:ph type="dt" sz="half" idx="10"/>
          </p:nvPr>
        </p:nvSpPr>
        <p:spPr/>
        <p:txBody>
          <a:bodyPr/>
          <a:lstStyle>
            <a:lvl1pPr algn="l" eaLnBrk="1" latinLnBrk="0" hangingPunct="1">
              <a:defRPr kumimoji="0" sz="800">
                <a:solidFill>
                  <a:schemeClr val="bg1">
                    <a:lumMod val="50000"/>
                  </a:schemeClr>
                </a:solidFill>
              </a:defRPr>
            </a:lvl1pPr>
          </a:lstStyle>
          <a:p>
            <a:pPr>
              <a:defRPr/>
            </a:pPr>
            <a:fld id="{1D2204A3-4B8C-4AFB-9FEB-B8F2945CA06B}" type="datetime1">
              <a:rPr lang="en-US">
                <a:solidFill>
                  <a:srgbClr val="FFFFFF">
                    <a:lumMod val="50000"/>
                  </a:srgbClr>
                </a:solidFill>
              </a:rPr>
              <a:pPr>
                <a:defRPr/>
              </a:pPr>
              <a:t>6/7/2019</a:t>
            </a:fld>
            <a:endParaRPr lang="en-US" dirty="0">
              <a:solidFill>
                <a:srgbClr val="FFFFFF">
                  <a:lumMod val="50000"/>
                </a:srgbClr>
              </a:solidFill>
            </a:endParaRPr>
          </a:p>
        </p:txBody>
      </p:sp>
      <p:sp>
        <p:nvSpPr>
          <p:cNvPr id="6" name="Footer Placeholder 2"/>
          <p:cNvSpPr>
            <a:spLocks noGrp="1"/>
          </p:cNvSpPr>
          <p:nvPr>
            <p:ph type="ftr" sz="quarter" idx="11"/>
          </p:nvPr>
        </p:nvSpPr>
        <p:spPr/>
        <p:txBody>
          <a:bodyPr/>
          <a:lstStyle>
            <a:lvl1pPr algn="r" eaLnBrk="1" latinLnBrk="0" hangingPunct="1">
              <a:defRPr kumimoji="0" sz="800">
                <a:solidFill>
                  <a:schemeClr val="bg1">
                    <a:lumMod val="50000"/>
                  </a:schemeClr>
                </a:solidFill>
              </a:defRPr>
            </a:lvl1pPr>
          </a:lstStyle>
          <a:p>
            <a:pPr>
              <a:defRPr/>
            </a:pPr>
            <a:r>
              <a:rPr lang="en-US">
                <a:solidFill>
                  <a:srgbClr val="FFFFFF">
                    <a:lumMod val="50000"/>
                  </a:srgbClr>
                </a:solidFill>
              </a:rPr>
              <a:t>©  TSI Incorporated</a:t>
            </a:r>
            <a:endParaRPr lang="en-US" dirty="0">
              <a:solidFill>
                <a:srgbClr val="FFFFFF">
                  <a:lumMod val="50000"/>
                </a:srgbClr>
              </a:solidFill>
            </a:endParaRPr>
          </a:p>
        </p:txBody>
      </p:sp>
      <p:sp>
        <p:nvSpPr>
          <p:cNvPr id="7" name="Slide Number Placeholder 22"/>
          <p:cNvSpPr>
            <a:spLocks noGrp="1"/>
          </p:cNvSpPr>
          <p:nvPr>
            <p:ph type="sldNum" sz="quarter" idx="12"/>
          </p:nvPr>
        </p:nvSpPr>
        <p:spPr>
          <a:xfrm>
            <a:off x="8686800" y="6477000"/>
            <a:ext cx="457200" cy="381000"/>
          </a:xfrm>
          <a:prstGeom prst="rect">
            <a:avLst/>
          </a:prstGeom>
        </p:spPr>
        <p:txBody>
          <a:bodyPr vert="horz" anchor="b"/>
          <a:lstStyle>
            <a:lvl1pPr algn="ctr" eaLnBrk="1" fontAlgn="auto" latinLnBrk="0" hangingPunct="1">
              <a:spcBef>
                <a:spcPts val="0"/>
              </a:spcBef>
              <a:spcAft>
                <a:spcPts val="0"/>
              </a:spcAft>
              <a:defRPr kumimoji="0" sz="1800">
                <a:solidFill>
                  <a:srgbClr val="FFFFFF"/>
                </a:solidFill>
                <a:latin typeface="+mj-lt"/>
                <a:cs typeface="+mn-cs"/>
              </a:defRPr>
            </a:lvl1pPr>
          </a:lstStyle>
          <a:p>
            <a:pPr>
              <a:defRPr/>
            </a:pPr>
            <a:fld id="{57739559-9D83-4A1A-A7B4-D47B883D54BD}" type="slidenum">
              <a:rPr lang="en-US"/>
              <a:pPr>
                <a:defRPr/>
              </a:pPr>
              <a:t>‹#›</a:t>
            </a:fld>
            <a:endParaRPr lang="en-US" dirty="0"/>
          </a:p>
        </p:txBody>
      </p:sp>
    </p:spTree>
    <p:extLst>
      <p:ext uri="{BB962C8B-B14F-4D97-AF65-F5344CB8AC3E}">
        <p14:creationId xmlns:p14="http://schemas.microsoft.com/office/powerpoint/2010/main" val="3325592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a:xfrm flipV="1">
            <a:off x="838200" y="1920875"/>
            <a:ext cx="2057400" cy="90488"/>
          </a:xfrm>
          <a:prstGeom prst="rect">
            <a:avLst/>
          </a:prstGeom>
          <a:solidFill>
            <a:schemeClr val="tx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 name="Content Placeholder 2"/>
          <p:cNvSpPr>
            <a:spLocks noGrp="1"/>
          </p:cNvSpPr>
          <p:nvPr>
            <p:ph sz="half" idx="1"/>
          </p:nvPr>
        </p:nvSpPr>
        <p:spPr>
          <a:xfrm>
            <a:off x="609600" y="2249425"/>
            <a:ext cx="3962400" cy="4525963"/>
          </a:xfrm>
          <a:prstGeom prst="rect">
            <a:avLst/>
          </a:prstGeom>
        </p:spPr>
        <p:txBody>
          <a:bodyPr/>
          <a:lstStyle>
            <a:lvl1pPr>
              <a:defRPr sz="2000">
                <a:latin typeface="Cambria" pitchFamily="18" charset="0"/>
              </a:defRPr>
            </a:lvl1pPr>
            <a:lvl2pPr>
              <a:defRPr sz="1800">
                <a:latin typeface="Cambria" pitchFamily="18" charset="0"/>
              </a:defRPr>
            </a:lvl2pPr>
            <a:lvl3pPr>
              <a:defRPr sz="1600">
                <a:latin typeface="Cambria" pitchFamily="18" charset="0"/>
              </a:defRPr>
            </a:lvl3pPr>
            <a:lvl4pPr>
              <a:buClr>
                <a:schemeClr val="tx1">
                  <a:lumMod val="65000"/>
                  <a:lumOff val="35000"/>
                </a:schemeClr>
              </a:buClr>
              <a:defRPr sz="1400">
                <a:latin typeface="Cambria" pitchFamily="18" charset="0"/>
              </a:defRPr>
            </a:lvl4pPr>
            <a:lvl5pPr>
              <a:buClr>
                <a:schemeClr val="tx1">
                  <a:lumMod val="65000"/>
                  <a:lumOff val="35000"/>
                </a:schemeClr>
              </a:buClr>
              <a:defRPr sz="1400">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2249425"/>
            <a:ext cx="3962400" cy="4525963"/>
          </a:xfrm>
          <a:prstGeom prst="rect">
            <a:avLst/>
          </a:prstGeom>
        </p:spPr>
        <p:txBody>
          <a:bodyPr/>
          <a:lstStyle>
            <a:lvl1pPr>
              <a:defRPr sz="2000">
                <a:latin typeface="Cambria" pitchFamily="18" charset="0"/>
              </a:defRPr>
            </a:lvl1pPr>
            <a:lvl2pPr>
              <a:defRPr sz="1800">
                <a:latin typeface="Cambria" pitchFamily="18" charset="0"/>
              </a:defRPr>
            </a:lvl2pPr>
            <a:lvl3pPr>
              <a:defRPr sz="1600">
                <a:latin typeface="Cambria" pitchFamily="18" charset="0"/>
              </a:defRPr>
            </a:lvl3pPr>
            <a:lvl4pPr>
              <a:buClr>
                <a:schemeClr val="tx1">
                  <a:lumMod val="65000"/>
                  <a:lumOff val="35000"/>
                </a:schemeClr>
              </a:buClr>
              <a:defRPr sz="1400">
                <a:latin typeface="Cambria" pitchFamily="18" charset="0"/>
              </a:defRPr>
            </a:lvl4pPr>
            <a:lvl5pPr>
              <a:buClr>
                <a:schemeClr val="tx1">
                  <a:lumMod val="65000"/>
                  <a:lumOff val="35000"/>
                </a:schemeClr>
              </a:buClr>
              <a:defRPr sz="1400">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Placeholder 21"/>
          <p:cNvSpPr>
            <a:spLocks noGrp="1"/>
          </p:cNvSpPr>
          <p:nvPr>
            <p:ph type="title"/>
          </p:nvPr>
        </p:nvSpPr>
        <p:spPr>
          <a:xfrm>
            <a:off x="685800" y="0"/>
            <a:ext cx="8229600" cy="1920240"/>
          </a:xfrm>
          <a:prstGeom prst="rect">
            <a:avLst/>
          </a:prstGeom>
        </p:spPr>
        <p:txBody>
          <a:bodyPr>
            <a:normAutofit/>
          </a:bodyPr>
          <a:lstStyle/>
          <a:p>
            <a:r>
              <a:rPr lang="en-US" dirty="0" smtClean="0"/>
              <a:t>CLICK TO EDIT MASTER TITLE STYLE</a:t>
            </a:r>
            <a:endParaRPr lang="en-US" dirty="0"/>
          </a:p>
        </p:txBody>
      </p:sp>
      <p:sp>
        <p:nvSpPr>
          <p:cNvPr id="6" name="Date Placeholder 13"/>
          <p:cNvSpPr>
            <a:spLocks noGrp="1"/>
          </p:cNvSpPr>
          <p:nvPr>
            <p:ph type="dt" sz="half" idx="10"/>
          </p:nvPr>
        </p:nvSpPr>
        <p:spPr/>
        <p:txBody>
          <a:bodyPr/>
          <a:lstStyle>
            <a:lvl1pPr algn="l" eaLnBrk="1" latinLnBrk="0" hangingPunct="1">
              <a:defRPr kumimoji="0" sz="800">
                <a:solidFill>
                  <a:schemeClr val="bg1">
                    <a:lumMod val="50000"/>
                  </a:schemeClr>
                </a:solidFill>
              </a:defRPr>
            </a:lvl1pPr>
          </a:lstStyle>
          <a:p>
            <a:pPr>
              <a:defRPr/>
            </a:pPr>
            <a:fld id="{F9365F66-262B-4EAE-ACA0-7305062AB9B4}" type="datetime1">
              <a:rPr lang="en-US">
                <a:solidFill>
                  <a:srgbClr val="FFFFFF">
                    <a:lumMod val="50000"/>
                  </a:srgbClr>
                </a:solidFill>
              </a:rPr>
              <a:pPr>
                <a:defRPr/>
              </a:pPr>
              <a:t>6/7/2019</a:t>
            </a:fld>
            <a:endParaRPr lang="en-US" dirty="0">
              <a:solidFill>
                <a:srgbClr val="FFFFFF">
                  <a:lumMod val="50000"/>
                </a:srgbClr>
              </a:solidFill>
            </a:endParaRPr>
          </a:p>
        </p:txBody>
      </p:sp>
      <p:sp>
        <p:nvSpPr>
          <p:cNvPr id="7" name="Footer Placeholder 2"/>
          <p:cNvSpPr>
            <a:spLocks noGrp="1"/>
          </p:cNvSpPr>
          <p:nvPr>
            <p:ph type="ftr" sz="quarter" idx="11"/>
          </p:nvPr>
        </p:nvSpPr>
        <p:spPr/>
        <p:txBody>
          <a:bodyPr/>
          <a:lstStyle>
            <a:lvl1pPr algn="r" eaLnBrk="1" latinLnBrk="0" hangingPunct="1">
              <a:defRPr kumimoji="0" sz="800">
                <a:solidFill>
                  <a:schemeClr val="bg1">
                    <a:lumMod val="50000"/>
                  </a:schemeClr>
                </a:solidFill>
              </a:defRPr>
            </a:lvl1pPr>
          </a:lstStyle>
          <a:p>
            <a:pPr>
              <a:defRPr/>
            </a:pPr>
            <a:r>
              <a:rPr lang="en-US">
                <a:solidFill>
                  <a:srgbClr val="FFFFFF">
                    <a:lumMod val="50000"/>
                  </a:srgbClr>
                </a:solidFill>
              </a:rPr>
              <a:t>©  TSI Incorporated</a:t>
            </a:r>
            <a:endParaRPr lang="en-US" dirty="0">
              <a:solidFill>
                <a:srgbClr val="FFFFFF">
                  <a:lumMod val="50000"/>
                </a:srgbClr>
              </a:solidFill>
            </a:endParaRPr>
          </a:p>
        </p:txBody>
      </p:sp>
      <p:sp>
        <p:nvSpPr>
          <p:cNvPr id="8" name="Slide Number Placeholder 22"/>
          <p:cNvSpPr>
            <a:spLocks noGrp="1"/>
          </p:cNvSpPr>
          <p:nvPr>
            <p:ph type="sldNum" sz="quarter" idx="12"/>
          </p:nvPr>
        </p:nvSpPr>
        <p:spPr>
          <a:xfrm>
            <a:off x="8686800" y="6477000"/>
            <a:ext cx="457200" cy="381000"/>
          </a:xfrm>
          <a:prstGeom prst="rect">
            <a:avLst/>
          </a:prstGeom>
        </p:spPr>
        <p:txBody>
          <a:bodyPr vert="horz" anchor="b"/>
          <a:lstStyle>
            <a:lvl1pPr algn="ctr" eaLnBrk="1" fontAlgn="auto" latinLnBrk="0" hangingPunct="1">
              <a:spcBef>
                <a:spcPts val="0"/>
              </a:spcBef>
              <a:spcAft>
                <a:spcPts val="0"/>
              </a:spcAft>
              <a:defRPr kumimoji="0" sz="1800">
                <a:solidFill>
                  <a:srgbClr val="FFFFFF"/>
                </a:solidFill>
                <a:latin typeface="+mj-lt"/>
                <a:cs typeface="+mn-cs"/>
              </a:defRPr>
            </a:lvl1pPr>
          </a:lstStyle>
          <a:p>
            <a:pPr>
              <a:defRPr/>
            </a:pPr>
            <a:fld id="{E3294F8B-AE24-4C1E-A091-1644EBE0F6DA}" type="slidenum">
              <a:rPr lang="en-US"/>
              <a:pPr>
                <a:defRPr/>
              </a:pPr>
              <a:t>‹#›</a:t>
            </a:fld>
            <a:endParaRPr lang="en-US" dirty="0"/>
          </a:p>
        </p:txBody>
      </p:sp>
    </p:spTree>
    <p:extLst>
      <p:ext uri="{BB962C8B-B14F-4D97-AF65-F5344CB8AC3E}">
        <p14:creationId xmlns:p14="http://schemas.microsoft.com/office/powerpoint/2010/main" val="4184524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196" y="2244971"/>
            <a:ext cx="3733805" cy="457200"/>
          </a:xfrm>
          <a:prstGeom prst="rect">
            <a:avLst/>
          </a:prstGeom>
          <a:solidFill>
            <a:schemeClr val="tx1">
              <a:lumMod val="95000"/>
              <a:lumOff val="5000"/>
            </a:schemeClr>
          </a:solidFill>
          <a:ln w="12700">
            <a:noFill/>
          </a:ln>
        </p:spPr>
        <p:txBody>
          <a:bodyPr anchor="ctr">
            <a:noAutofit/>
          </a:bodyPr>
          <a:lstStyle>
            <a:lvl1pPr marL="45720" indent="0">
              <a:buNone/>
              <a:defRPr sz="1900" b="0">
                <a:solidFill>
                  <a:schemeClr val="bg1"/>
                </a:solidFill>
                <a:latin typeface="+mj-l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4" name="Text Placeholder 3"/>
          <p:cNvSpPr>
            <a:spLocks noGrp="1"/>
          </p:cNvSpPr>
          <p:nvPr>
            <p:ph type="body" sz="half" idx="3"/>
          </p:nvPr>
        </p:nvSpPr>
        <p:spPr>
          <a:xfrm>
            <a:off x="4955922" y="2244971"/>
            <a:ext cx="3733800" cy="457200"/>
          </a:xfrm>
          <a:prstGeom prst="rect">
            <a:avLst/>
          </a:prstGeom>
          <a:solidFill>
            <a:schemeClr val="tx1"/>
          </a:solidFill>
          <a:ln w="12700">
            <a:noFill/>
          </a:ln>
        </p:spPr>
        <p:txBody>
          <a:bodyPr anchor="ctr">
            <a:noAutofit/>
          </a:bodyPr>
          <a:lstStyle>
            <a:lvl1pPr marL="45720" indent="0">
              <a:buNone/>
              <a:defRPr sz="1900" b="0">
                <a:solidFill>
                  <a:schemeClr val="bg1"/>
                </a:solidFill>
                <a:latin typeface="+mj-l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5" name="Content Placeholder 4"/>
          <p:cNvSpPr>
            <a:spLocks noGrp="1"/>
          </p:cNvSpPr>
          <p:nvPr>
            <p:ph sz="quarter" idx="2"/>
          </p:nvPr>
        </p:nvSpPr>
        <p:spPr>
          <a:xfrm>
            <a:off x="838196" y="2708519"/>
            <a:ext cx="3733805" cy="3886200"/>
          </a:xfrm>
          <a:prstGeom prst="rect">
            <a:avLst/>
          </a:prstGeom>
        </p:spPr>
        <p:txBody>
          <a:bodyPr/>
          <a:lstStyle>
            <a:lvl1pPr>
              <a:defRPr sz="2000">
                <a:latin typeface="Cambria" pitchFamily="18" charset="0"/>
              </a:defRPr>
            </a:lvl1pPr>
            <a:lvl2pPr>
              <a:defRPr sz="1800">
                <a:latin typeface="Cambria" pitchFamily="18" charset="0"/>
              </a:defRPr>
            </a:lvl2pPr>
            <a:lvl3pPr>
              <a:defRPr sz="1600">
                <a:latin typeface="Cambria" pitchFamily="18" charset="0"/>
              </a:defRPr>
            </a:lvl3pPr>
            <a:lvl4pPr>
              <a:buClr>
                <a:schemeClr val="tx1">
                  <a:lumMod val="65000"/>
                  <a:lumOff val="35000"/>
                </a:schemeClr>
              </a:buClr>
              <a:defRPr sz="1400"/>
            </a:lvl4pPr>
            <a:lvl5pPr>
              <a:buClr>
                <a:schemeClr val="tx1">
                  <a:lumMod val="65000"/>
                  <a:lumOff val="35000"/>
                </a:schemeClr>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Content Placeholder 5"/>
          <p:cNvSpPr>
            <a:spLocks noGrp="1"/>
          </p:cNvSpPr>
          <p:nvPr>
            <p:ph sz="quarter" idx="4"/>
          </p:nvPr>
        </p:nvSpPr>
        <p:spPr>
          <a:xfrm>
            <a:off x="4953001" y="2708519"/>
            <a:ext cx="3733800" cy="3886200"/>
          </a:xfrm>
          <a:prstGeom prst="rect">
            <a:avLst/>
          </a:prstGeom>
        </p:spPr>
        <p:txBody>
          <a:bodyPr/>
          <a:lstStyle>
            <a:lvl1pPr>
              <a:defRPr sz="2000">
                <a:latin typeface="Cambria" pitchFamily="18" charset="0"/>
              </a:defRPr>
            </a:lvl1pPr>
            <a:lvl2pPr>
              <a:defRPr sz="1800">
                <a:latin typeface="Cambria" pitchFamily="18" charset="0"/>
              </a:defRPr>
            </a:lvl2pPr>
            <a:lvl3pPr>
              <a:defRPr sz="1600">
                <a:latin typeface="Cambria" pitchFamily="18" charset="0"/>
              </a:defRPr>
            </a:lvl3pPr>
            <a:lvl4pPr>
              <a:buClr>
                <a:schemeClr val="tx1">
                  <a:lumMod val="65000"/>
                  <a:lumOff val="35000"/>
                </a:schemeClr>
              </a:buClr>
              <a:defRPr sz="1400"/>
            </a:lvl4pPr>
            <a:lvl5pPr>
              <a:buClr>
                <a:schemeClr val="tx1">
                  <a:lumMod val="65000"/>
                  <a:lumOff val="35000"/>
                </a:schemeClr>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Title Placeholder 21"/>
          <p:cNvSpPr>
            <a:spLocks noGrp="1"/>
          </p:cNvSpPr>
          <p:nvPr>
            <p:ph type="title"/>
          </p:nvPr>
        </p:nvSpPr>
        <p:spPr>
          <a:xfrm>
            <a:off x="685800" y="0"/>
            <a:ext cx="8229600" cy="1920240"/>
          </a:xfrm>
          <a:prstGeom prst="rect">
            <a:avLst/>
          </a:prstGeom>
        </p:spPr>
        <p:txBody>
          <a:bodyPr>
            <a:normAutofit/>
          </a:bodyPr>
          <a:lstStyle/>
          <a:p>
            <a:r>
              <a:rPr lang="en-US" dirty="0" smtClean="0"/>
              <a:t>CLICK TO EDIT MASTER TITLE STYLE</a:t>
            </a:r>
            <a:endParaRPr lang="en-US" dirty="0"/>
          </a:p>
        </p:txBody>
      </p:sp>
      <p:sp>
        <p:nvSpPr>
          <p:cNvPr id="7" name="Date Placeholder 13"/>
          <p:cNvSpPr>
            <a:spLocks noGrp="1"/>
          </p:cNvSpPr>
          <p:nvPr>
            <p:ph type="dt" sz="half" idx="10"/>
          </p:nvPr>
        </p:nvSpPr>
        <p:spPr/>
        <p:txBody>
          <a:bodyPr/>
          <a:lstStyle>
            <a:lvl1pPr algn="l" eaLnBrk="1" latinLnBrk="0" hangingPunct="1">
              <a:defRPr kumimoji="0" sz="800">
                <a:solidFill>
                  <a:schemeClr val="bg1">
                    <a:lumMod val="50000"/>
                  </a:schemeClr>
                </a:solidFill>
              </a:defRPr>
            </a:lvl1pPr>
          </a:lstStyle>
          <a:p>
            <a:pPr>
              <a:defRPr/>
            </a:pPr>
            <a:fld id="{5B021ACA-50AA-4E78-924D-8D6AF603775B}" type="datetime1">
              <a:rPr lang="en-US">
                <a:solidFill>
                  <a:srgbClr val="FFFFFF">
                    <a:lumMod val="50000"/>
                  </a:srgbClr>
                </a:solidFill>
              </a:rPr>
              <a:pPr>
                <a:defRPr/>
              </a:pPr>
              <a:t>6/7/2019</a:t>
            </a:fld>
            <a:endParaRPr lang="en-US" dirty="0">
              <a:solidFill>
                <a:srgbClr val="FFFFFF">
                  <a:lumMod val="50000"/>
                </a:srgbClr>
              </a:solidFill>
            </a:endParaRPr>
          </a:p>
        </p:txBody>
      </p:sp>
      <p:sp>
        <p:nvSpPr>
          <p:cNvPr id="8" name="Footer Placeholder 2"/>
          <p:cNvSpPr>
            <a:spLocks noGrp="1"/>
          </p:cNvSpPr>
          <p:nvPr>
            <p:ph type="ftr" sz="quarter" idx="11"/>
          </p:nvPr>
        </p:nvSpPr>
        <p:spPr/>
        <p:txBody>
          <a:bodyPr/>
          <a:lstStyle>
            <a:lvl1pPr algn="r" eaLnBrk="1" latinLnBrk="0" hangingPunct="1">
              <a:defRPr kumimoji="0" sz="800">
                <a:solidFill>
                  <a:schemeClr val="bg1">
                    <a:lumMod val="50000"/>
                  </a:schemeClr>
                </a:solidFill>
              </a:defRPr>
            </a:lvl1pPr>
          </a:lstStyle>
          <a:p>
            <a:pPr>
              <a:defRPr/>
            </a:pPr>
            <a:r>
              <a:rPr lang="en-US">
                <a:solidFill>
                  <a:srgbClr val="FFFFFF">
                    <a:lumMod val="50000"/>
                  </a:srgbClr>
                </a:solidFill>
              </a:rPr>
              <a:t>©  TSI Incorporated</a:t>
            </a:r>
            <a:endParaRPr lang="en-US" dirty="0">
              <a:solidFill>
                <a:srgbClr val="FFFFFF">
                  <a:lumMod val="50000"/>
                </a:srgbClr>
              </a:solidFill>
            </a:endParaRPr>
          </a:p>
        </p:txBody>
      </p:sp>
      <p:sp>
        <p:nvSpPr>
          <p:cNvPr id="9" name="Slide Number Placeholder 22"/>
          <p:cNvSpPr>
            <a:spLocks noGrp="1"/>
          </p:cNvSpPr>
          <p:nvPr>
            <p:ph type="sldNum" sz="quarter" idx="12"/>
          </p:nvPr>
        </p:nvSpPr>
        <p:spPr>
          <a:xfrm>
            <a:off x="8686800" y="6477000"/>
            <a:ext cx="457200" cy="381000"/>
          </a:xfrm>
          <a:prstGeom prst="rect">
            <a:avLst/>
          </a:prstGeom>
        </p:spPr>
        <p:txBody>
          <a:bodyPr vert="horz" anchor="b"/>
          <a:lstStyle>
            <a:lvl1pPr algn="ctr" eaLnBrk="1" fontAlgn="auto" latinLnBrk="0" hangingPunct="1">
              <a:spcBef>
                <a:spcPts val="0"/>
              </a:spcBef>
              <a:spcAft>
                <a:spcPts val="0"/>
              </a:spcAft>
              <a:defRPr kumimoji="0" sz="1800">
                <a:solidFill>
                  <a:srgbClr val="FFFFFF"/>
                </a:solidFill>
                <a:latin typeface="+mj-lt"/>
                <a:cs typeface="+mn-cs"/>
              </a:defRPr>
            </a:lvl1pPr>
          </a:lstStyle>
          <a:p>
            <a:pPr>
              <a:defRPr/>
            </a:pPr>
            <a:fld id="{C06BEB40-2764-40DA-8629-06B2EA528FD0}" type="slidenum">
              <a:rPr lang="en-US"/>
              <a:pPr>
                <a:defRPr/>
              </a:pPr>
              <a:t>‹#›</a:t>
            </a:fld>
            <a:endParaRPr lang="en-US" dirty="0"/>
          </a:p>
        </p:txBody>
      </p:sp>
    </p:spTree>
    <p:extLst>
      <p:ext uri="{BB962C8B-B14F-4D97-AF65-F5344CB8AC3E}">
        <p14:creationId xmlns:p14="http://schemas.microsoft.com/office/powerpoint/2010/main" val="3871486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Placeholder 21"/>
          <p:cNvSpPr>
            <a:spLocks noGrp="1"/>
          </p:cNvSpPr>
          <p:nvPr>
            <p:ph type="title"/>
          </p:nvPr>
        </p:nvSpPr>
        <p:spPr>
          <a:xfrm>
            <a:off x="685800" y="0"/>
            <a:ext cx="8229600" cy="1920240"/>
          </a:xfrm>
          <a:prstGeom prst="rect">
            <a:avLst/>
          </a:prstGeom>
        </p:spPr>
        <p:txBody>
          <a:bodyPr>
            <a:normAutofit/>
          </a:bodyPr>
          <a:lstStyle/>
          <a:p>
            <a:r>
              <a:rPr lang="en-US" dirty="0" smtClean="0"/>
              <a:t>CLICK TO EDIT MASTER TITLE STYLE</a:t>
            </a:r>
            <a:endParaRPr lang="en-US" dirty="0"/>
          </a:p>
        </p:txBody>
      </p:sp>
      <p:sp>
        <p:nvSpPr>
          <p:cNvPr id="3" name="Date Placeholder 13"/>
          <p:cNvSpPr>
            <a:spLocks noGrp="1"/>
          </p:cNvSpPr>
          <p:nvPr>
            <p:ph type="dt" sz="half" idx="10"/>
          </p:nvPr>
        </p:nvSpPr>
        <p:spPr/>
        <p:txBody>
          <a:bodyPr/>
          <a:lstStyle>
            <a:lvl1pPr algn="l" eaLnBrk="1" latinLnBrk="0" hangingPunct="1">
              <a:defRPr kumimoji="0" sz="800">
                <a:solidFill>
                  <a:schemeClr val="bg1">
                    <a:lumMod val="50000"/>
                  </a:schemeClr>
                </a:solidFill>
              </a:defRPr>
            </a:lvl1pPr>
          </a:lstStyle>
          <a:p>
            <a:pPr>
              <a:defRPr/>
            </a:pPr>
            <a:fld id="{F2F4A150-B994-404D-BF3F-30CC4E570C42}" type="datetime1">
              <a:rPr lang="en-US">
                <a:solidFill>
                  <a:srgbClr val="FFFFFF">
                    <a:lumMod val="50000"/>
                  </a:srgbClr>
                </a:solidFill>
              </a:rPr>
              <a:pPr>
                <a:defRPr/>
              </a:pPr>
              <a:t>6/7/2019</a:t>
            </a:fld>
            <a:endParaRPr lang="en-US" dirty="0">
              <a:solidFill>
                <a:srgbClr val="FFFFFF">
                  <a:lumMod val="50000"/>
                </a:srgbClr>
              </a:solidFill>
            </a:endParaRPr>
          </a:p>
        </p:txBody>
      </p:sp>
      <p:sp>
        <p:nvSpPr>
          <p:cNvPr id="4" name="Footer Placeholder 2"/>
          <p:cNvSpPr>
            <a:spLocks noGrp="1"/>
          </p:cNvSpPr>
          <p:nvPr>
            <p:ph type="ftr" sz="quarter" idx="11"/>
          </p:nvPr>
        </p:nvSpPr>
        <p:spPr/>
        <p:txBody>
          <a:bodyPr/>
          <a:lstStyle>
            <a:lvl1pPr algn="r" eaLnBrk="1" latinLnBrk="0" hangingPunct="1">
              <a:defRPr kumimoji="0" sz="800">
                <a:solidFill>
                  <a:schemeClr val="bg1">
                    <a:lumMod val="50000"/>
                  </a:schemeClr>
                </a:solidFill>
              </a:defRPr>
            </a:lvl1pPr>
          </a:lstStyle>
          <a:p>
            <a:pPr>
              <a:defRPr/>
            </a:pPr>
            <a:r>
              <a:rPr lang="en-US">
                <a:solidFill>
                  <a:srgbClr val="FFFFFF">
                    <a:lumMod val="50000"/>
                  </a:srgbClr>
                </a:solidFill>
              </a:rPr>
              <a:t>©  TSI Incorporated</a:t>
            </a:r>
            <a:endParaRPr lang="en-US" dirty="0">
              <a:solidFill>
                <a:srgbClr val="FFFFFF">
                  <a:lumMod val="50000"/>
                </a:srgbClr>
              </a:solidFill>
            </a:endParaRPr>
          </a:p>
        </p:txBody>
      </p:sp>
      <p:sp>
        <p:nvSpPr>
          <p:cNvPr id="5" name="Slide Number Placeholder 22"/>
          <p:cNvSpPr>
            <a:spLocks noGrp="1"/>
          </p:cNvSpPr>
          <p:nvPr>
            <p:ph type="sldNum" sz="quarter" idx="12"/>
          </p:nvPr>
        </p:nvSpPr>
        <p:spPr>
          <a:xfrm>
            <a:off x="8686800" y="6477000"/>
            <a:ext cx="457200" cy="381000"/>
          </a:xfrm>
          <a:prstGeom prst="rect">
            <a:avLst/>
          </a:prstGeom>
        </p:spPr>
        <p:txBody>
          <a:bodyPr vert="horz" anchor="b"/>
          <a:lstStyle>
            <a:lvl1pPr algn="ctr" eaLnBrk="1" fontAlgn="auto" latinLnBrk="0" hangingPunct="1">
              <a:spcBef>
                <a:spcPts val="0"/>
              </a:spcBef>
              <a:spcAft>
                <a:spcPts val="0"/>
              </a:spcAft>
              <a:defRPr kumimoji="0" sz="1800">
                <a:solidFill>
                  <a:srgbClr val="FFFFFF"/>
                </a:solidFill>
                <a:latin typeface="+mj-lt"/>
                <a:cs typeface="+mn-cs"/>
              </a:defRPr>
            </a:lvl1pPr>
          </a:lstStyle>
          <a:p>
            <a:pPr>
              <a:defRPr/>
            </a:pPr>
            <a:fld id="{C40C49EA-69FD-4CA8-984C-C3952794D1FD}" type="slidenum">
              <a:rPr lang="en-US"/>
              <a:pPr>
                <a:defRPr/>
              </a:pPr>
              <a:t>‹#›</a:t>
            </a:fld>
            <a:endParaRPr lang="en-US" dirty="0"/>
          </a:p>
        </p:txBody>
      </p:sp>
    </p:spTree>
    <p:extLst>
      <p:ext uri="{BB962C8B-B14F-4D97-AF65-F5344CB8AC3E}">
        <p14:creationId xmlns:p14="http://schemas.microsoft.com/office/powerpoint/2010/main" val="2431275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a:xfrm flipV="1">
            <a:off x="838200" y="1920875"/>
            <a:ext cx="2057400" cy="90488"/>
          </a:xfrm>
          <a:prstGeom prst="rect">
            <a:avLst/>
          </a:prstGeom>
          <a:solidFill>
            <a:schemeClr val="tx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2" name="Title Placeholder 21"/>
          <p:cNvSpPr>
            <a:spLocks noGrp="1"/>
          </p:cNvSpPr>
          <p:nvPr>
            <p:ph type="title"/>
          </p:nvPr>
        </p:nvSpPr>
        <p:spPr>
          <a:xfrm>
            <a:off x="685800" y="0"/>
            <a:ext cx="8229600" cy="1920240"/>
          </a:xfrm>
          <a:prstGeom prst="rect">
            <a:avLst/>
          </a:prstGeom>
        </p:spPr>
        <p:txBody>
          <a:bodyPr>
            <a:normAutofit/>
          </a:bodyPr>
          <a:lstStyle/>
          <a:p>
            <a:r>
              <a:rPr lang="en-US" dirty="0" smtClean="0"/>
              <a:t>CLICK TO EDIT MASTER TITLE STYLE</a:t>
            </a:r>
            <a:endParaRPr lang="en-US" dirty="0"/>
          </a:p>
        </p:txBody>
      </p:sp>
      <p:sp>
        <p:nvSpPr>
          <p:cNvPr id="4" name="Date Placeholder 13"/>
          <p:cNvSpPr>
            <a:spLocks noGrp="1"/>
          </p:cNvSpPr>
          <p:nvPr>
            <p:ph type="dt" sz="half" idx="10"/>
          </p:nvPr>
        </p:nvSpPr>
        <p:spPr/>
        <p:txBody>
          <a:bodyPr/>
          <a:lstStyle>
            <a:lvl1pPr algn="l" eaLnBrk="1" latinLnBrk="0" hangingPunct="1">
              <a:defRPr kumimoji="0" sz="800">
                <a:solidFill>
                  <a:schemeClr val="bg1">
                    <a:lumMod val="50000"/>
                  </a:schemeClr>
                </a:solidFill>
              </a:defRPr>
            </a:lvl1pPr>
          </a:lstStyle>
          <a:p>
            <a:pPr>
              <a:defRPr/>
            </a:pPr>
            <a:fld id="{4C322C29-2FFF-4115-BA51-9765ACAE58BB}" type="datetime1">
              <a:rPr lang="en-US">
                <a:solidFill>
                  <a:srgbClr val="FFFFFF">
                    <a:lumMod val="50000"/>
                  </a:srgbClr>
                </a:solidFill>
              </a:rPr>
              <a:pPr>
                <a:defRPr/>
              </a:pPr>
              <a:t>6/7/2019</a:t>
            </a:fld>
            <a:endParaRPr lang="en-US" dirty="0">
              <a:solidFill>
                <a:srgbClr val="FFFFFF">
                  <a:lumMod val="50000"/>
                </a:srgbClr>
              </a:solidFill>
            </a:endParaRPr>
          </a:p>
        </p:txBody>
      </p:sp>
      <p:sp>
        <p:nvSpPr>
          <p:cNvPr id="5" name="Footer Placeholder 2"/>
          <p:cNvSpPr>
            <a:spLocks noGrp="1"/>
          </p:cNvSpPr>
          <p:nvPr>
            <p:ph type="ftr" sz="quarter" idx="11"/>
          </p:nvPr>
        </p:nvSpPr>
        <p:spPr/>
        <p:txBody>
          <a:bodyPr/>
          <a:lstStyle>
            <a:lvl1pPr algn="r" eaLnBrk="1" latinLnBrk="0" hangingPunct="1">
              <a:defRPr kumimoji="0" sz="800">
                <a:solidFill>
                  <a:schemeClr val="bg1">
                    <a:lumMod val="50000"/>
                  </a:schemeClr>
                </a:solidFill>
              </a:defRPr>
            </a:lvl1pPr>
          </a:lstStyle>
          <a:p>
            <a:pPr>
              <a:defRPr/>
            </a:pPr>
            <a:r>
              <a:rPr lang="en-US">
                <a:solidFill>
                  <a:srgbClr val="FFFFFF">
                    <a:lumMod val="50000"/>
                  </a:srgbClr>
                </a:solidFill>
              </a:rPr>
              <a:t>©  TSI Incorporated</a:t>
            </a:r>
            <a:endParaRPr lang="en-US" dirty="0">
              <a:solidFill>
                <a:srgbClr val="FFFFFF">
                  <a:lumMod val="50000"/>
                </a:srgbClr>
              </a:solidFill>
            </a:endParaRPr>
          </a:p>
        </p:txBody>
      </p:sp>
      <p:sp>
        <p:nvSpPr>
          <p:cNvPr id="6" name="Slide Number Placeholder 22"/>
          <p:cNvSpPr>
            <a:spLocks noGrp="1"/>
          </p:cNvSpPr>
          <p:nvPr>
            <p:ph type="sldNum" sz="quarter" idx="12"/>
          </p:nvPr>
        </p:nvSpPr>
        <p:spPr>
          <a:xfrm>
            <a:off x="8686800" y="6477000"/>
            <a:ext cx="457200" cy="381000"/>
          </a:xfrm>
          <a:prstGeom prst="rect">
            <a:avLst/>
          </a:prstGeom>
        </p:spPr>
        <p:txBody>
          <a:bodyPr vert="horz" anchor="b"/>
          <a:lstStyle>
            <a:lvl1pPr algn="ctr" eaLnBrk="1" fontAlgn="auto" latinLnBrk="0" hangingPunct="1">
              <a:spcBef>
                <a:spcPts val="0"/>
              </a:spcBef>
              <a:spcAft>
                <a:spcPts val="0"/>
              </a:spcAft>
              <a:defRPr kumimoji="0" sz="1800">
                <a:solidFill>
                  <a:srgbClr val="FFFFFF"/>
                </a:solidFill>
                <a:latin typeface="+mj-lt"/>
                <a:cs typeface="+mn-cs"/>
              </a:defRPr>
            </a:lvl1pPr>
          </a:lstStyle>
          <a:p>
            <a:pPr>
              <a:defRPr/>
            </a:pPr>
            <a:fld id="{99D8B491-A8A2-4179-8E4B-D7500BA32468}" type="slidenum">
              <a:rPr lang="en-US"/>
              <a:pPr>
                <a:defRPr/>
              </a:pPr>
              <a:t>‹#›</a:t>
            </a:fld>
            <a:endParaRPr lang="en-US" dirty="0"/>
          </a:p>
        </p:txBody>
      </p:sp>
    </p:spTree>
    <p:extLst>
      <p:ext uri="{BB962C8B-B14F-4D97-AF65-F5344CB8AC3E}">
        <p14:creationId xmlns:p14="http://schemas.microsoft.com/office/powerpoint/2010/main" val="3777167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57514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0" descr="Normal Slide_4-3.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4" name="Date Placeholder 13"/>
          <p:cNvSpPr>
            <a:spLocks noGrp="1"/>
          </p:cNvSpPr>
          <p:nvPr>
            <p:ph type="dt" sz="half" idx="2"/>
          </p:nvPr>
        </p:nvSpPr>
        <p:spPr>
          <a:xfrm>
            <a:off x="7729538" y="6537325"/>
            <a:ext cx="957262" cy="457200"/>
          </a:xfrm>
          <a:prstGeom prst="rect">
            <a:avLst/>
          </a:prstGeom>
        </p:spPr>
        <p:txBody>
          <a:bodyPr vert="horz"/>
          <a:lstStyle>
            <a:lvl1pPr algn="l" eaLnBrk="1" fontAlgn="auto" latinLnBrk="0" hangingPunct="1">
              <a:spcBef>
                <a:spcPts val="0"/>
              </a:spcBef>
              <a:spcAft>
                <a:spcPts val="0"/>
              </a:spcAft>
              <a:defRPr kumimoji="0" sz="800">
                <a:solidFill>
                  <a:schemeClr val="bg1">
                    <a:lumMod val="50000"/>
                  </a:schemeClr>
                </a:solidFill>
                <a:latin typeface="+mn-lt"/>
                <a:cs typeface="+mn-cs"/>
              </a:defRPr>
            </a:lvl1pPr>
          </a:lstStyle>
          <a:p>
            <a:pPr>
              <a:defRPr/>
            </a:pPr>
            <a:fld id="{35A1243D-B593-467C-9842-E8B080A082EE}" type="datetime1">
              <a:rPr lang="en-US">
                <a:solidFill>
                  <a:srgbClr val="FFFFFF">
                    <a:lumMod val="50000"/>
                  </a:srgbClr>
                </a:solidFill>
              </a:rPr>
              <a:pPr>
                <a:defRPr/>
              </a:pPr>
              <a:t>6/7/2019</a:t>
            </a:fld>
            <a:endParaRPr lang="en-US" dirty="0">
              <a:solidFill>
                <a:srgbClr val="FFFFFF">
                  <a:lumMod val="50000"/>
                </a:srgbClr>
              </a:solidFill>
            </a:endParaRPr>
          </a:p>
        </p:txBody>
      </p:sp>
      <p:sp>
        <p:nvSpPr>
          <p:cNvPr id="3" name="Footer Placeholder 2"/>
          <p:cNvSpPr>
            <a:spLocks noGrp="1"/>
          </p:cNvSpPr>
          <p:nvPr>
            <p:ph type="ftr" sz="quarter" idx="3"/>
          </p:nvPr>
        </p:nvSpPr>
        <p:spPr>
          <a:xfrm>
            <a:off x="6400800" y="6537325"/>
            <a:ext cx="1325563" cy="457200"/>
          </a:xfrm>
          <a:prstGeom prst="rect">
            <a:avLst/>
          </a:prstGeom>
        </p:spPr>
        <p:txBody>
          <a:bodyPr vert="horz"/>
          <a:lstStyle>
            <a:lvl1pPr algn="r" eaLnBrk="1" fontAlgn="auto" latinLnBrk="0" hangingPunct="1">
              <a:spcBef>
                <a:spcPts val="0"/>
              </a:spcBef>
              <a:spcAft>
                <a:spcPts val="0"/>
              </a:spcAft>
              <a:defRPr kumimoji="0" sz="800">
                <a:solidFill>
                  <a:schemeClr val="bg1">
                    <a:lumMod val="50000"/>
                  </a:schemeClr>
                </a:solidFill>
                <a:latin typeface="+mn-lt"/>
                <a:cs typeface="+mn-cs"/>
              </a:defRPr>
            </a:lvl1pPr>
          </a:lstStyle>
          <a:p>
            <a:pPr>
              <a:defRPr/>
            </a:pPr>
            <a:r>
              <a:rPr lang="en-US">
                <a:solidFill>
                  <a:srgbClr val="FFFFFF">
                    <a:lumMod val="50000"/>
                  </a:srgbClr>
                </a:solidFill>
              </a:rPr>
              <a:t>©  TSI Incorporated</a:t>
            </a:r>
            <a:endParaRPr lang="en-US" dirty="0">
              <a:solidFill>
                <a:srgbClr val="FFFFFF">
                  <a:lumMod val="50000"/>
                </a:srgbClr>
              </a:solidFill>
            </a:endParaRPr>
          </a:p>
        </p:txBody>
      </p:sp>
      <p:sp>
        <p:nvSpPr>
          <p:cNvPr id="1031" name="Title Placeholder 21"/>
          <p:cNvSpPr>
            <a:spLocks noGrp="1"/>
          </p:cNvSpPr>
          <p:nvPr>
            <p:ph type="title"/>
          </p:nvPr>
        </p:nvSpPr>
        <p:spPr bwMode="auto">
          <a:xfrm>
            <a:off x="685800" y="0"/>
            <a:ext cx="82296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360598475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10" r:id="rId10"/>
    <p:sldLayoutId id="2147483711" r:id="rId11"/>
    <p:sldLayoutId id="2147483712" r:id="rId12"/>
  </p:sldLayoutIdLst>
  <p:hf hdr="0"/>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entury Gothic" pitchFamily="34" charset="0"/>
        </a:defRPr>
      </a:lvl2pPr>
      <a:lvl3pPr algn="l" rtl="0" eaLnBrk="0" fontAlgn="base" hangingPunct="0">
        <a:spcBef>
          <a:spcPct val="0"/>
        </a:spcBef>
        <a:spcAft>
          <a:spcPct val="0"/>
        </a:spcAft>
        <a:defRPr sz="4000">
          <a:solidFill>
            <a:schemeClr val="tx1"/>
          </a:solidFill>
          <a:latin typeface="Century Gothic" pitchFamily="34" charset="0"/>
        </a:defRPr>
      </a:lvl3pPr>
      <a:lvl4pPr algn="l" rtl="0" eaLnBrk="0" fontAlgn="base" hangingPunct="0">
        <a:spcBef>
          <a:spcPct val="0"/>
        </a:spcBef>
        <a:spcAft>
          <a:spcPct val="0"/>
        </a:spcAft>
        <a:defRPr sz="4000">
          <a:solidFill>
            <a:schemeClr val="tx1"/>
          </a:solidFill>
          <a:latin typeface="Century Gothic" pitchFamily="34" charset="0"/>
        </a:defRPr>
      </a:lvl4pPr>
      <a:lvl5pPr algn="l" rtl="0" eaLnBrk="0" fontAlgn="base" hangingPunct="0">
        <a:spcBef>
          <a:spcPct val="0"/>
        </a:spcBef>
        <a:spcAft>
          <a:spcPct val="0"/>
        </a:spcAft>
        <a:defRPr sz="4000">
          <a:solidFill>
            <a:schemeClr val="tx1"/>
          </a:solidFill>
          <a:latin typeface="Century Gothic" pitchFamily="34" charset="0"/>
        </a:defRPr>
      </a:lvl5pPr>
      <a:lvl6pPr marL="457200" algn="l" rtl="0" fontAlgn="base">
        <a:spcBef>
          <a:spcPct val="0"/>
        </a:spcBef>
        <a:spcAft>
          <a:spcPct val="0"/>
        </a:spcAft>
        <a:defRPr sz="4000">
          <a:solidFill>
            <a:schemeClr val="tx1"/>
          </a:solidFill>
          <a:latin typeface="Century Gothic" pitchFamily="34" charset="0"/>
        </a:defRPr>
      </a:lvl6pPr>
      <a:lvl7pPr marL="914400" algn="l" rtl="0" fontAlgn="base">
        <a:spcBef>
          <a:spcPct val="0"/>
        </a:spcBef>
        <a:spcAft>
          <a:spcPct val="0"/>
        </a:spcAft>
        <a:defRPr sz="4000">
          <a:solidFill>
            <a:schemeClr val="tx1"/>
          </a:solidFill>
          <a:latin typeface="Century Gothic" pitchFamily="34" charset="0"/>
        </a:defRPr>
      </a:lvl7pPr>
      <a:lvl8pPr marL="1371600" algn="l" rtl="0" fontAlgn="base">
        <a:spcBef>
          <a:spcPct val="0"/>
        </a:spcBef>
        <a:spcAft>
          <a:spcPct val="0"/>
        </a:spcAft>
        <a:defRPr sz="4000">
          <a:solidFill>
            <a:schemeClr val="tx1"/>
          </a:solidFill>
          <a:latin typeface="Century Gothic" pitchFamily="34" charset="0"/>
        </a:defRPr>
      </a:lvl8pPr>
      <a:lvl9pPr marL="1828800" algn="l" rtl="0" fontAlgn="base">
        <a:spcBef>
          <a:spcPct val="0"/>
        </a:spcBef>
        <a:spcAft>
          <a:spcPct val="0"/>
        </a:spcAft>
        <a:defRPr sz="4000">
          <a:solidFill>
            <a:schemeClr val="tx1"/>
          </a:solidFill>
          <a:latin typeface="Century Gothic" pitchFamily="34" charset="0"/>
        </a:defRPr>
      </a:lvl9pPr>
    </p:titleStyle>
    <p:bodyStyle>
      <a:lvl1pPr marL="365125" indent="-255588" algn="l" rtl="0" eaLnBrk="0" fontAlgn="base" hangingPunct="0">
        <a:spcBef>
          <a:spcPts val="300"/>
        </a:spcBef>
        <a:spcAft>
          <a:spcPct val="0"/>
        </a:spcAft>
        <a:buClr>
          <a:schemeClr val="tx1"/>
        </a:buClr>
        <a:buFont typeface="Calibri" pitchFamily="34"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rgbClr val="595959"/>
        </a:buClr>
        <a:buFont typeface="Arial" charset="0"/>
        <a:buChar char="•"/>
        <a:defRPr sz="2600" kern="1200">
          <a:solidFill>
            <a:srgbClr val="595959"/>
          </a:solidFill>
          <a:latin typeface="+mn-lt"/>
          <a:ea typeface="+mn-ea"/>
          <a:cs typeface="+mn-cs"/>
        </a:defRPr>
      </a:lvl2pPr>
      <a:lvl3pPr marL="922338" indent="-219075" algn="l" rtl="0" eaLnBrk="0" fontAlgn="base" hangingPunct="0">
        <a:spcBef>
          <a:spcPts val="300"/>
        </a:spcBef>
        <a:spcAft>
          <a:spcPct val="0"/>
        </a:spcAft>
        <a:buClr>
          <a:srgbClr val="595959"/>
        </a:buClr>
        <a:buFont typeface="Calibri" pitchFamily="34" charset="0"/>
        <a:buChar char="-"/>
        <a:defRPr sz="2400" kern="1200">
          <a:solidFill>
            <a:srgbClr val="595959"/>
          </a:solidFill>
          <a:latin typeface="+mn-lt"/>
          <a:ea typeface="+mn-ea"/>
          <a:cs typeface="+mn-cs"/>
        </a:defRPr>
      </a:lvl3pPr>
      <a:lvl4pPr marL="1179513" indent="-200025" algn="l" rtl="0" eaLnBrk="0" fontAlgn="base" hangingPunct="0">
        <a:spcBef>
          <a:spcPts val="300"/>
        </a:spcBef>
        <a:spcAft>
          <a:spcPct val="0"/>
        </a:spcAft>
        <a:buClr>
          <a:srgbClr val="FF3399"/>
        </a:buClr>
        <a:buFont typeface="Calibri" pitchFamily="34" charset="0"/>
        <a:buChar char="+"/>
        <a:defRPr sz="2200" kern="1200">
          <a:solidFill>
            <a:srgbClr val="595959"/>
          </a:solidFill>
          <a:latin typeface="+mn-lt"/>
          <a:ea typeface="+mn-ea"/>
          <a:cs typeface="+mn-cs"/>
        </a:defRPr>
      </a:lvl4pPr>
      <a:lvl5pPr marL="1389063" indent="-182563" algn="l" rtl="0" eaLnBrk="0" fontAlgn="base" hangingPunct="0">
        <a:spcBef>
          <a:spcPts val="300"/>
        </a:spcBef>
        <a:spcAft>
          <a:spcPct val="0"/>
        </a:spcAft>
        <a:buClr>
          <a:srgbClr val="FF3399"/>
        </a:buClr>
        <a:buFont typeface="Calibri" pitchFamily="34" charset="0"/>
        <a:buChar char="+"/>
        <a:defRPr sz="2000" kern="1200">
          <a:solidFill>
            <a:srgbClr val="595959"/>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image" Target="../media/image26.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hyperlink" Target="http://www.aseptd.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spect="1" noChangeArrowheads="1"/>
          </p:cNvSpPr>
          <p:nvPr>
            <p:ph type="ctrTitle"/>
          </p:nvPr>
        </p:nvSpPr>
        <p:spPr>
          <a:xfrm>
            <a:off x="458659" y="1981200"/>
            <a:ext cx="8472488" cy="1295400"/>
          </a:xfrm>
        </p:spPr>
        <p:txBody>
          <a:bodyPr/>
          <a:lstStyle/>
          <a:p>
            <a:pPr eaLnBrk="1" hangingPunct="1"/>
            <a:r>
              <a:rPr lang="en-US" dirty="0" smtClean="0">
                <a:ea typeface="Calibri" pitchFamily="34" charset="0"/>
              </a:rPr>
              <a:t/>
            </a:r>
            <a:br>
              <a:rPr lang="en-US" dirty="0" smtClean="0">
                <a:ea typeface="Calibri" pitchFamily="34" charset="0"/>
              </a:rPr>
            </a:br>
            <a:r>
              <a:rPr lang="en-US" sz="3200" dirty="0" smtClean="0">
                <a:solidFill>
                  <a:srgbClr val="FF00FF"/>
                </a:solidFill>
                <a:ea typeface="Calibri" pitchFamily="34" charset="0"/>
              </a:rPr>
              <a:t/>
            </a:r>
            <a:br>
              <a:rPr lang="en-US" sz="3200" dirty="0" smtClean="0">
                <a:solidFill>
                  <a:srgbClr val="FF00FF"/>
                </a:solidFill>
                <a:ea typeface="Calibri" pitchFamily="34" charset="0"/>
              </a:rPr>
            </a:br>
            <a:endParaRPr lang="en-US" sz="3200" dirty="0" smtClean="0">
              <a:solidFill>
                <a:srgbClr val="FF00FF"/>
              </a:solidFill>
              <a:ea typeface="Calibri" pitchFamily="34" charset="0"/>
            </a:endParaRPr>
          </a:p>
        </p:txBody>
      </p:sp>
      <p:sp>
        <p:nvSpPr>
          <p:cNvPr id="2" name="Rectangle 1"/>
          <p:cNvSpPr/>
          <p:nvPr/>
        </p:nvSpPr>
        <p:spPr>
          <a:xfrm>
            <a:off x="762000" y="762000"/>
            <a:ext cx="8077200" cy="923330"/>
          </a:xfrm>
          <a:prstGeom prst="rect">
            <a:avLst/>
          </a:prstGeom>
        </p:spPr>
        <p:txBody>
          <a:bodyPr wrap="square">
            <a:spAutoFit/>
          </a:bodyPr>
          <a:lstStyle/>
          <a:p>
            <a:r>
              <a:rPr lang="en-US" sz="5400" dirty="0" smtClean="0">
                <a:solidFill>
                  <a:srgbClr val="FF00FF"/>
                </a:solidFill>
                <a:latin typeface="Century Gothic" pitchFamily="34" charset="0"/>
                <a:ea typeface="Calibri" pitchFamily="34" charset="0"/>
              </a:rPr>
              <a:t>Sample Probe Location</a:t>
            </a:r>
            <a:endParaRPr lang="en-US" sz="5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385889" y="571500"/>
            <a:ext cx="5749925" cy="952500"/>
          </a:xfrm>
        </p:spPr>
        <p:txBody>
          <a:bodyPr>
            <a:normAutofit fontScale="90000"/>
          </a:bodyPr>
          <a:lstStyle/>
          <a:p>
            <a:pPr>
              <a:defRPr/>
            </a:pPr>
            <a:r>
              <a:rPr lang="en-GB" dirty="0" smtClean="0"/>
              <a:t>Grade A </a:t>
            </a:r>
            <a:r>
              <a:rPr lang="en-GB" sz="2100" dirty="0"/>
              <a:t>Sample location risk analysis </a:t>
            </a:r>
            <a:endParaRPr lang="en-US" dirty="0" smtClean="0"/>
          </a:p>
        </p:txBody>
      </p:sp>
      <p:grpSp>
        <p:nvGrpSpPr>
          <p:cNvPr id="31747" name="Group 4"/>
          <p:cNvGrpSpPr>
            <a:grpSpLocks noGrp="1"/>
          </p:cNvGrpSpPr>
          <p:nvPr/>
        </p:nvGrpSpPr>
        <p:grpSpPr bwMode="auto">
          <a:xfrm>
            <a:off x="609600" y="1539876"/>
            <a:ext cx="8229600" cy="3889375"/>
            <a:chOff x="204" y="713"/>
            <a:chExt cx="4548" cy="2808"/>
          </a:xfrm>
        </p:grpSpPr>
        <p:sp>
          <p:nvSpPr>
            <p:cNvPr id="31784" name="Rectangle 5"/>
            <p:cNvSpPr>
              <a:spLocks noChangeArrowheads="1"/>
            </p:cNvSpPr>
            <p:nvPr/>
          </p:nvSpPr>
          <p:spPr bwMode="auto">
            <a:xfrm>
              <a:off x="1008" y="816"/>
              <a:ext cx="2832" cy="134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31785" name="Rectangle 6"/>
            <p:cNvSpPr>
              <a:spLocks noChangeArrowheads="1"/>
            </p:cNvSpPr>
            <p:nvPr/>
          </p:nvSpPr>
          <p:spPr bwMode="auto">
            <a:xfrm flipH="1">
              <a:off x="3552" y="816"/>
              <a:ext cx="1200" cy="26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nvGrpSpPr>
            <p:cNvPr id="31786" name="Group 7"/>
            <p:cNvGrpSpPr>
              <a:grpSpLocks/>
            </p:cNvGrpSpPr>
            <p:nvPr/>
          </p:nvGrpSpPr>
          <p:grpSpPr bwMode="auto">
            <a:xfrm>
              <a:off x="3696" y="816"/>
              <a:ext cx="384" cy="240"/>
              <a:chOff x="3696" y="816"/>
              <a:chExt cx="384" cy="240"/>
            </a:xfrm>
          </p:grpSpPr>
          <p:sp>
            <p:nvSpPr>
              <p:cNvPr id="31811" name="Line 8"/>
              <p:cNvSpPr>
                <a:spLocks noChangeShapeType="1"/>
              </p:cNvSpPr>
              <p:nvPr/>
            </p:nvSpPr>
            <p:spPr bwMode="auto">
              <a:xfrm flipH="1">
                <a:off x="3984" y="816"/>
                <a:ext cx="96" cy="24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2" name="Arc 9"/>
              <p:cNvSpPr>
                <a:spLocks/>
              </p:cNvSpPr>
              <p:nvPr/>
            </p:nvSpPr>
            <p:spPr bwMode="auto">
              <a:xfrm rot="-10736258">
                <a:off x="3696" y="816"/>
                <a:ext cx="288"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1787" name="Group 10"/>
            <p:cNvGrpSpPr>
              <a:grpSpLocks/>
            </p:cNvGrpSpPr>
            <p:nvPr/>
          </p:nvGrpSpPr>
          <p:grpSpPr bwMode="auto">
            <a:xfrm>
              <a:off x="4080" y="816"/>
              <a:ext cx="384" cy="240"/>
              <a:chOff x="3696" y="816"/>
              <a:chExt cx="384" cy="240"/>
            </a:xfrm>
          </p:grpSpPr>
          <p:sp>
            <p:nvSpPr>
              <p:cNvPr id="31809" name="Line 11"/>
              <p:cNvSpPr>
                <a:spLocks noChangeShapeType="1"/>
              </p:cNvSpPr>
              <p:nvPr/>
            </p:nvSpPr>
            <p:spPr bwMode="auto">
              <a:xfrm flipH="1">
                <a:off x="3984" y="816"/>
                <a:ext cx="96" cy="24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0" name="Arc 12"/>
              <p:cNvSpPr>
                <a:spLocks/>
              </p:cNvSpPr>
              <p:nvPr/>
            </p:nvSpPr>
            <p:spPr bwMode="auto">
              <a:xfrm rot="-10736258">
                <a:off x="3696" y="816"/>
                <a:ext cx="288"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1788" name="Rectangle 13"/>
            <p:cNvSpPr>
              <a:spLocks noChangeArrowheads="1"/>
            </p:cNvSpPr>
            <p:nvPr/>
          </p:nvSpPr>
          <p:spPr bwMode="auto">
            <a:xfrm>
              <a:off x="1488" y="1680"/>
              <a:ext cx="2016" cy="480"/>
            </a:xfrm>
            <a:prstGeom prst="rect">
              <a:avLst/>
            </a:prstGeom>
            <a:solidFill>
              <a:srgbClr val="90D897"/>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31789" name="Line 14"/>
            <p:cNvSpPr>
              <a:spLocks noChangeShapeType="1"/>
            </p:cNvSpPr>
            <p:nvPr/>
          </p:nvSpPr>
          <p:spPr bwMode="auto">
            <a:xfrm>
              <a:off x="1344" y="1488"/>
              <a:ext cx="0" cy="240"/>
            </a:xfrm>
            <a:prstGeom prst="line">
              <a:avLst/>
            </a:prstGeom>
            <a:noFill/>
            <a:ln w="76200" cmpd="tri">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0" name="Line 15"/>
            <p:cNvSpPr>
              <a:spLocks noChangeShapeType="1"/>
            </p:cNvSpPr>
            <p:nvPr/>
          </p:nvSpPr>
          <p:spPr bwMode="auto">
            <a:xfrm>
              <a:off x="1344" y="1680"/>
              <a:ext cx="144" cy="240"/>
            </a:xfrm>
            <a:prstGeom prst="line">
              <a:avLst/>
            </a:prstGeom>
            <a:noFill/>
            <a:ln w="76200" cmpd="tri">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1" name="Rectangle 16"/>
            <p:cNvSpPr>
              <a:spLocks noChangeArrowheads="1"/>
            </p:cNvSpPr>
            <p:nvPr/>
          </p:nvSpPr>
          <p:spPr bwMode="auto">
            <a:xfrm>
              <a:off x="1056" y="1200"/>
              <a:ext cx="96" cy="144"/>
            </a:xfrm>
            <a:prstGeom prst="rect">
              <a:avLst/>
            </a:prstGeom>
            <a:solidFill>
              <a:srgbClr val="90D897"/>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31792" name="Oval 17"/>
            <p:cNvSpPr>
              <a:spLocks noChangeArrowheads="1"/>
            </p:cNvSpPr>
            <p:nvPr/>
          </p:nvSpPr>
          <p:spPr bwMode="auto">
            <a:xfrm>
              <a:off x="1104" y="1056"/>
              <a:ext cx="480" cy="432"/>
            </a:xfrm>
            <a:prstGeom prst="ellipse">
              <a:avLst/>
            </a:prstGeom>
            <a:solidFill>
              <a:srgbClr val="90D897"/>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31793" name="Line 18"/>
            <p:cNvSpPr>
              <a:spLocks noChangeShapeType="1"/>
            </p:cNvSpPr>
            <p:nvPr/>
          </p:nvSpPr>
          <p:spPr bwMode="auto">
            <a:xfrm flipV="1">
              <a:off x="3504" y="1680"/>
              <a:ext cx="144" cy="192"/>
            </a:xfrm>
            <a:prstGeom prst="line">
              <a:avLst/>
            </a:prstGeom>
            <a:noFill/>
            <a:ln w="76200" cmpd="tri">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4" name="Line 19"/>
            <p:cNvSpPr>
              <a:spLocks noChangeShapeType="1"/>
            </p:cNvSpPr>
            <p:nvPr/>
          </p:nvSpPr>
          <p:spPr bwMode="auto">
            <a:xfrm>
              <a:off x="3648" y="1488"/>
              <a:ext cx="0" cy="240"/>
            </a:xfrm>
            <a:prstGeom prst="line">
              <a:avLst/>
            </a:prstGeom>
            <a:noFill/>
            <a:ln w="76200" cmpd="tri">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5" name="Rectangle 20"/>
            <p:cNvSpPr>
              <a:spLocks noChangeArrowheads="1"/>
            </p:cNvSpPr>
            <p:nvPr/>
          </p:nvSpPr>
          <p:spPr bwMode="auto">
            <a:xfrm>
              <a:off x="3408" y="1248"/>
              <a:ext cx="480" cy="288"/>
            </a:xfrm>
            <a:prstGeom prst="rect">
              <a:avLst/>
            </a:prstGeom>
            <a:solidFill>
              <a:srgbClr val="90D897"/>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31796" name="Rectangle 21"/>
            <p:cNvSpPr>
              <a:spLocks noChangeArrowheads="1"/>
            </p:cNvSpPr>
            <p:nvPr/>
          </p:nvSpPr>
          <p:spPr bwMode="auto">
            <a:xfrm>
              <a:off x="204" y="890"/>
              <a:ext cx="864" cy="672"/>
            </a:xfrm>
            <a:prstGeom prst="rect">
              <a:avLst/>
            </a:prstGeom>
            <a:solidFill>
              <a:srgbClr val="80808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b="1">
                <a:solidFill>
                  <a:srgbClr val="FFFFFF"/>
                </a:solidFill>
              </a:endParaRPr>
            </a:p>
            <a:p>
              <a:pPr algn="ctr" eaLnBrk="1" hangingPunct="1"/>
              <a:r>
                <a:rPr lang="en-US" altLang="en-US" sz="1400" b="1">
                  <a:solidFill>
                    <a:srgbClr val="FFFFFF"/>
                  </a:solidFill>
                </a:rPr>
                <a:t>Vial</a:t>
              </a:r>
            </a:p>
            <a:p>
              <a:pPr algn="ctr" eaLnBrk="1" hangingPunct="1"/>
              <a:r>
                <a:rPr lang="en-US" altLang="en-US" sz="1400" b="1">
                  <a:solidFill>
                    <a:srgbClr val="FFFFFF"/>
                  </a:solidFill>
                </a:rPr>
                <a:t>Sterilising </a:t>
              </a:r>
            </a:p>
            <a:p>
              <a:pPr algn="ctr" eaLnBrk="1" hangingPunct="1"/>
              <a:r>
                <a:rPr lang="en-US" altLang="en-US" sz="1400" b="1">
                  <a:solidFill>
                    <a:srgbClr val="FFFFFF"/>
                  </a:solidFill>
                </a:rPr>
                <a:t>Tunnel</a:t>
              </a:r>
            </a:p>
          </p:txBody>
        </p:sp>
        <p:sp>
          <p:nvSpPr>
            <p:cNvPr id="31797" name="Line 22"/>
            <p:cNvSpPr>
              <a:spLocks noChangeShapeType="1"/>
            </p:cNvSpPr>
            <p:nvPr/>
          </p:nvSpPr>
          <p:spPr bwMode="auto">
            <a:xfrm>
              <a:off x="4740" y="799"/>
              <a:ext cx="0" cy="27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8" name="Line 23"/>
            <p:cNvSpPr>
              <a:spLocks noChangeShapeType="1"/>
            </p:cNvSpPr>
            <p:nvPr/>
          </p:nvSpPr>
          <p:spPr bwMode="auto">
            <a:xfrm flipH="1">
              <a:off x="3560" y="3521"/>
              <a:ext cx="11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9" name="Line 24"/>
            <p:cNvSpPr>
              <a:spLocks noChangeShapeType="1"/>
            </p:cNvSpPr>
            <p:nvPr/>
          </p:nvSpPr>
          <p:spPr bwMode="auto">
            <a:xfrm flipV="1">
              <a:off x="1020" y="799"/>
              <a:ext cx="0" cy="13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0" name="Line 25"/>
            <p:cNvSpPr>
              <a:spLocks noChangeShapeType="1"/>
            </p:cNvSpPr>
            <p:nvPr/>
          </p:nvSpPr>
          <p:spPr bwMode="auto">
            <a:xfrm>
              <a:off x="1020" y="799"/>
              <a:ext cx="37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1" name="Rectangle 26"/>
            <p:cNvSpPr>
              <a:spLocks noChangeArrowheads="1"/>
            </p:cNvSpPr>
            <p:nvPr/>
          </p:nvSpPr>
          <p:spPr bwMode="auto">
            <a:xfrm>
              <a:off x="1353" y="713"/>
              <a:ext cx="1455"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solidFill>
                    <a:srgbClr val="000000"/>
                  </a:solidFill>
                </a:rPr>
                <a:t>Descrambler table</a:t>
              </a:r>
            </a:p>
          </p:txBody>
        </p:sp>
        <p:sp>
          <p:nvSpPr>
            <p:cNvPr id="31802" name="Line 27"/>
            <p:cNvSpPr>
              <a:spLocks noChangeShapeType="1"/>
            </p:cNvSpPr>
            <p:nvPr/>
          </p:nvSpPr>
          <p:spPr bwMode="auto">
            <a:xfrm flipH="1">
              <a:off x="1383" y="928"/>
              <a:ext cx="238" cy="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03" name="Rectangle 28"/>
            <p:cNvSpPr>
              <a:spLocks noChangeArrowheads="1"/>
            </p:cNvSpPr>
            <p:nvPr/>
          </p:nvSpPr>
          <p:spPr bwMode="auto">
            <a:xfrm>
              <a:off x="1791" y="1706"/>
              <a:ext cx="544" cy="408"/>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solidFill>
                    <a:srgbClr val="000000"/>
                  </a:solidFill>
                </a:rPr>
                <a:t>Filling</a:t>
              </a:r>
            </a:p>
            <a:p>
              <a:pPr algn="ctr" eaLnBrk="1" hangingPunct="1"/>
              <a:r>
                <a:rPr lang="en-US" altLang="en-US" sz="1400" b="1">
                  <a:solidFill>
                    <a:srgbClr val="000000"/>
                  </a:solidFill>
                </a:rPr>
                <a:t>Zone</a:t>
              </a:r>
            </a:p>
          </p:txBody>
        </p:sp>
        <p:sp>
          <p:nvSpPr>
            <p:cNvPr id="31804" name="Rectangle 29"/>
            <p:cNvSpPr>
              <a:spLocks noChangeArrowheads="1"/>
            </p:cNvSpPr>
            <p:nvPr/>
          </p:nvSpPr>
          <p:spPr bwMode="auto">
            <a:xfrm>
              <a:off x="2653" y="1706"/>
              <a:ext cx="771" cy="408"/>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solidFill>
                    <a:srgbClr val="000000"/>
                  </a:solidFill>
                </a:rPr>
                <a:t>Stoppering</a:t>
              </a:r>
            </a:p>
            <a:p>
              <a:pPr algn="ctr" eaLnBrk="1" hangingPunct="1"/>
              <a:r>
                <a:rPr lang="en-US" altLang="en-US" sz="1400" b="1">
                  <a:solidFill>
                    <a:srgbClr val="000000"/>
                  </a:solidFill>
                </a:rPr>
                <a:t>Zone</a:t>
              </a:r>
            </a:p>
          </p:txBody>
        </p:sp>
        <p:sp>
          <p:nvSpPr>
            <p:cNvPr id="31805" name="Rectangle 30"/>
            <p:cNvSpPr>
              <a:spLocks noChangeArrowheads="1"/>
            </p:cNvSpPr>
            <p:nvPr/>
          </p:nvSpPr>
          <p:spPr bwMode="auto">
            <a:xfrm>
              <a:off x="3878" y="1888"/>
              <a:ext cx="862"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solidFill>
                    <a:srgbClr val="000000"/>
                  </a:solidFill>
                </a:rPr>
                <a:t>Capping</a:t>
              </a:r>
            </a:p>
            <a:p>
              <a:pPr algn="ctr" eaLnBrk="1" hangingPunct="1"/>
              <a:r>
                <a:rPr lang="en-US" altLang="en-US" sz="1400" b="1">
                  <a:solidFill>
                    <a:srgbClr val="000000"/>
                  </a:solidFill>
                </a:rPr>
                <a:t>station</a:t>
              </a:r>
            </a:p>
          </p:txBody>
        </p:sp>
        <p:sp>
          <p:nvSpPr>
            <p:cNvPr id="31806" name="Line 31"/>
            <p:cNvSpPr>
              <a:spLocks noChangeShapeType="1"/>
            </p:cNvSpPr>
            <p:nvPr/>
          </p:nvSpPr>
          <p:spPr bwMode="auto">
            <a:xfrm flipH="1" flipV="1">
              <a:off x="3696" y="1434"/>
              <a:ext cx="409" cy="4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07" name="Line 32"/>
            <p:cNvSpPr>
              <a:spLocks noChangeShapeType="1"/>
            </p:cNvSpPr>
            <p:nvPr/>
          </p:nvSpPr>
          <p:spPr bwMode="auto">
            <a:xfrm flipV="1">
              <a:off x="3560" y="2160"/>
              <a:ext cx="0" cy="13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8" name="Line 33"/>
            <p:cNvSpPr>
              <a:spLocks noChangeShapeType="1"/>
            </p:cNvSpPr>
            <p:nvPr/>
          </p:nvSpPr>
          <p:spPr bwMode="auto">
            <a:xfrm flipH="1">
              <a:off x="1020" y="2160"/>
              <a:ext cx="25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34"/>
          <p:cNvGrpSpPr>
            <a:grpSpLocks noChangeAspect="1"/>
          </p:cNvGrpSpPr>
          <p:nvPr/>
        </p:nvGrpSpPr>
        <p:grpSpPr bwMode="auto">
          <a:xfrm rot="5400000">
            <a:off x="2893220" y="2020095"/>
            <a:ext cx="404813" cy="587375"/>
            <a:chOff x="1023" y="3474"/>
            <a:chExt cx="547" cy="679"/>
          </a:xfrm>
        </p:grpSpPr>
        <p:grpSp>
          <p:nvGrpSpPr>
            <p:cNvPr id="31779" name="Group 35"/>
            <p:cNvGrpSpPr>
              <a:grpSpLocks noChangeAspect="1"/>
            </p:cNvGrpSpPr>
            <p:nvPr/>
          </p:nvGrpSpPr>
          <p:grpSpPr bwMode="auto">
            <a:xfrm>
              <a:off x="1023" y="3474"/>
              <a:ext cx="546" cy="679"/>
              <a:chOff x="1023" y="3474"/>
              <a:chExt cx="546" cy="679"/>
            </a:xfrm>
          </p:grpSpPr>
          <p:sp>
            <p:nvSpPr>
              <p:cNvPr id="31782" name="AutoShape 36"/>
              <p:cNvSpPr>
                <a:spLocks noChangeAspect="1" noChangeArrowheads="1"/>
              </p:cNvSpPr>
              <p:nvPr/>
            </p:nvSpPr>
            <p:spPr bwMode="auto">
              <a:xfrm>
                <a:off x="1023" y="3520"/>
                <a:ext cx="546" cy="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46 h 21600"/>
                </a:gdLst>
                <a:ahLst/>
                <a:cxnLst>
                  <a:cxn ang="T8">
                    <a:pos x="T0" y="T1"/>
                  </a:cxn>
                  <a:cxn ang="T9">
                    <a:pos x="T2" y="T3"/>
                  </a:cxn>
                  <a:cxn ang="T10">
                    <a:pos x="T4" y="T5"/>
                  </a:cxn>
                  <a:cxn ang="T11">
                    <a:pos x="T6" y="T7"/>
                  </a:cxn>
                </a:cxnLst>
                <a:rect l="T12" t="T13" r="T14" b="T15"/>
                <a:pathLst>
                  <a:path w="21600" h="21600">
                    <a:moveTo>
                      <a:pt x="3607" y="10817"/>
                    </a:moveTo>
                    <a:cubicBezTo>
                      <a:pt x="3607" y="10811"/>
                      <a:pt x="3607" y="10805"/>
                      <a:pt x="3607" y="10800"/>
                    </a:cubicBezTo>
                    <a:cubicBezTo>
                      <a:pt x="3607" y="6827"/>
                      <a:pt x="6827" y="3607"/>
                      <a:pt x="10800" y="3607"/>
                    </a:cubicBezTo>
                    <a:cubicBezTo>
                      <a:pt x="14772" y="3607"/>
                      <a:pt x="17993" y="6827"/>
                      <a:pt x="17993" y="10800"/>
                    </a:cubicBezTo>
                    <a:cubicBezTo>
                      <a:pt x="17993" y="10805"/>
                      <a:pt x="17992" y="10811"/>
                      <a:pt x="17992" y="10817"/>
                    </a:cubicBezTo>
                    <a:lnTo>
                      <a:pt x="21599" y="10825"/>
                    </a:lnTo>
                    <a:cubicBezTo>
                      <a:pt x="21599" y="10817"/>
                      <a:pt x="21600" y="10808"/>
                      <a:pt x="21600" y="10800"/>
                    </a:cubicBezTo>
                    <a:cubicBezTo>
                      <a:pt x="21600" y="4835"/>
                      <a:pt x="16764" y="0"/>
                      <a:pt x="10800" y="0"/>
                    </a:cubicBezTo>
                    <a:cubicBezTo>
                      <a:pt x="4835" y="0"/>
                      <a:pt x="0" y="4835"/>
                      <a:pt x="0" y="10800"/>
                    </a:cubicBezTo>
                    <a:cubicBezTo>
                      <a:pt x="-1" y="10808"/>
                      <a:pt x="0" y="10817"/>
                      <a:pt x="0" y="10825"/>
                    </a:cubicBezTo>
                    <a:lnTo>
                      <a:pt x="3607" y="10817"/>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1783" name="Oval 37"/>
              <p:cNvSpPr>
                <a:spLocks noChangeAspect="1" noChangeArrowheads="1"/>
              </p:cNvSpPr>
              <p:nvPr/>
            </p:nvSpPr>
            <p:spPr bwMode="auto">
              <a:xfrm>
                <a:off x="1205" y="3474"/>
                <a:ext cx="182" cy="18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sp>
          <p:nvSpPr>
            <p:cNvPr id="31780" name="AutoShape 38"/>
            <p:cNvSpPr>
              <a:spLocks noChangeAspect="1" noChangeArrowheads="1"/>
            </p:cNvSpPr>
            <p:nvPr/>
          </p:nvSpPr>
          <p:spPr bwMode="auto">
            <a:xfrm rot="-5400000">
              <a:off x="1456" y="3812"/>
              <a:ext cx="135" cy="93"/>
            </a:xfrm>
            <a:prstGeom prst="roundRect">
              <a:avLst>
                <a:gd name="adj" fmla="val 16667"/>
              </a:avLst>
            </a:prstGeom>
            <a:solidFill>
              <a:srgbClr val="FF99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31781" name="AutoShape 39"/>
            <p:cNvSpPr>
              <a:spLocks noChangeAspect="1" noChangeArrowheads="1"/>
            </p:cNvSpPr>
            <p:nvPr/>
          </p:nvSpPr>
          <p:spPr bwMode="auto">
            <a:xfrm rot="-5400000">
              <a:off x="1001" y="3813"/>
              <a:ext cx="135" cy="92"/>
            </a:xfrm>
            <a:prstGeom prst="roundRect">
              <a:avLst>
                <a:gd name="adj" fmla="val 16667"/>
              </a:avLst>
            </a:prstGeom>
            <a:solidFill>
              <a:srgbClr val="FF99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grpSp>
        <p:nvGrpSpPr>
          <p:cNvPr id="8" name="Group 34"/>
          <p:cNvGrpSpPr>
            <a:grpSpLocks noChangeAspect="1"/>
          </p:cNvGrpSpPr>
          <p:nvPr/>
        </p:nvGrpSpPr>
        <p:grpSpPr bwMode="auto">
          <a:xfrm>
            <a:off x="3717925" y="2613026"/>
            <a:ext cx="471488" cy="504825"/>
            <a:chOff x="1023" y="3474"/>
            <a:chExt cx="547" cy="679"/>
          </a:xfrm>
        </p:grpSpPr>
        <p:grpSp>
          <p:nvGrpSpPr>
            <p:cNvPr id="31774" name="Group 35"/>
            <p:cNvGrpSpPr>
              <a:grpSpLocks noChangeAspect="1"/>
            </p:cNvGrpSpPr>
            <p:nvPr/>
          </p:nvGrpSpPr>
          <p:grpSpPr bwMode="auto">
            <a:xfrm>
              <a:off x="1023" y="3474"/>
              <a:ext cx="546" cy="679"/>
              <a:chOff x="1023" y="3474"/>
              <a:chExt cx="546" cy="679"/>
            </a:xfrm>
          </p:grpSpPr>
          <p:sp>
            <p:nvSpPr>
              <p:cNvPr id="31777" name="AutoShape 36"/>
              <p:cNvSpPr>
                <a:spLocks noChangeAspect="1" noChangeArrowheads="1"/>
              </p:cNvSpPr>
              <p:nvPr/>
            </p:nvSpPr>
            <p:spPr bwMode="auto">
              <a:xfrm>
                <a:off x="1023" y="3520"/>
                <a:ext cx="546" cy="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46 h 21600"/>
                </a:gdLst>
                <a:ahLst/>
                <a:cxnLst>
                  <a:cxn ang="T8">
                    <a:pos x="T0" y="T1"/>
                  </a:cxn>
                  <a:cxn ang="T9">
                    <a:pos x="T2" y="T3"/>
                  </a:cxn>
                  <a:cxn ang="T10">
                    <a:pos x="T4" y="T5"/>
                  </a:cxn>
                  <a:cxn ang="T11">
                    <a:pos x="T6" y="T7"/>
                  </a:cxn>
                </a:cxnLst>
                <a:rect l="T12" t="T13" r="T14" b="T15"/>
                <a:pathLst>
                  <a:path w="21600" h="21600">
                    <a:moveTo>
                      <a:pt x="3607" y="10817"/>
                    </a:moveTo>
                    <a:cubicBezTo>
                      <a:pt x="3607" y="10811"/>
                      <a:pt x="3607" y="10805"/>
                      <a:pt x="3607" y="10800"/>
                    </a:cubicBezTo>
                    <a:cubicBezTo>
                      <a:pt x="3607" y="6827"/>
                      <a:pt x="6827" y="3607"/>
                      <a:pt x="10800" y="3607"/>
                    </a:cubicBezTo>
                    <a:cubicBezTo>
                      <a:pt x="14772" y="3607"/>
                      <a:pt x="17993" y="6827"/>
                      <a:pt x="17993" y="10800"/>
                    </a:cubicBezTo>
                    <a:cubicBezTo>
                      <a:pt x="17993" y="10805"/>
                      <a:pt x="17992" y="10811"/>
                      <a:pt x="17992" y="10817"/>
                    </a:cubicBezTo>
                    <a:lnTo>
                      <a:pt x="21599" y="10825"/>
                    </a:lnTo>
                    <a:cubicBezTo>
                      <a:pt x="21599" y="10817"/>
                      <a:pt x="21600" y="10808"/>
                      <a:pt x="21600" y="10800"/>
                    </a:cubicBezTo>
                    <a:cubicBezTo>
                      <a:pt x="21600" y="4835"/>
                      <a:pt x="16764" y="0"/>
                      <a:pt x="10800" y="0"/>
                    </a:cubicBezTo>
                    <a:cubicBezTo>
                      <a:pt x="4835" y="0"/>
                      <a:pt x="0" y="4835"/>
                      <a:pt x="0" y="10800"/>
                    </a:cubicBezTo>
                    <a:cubicBezTo>
                      <a:pt x="-1" y="10808"/>
                      <a:pt x="0" y="10817"/>
                      <a:pt x="0" y="10825"/>
                    </a:cubicBezTo>
                    <a:lnTo>
                      <a:pt x="3607" y="10817"/>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1778" name="Oval 37"/>
              <p:cNvSpPr>
                <a:spLocks noChangeAspect="1" noChangeArrowheads="1"/>
              </p:cNvSpPr>
              <p:nvPr/>
            </p:nvSpPr>
            <p:spPr bwMode="auto">
              <a:xfrm>
                <a:off x="1205" y="3474"/>
                <a:ext cx="182" cy="18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sp>
          <p:nvSpPr>
            <p:cNvPr id="31775" name="AutoShape 38"/>
            <p:cNvSpPr>
              <a:spLocks noChangeAspect="1" noChangeArrowheads="1"/>
            </p:cNvSpPr>
            <p:nvPr/>
          </p:nvSpPr>
          <p:spPr bwMode="auto">
            <a:xfrm rot="-5400000">
              <a:off x="1456" y="3812"/>
              <a:ext cx="135" cy="93"/>
            </a:xfrm>
            <a:prstGeom prst="roundRect">
              <a:avLst>
                <a:gd name="adj" fmla="val 16667"/>
              </a:avLst>
            </a:prstGeom>
            <a:solidFill>
              <a:srgbClr val="FF99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31776" name="AutoShape 39"/>
            <p:cNvSpPr>
              <a:spLocks noChangeAspect="1" noChangeArrowheads="1"/>
            </p:cNvSpPr>
            <p:nvPr/>
          </p:nvSpPr>
          <p:spPr bwMode="auto">
            <a:xfrm rot="-5400000">
              <a:off x="1001" y="3813"/>
              <a:ext cx="135" cy="92"/>
            </a:xfrm>
            <a:prstGeom prst="roundRect">
              <a:avLst>
                <a:gd name="adj" fmla="val 16667"/>
              </a:avLst>
            </a:prstGeom>
            <a:solidFill>
              <a:srgbClr val="FF99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grpSp>
        <p:nvGrpSpPr>
          <p:cNvPr id="10" name="Group 34"/>
          <p:cNvGrpSpPr>
            <a:grpSpLocks noChangeAspect="1"/>
          </p:cNvGrpSpPr>
          <p:nvPr/>
        </p:nvGrpSpPr>
        <p:grpSpPr bwMode="auto">
          <a:xfrm>
            <a:off x="5527676" y="2613026"/>
            <a:ext cx="473075" cy="504825"/>
            <a:chOff x="1023" y="3474"/>
            <a:chExt cx="547" cy="679"/>
          </a:xfrm>
        </p:grpSpPr>
        <p:grpSp>
          <p:nvGrpSpPr>
            <p:cNvPr id="31769" name="Group 35"/>
            <p:cNvGrpSpPr>
              <a:grpSpLocks noChangeAspect="1"/>
            </p:cNvGrpSpPr>
            <p:nvPr/>
          </p:nvGrpSpPr>
          <p:grpSpPr bwMode="auto">
            <a:xfrm>
              <a:off x="1023" y="3474"/>
              <a:ext cx="546" cy="679"/>
              <a:chOff x="1023" y="3474"/>
              <a:chExt cx="546" cy="679"/>
            </a:xfrm>
          </p:grpSpPr>
          <p:sp>
            <p:nvSpPr>
              <p:cNvPr id="31772" name="AutoShape 36"/>
              <p:cNvSpPr>
                <a:spLocks noChangeAspect="1" noChangeArrowheads="1"/>
              </p:cNvSpPr>
              <p:nvPr/>
            </p:nvSpPr>
            <p:spPr bwMode="auto">
              <a:xfrm>
                <a:off x="1023" y="3520"/>
                <a:ext cx="546" cy="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46 h 21600"/>
                </a:gdLst>
                <a:ahLst/>
                <a:cxnLst>
                  <a:cxn ang="T8">
                    <a:pos x="T0" y="T1"/>
                  </a:cxn>
                  <a:cxn ang="T9">
                    <a:pos x="T2" y="T3"/>
                  </a:cxn>
                  <a:cxn ang="T10">
                    <a:pos x="T4" y="T5"/>
                  </a:cxn>
                  <a:cxn ang="T11">
                    <a:pos x="T6" y="T7"/>
                  </a:cxn>
                </a:cxnLst>
                <a:rect l="T12" t="T13" r="T14" b="T15"/>
                <a:pathLst>
                  <a:path w="21600" h="21600">
                    <a:moveTo>
                      <a:pt x="3607" y="10817"/>
                    </a:moveTo>
                    <a:cubicBezTo>
                      <a:pt x="3607" y="10811"/>
                      <a:pt x="3607" y="10805"/>
                      <a:pt x="3607" y="10800"/>
                    </a:cubicBezTo>
                    <a:cubicBezTo>
                      <a:pt x="3607" y="6827"/>
                      <a:pt x="6827" y="3607"/>
                      <a:pt x="10800" y="3607"/>
                    </a:cubicBezTo>
                    <a:cubicBezTo>
                      <a:pt x="14772" y="3607"/>
                      <a:pt x="17993" y="6827"/>
                      <a:pt x="17993" y="10800"/>
                    </a:cubicBezTo>
                    <a:cubicBezTo>
                      <a:pt x="17993" y="10805"/>
                      <a:pt x="17992" y="10811"/>
                      <a:pt x="17992" y="10817"/>
                    </a:cubicBezTo>
                    <a:lnTo>
                      <a:pt x="21599" y="10825"/>
                    </a:lnTo>
                    <a:cubicBezTo>
                      <a:pt x="21599" y="10817"/>
                      <a:pt x="21600" y="10808"/>
                      <a:pt x="21600" y="10800"/>
                    </a:cubicBezTo>
                    <a:cubicBezTo>
                      <a:pt x="21600" y="4835"/>
                      <a:pt x="16764" y="0"/>
                      <a:pt x="10800" y="0"/>
                    </a:cubicBezTo>
                    <a:cubicBezTo>
                      <a:pt x="4835" y="0"/>
                      <a:pt x="0" y="4835"/>
                      <a:pt x="0" y="10800"/>
                    </a:cubicBezTo>
                    <a:cubicBezTo>
                      <a:pt x="-1" y="10808"/>
                      <a:pt x="0" y="10817"/>
                      <a:pt x="0" y="10825"/>
                    </a:cubicBezTo>
                    <a:lnTo>
                      <a:pt x="3607" y="10817"/>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1773" name="Oval 37"/>
              <p:cNvSpPr>
                <a:spLocks noChangeAspect="1" noChangeArrowheads="1"/>
              </p:cNvSpPr>
              <p:nvPr/>
            </p:nvSpPr>
            <p:spPr bwMode="auto">
              <a:xfrm>
                <a:off x="1205" y="3474"/>
                <a:ext cx="182" cy="18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sp>
          <p:nvSpPr>
            <p:cNvPr id="31770" name="AutoShape 38"/>
            <p:cNvSpPr>
              <a:spLocks noChangeAspect="1" noChangeArrowheads="1"/>
            </p:cNvSpPr>
            <p:nvPr/>
          </p:nvSpPr>
          <p:spPr bwMode="auto">
            <a:xfrm rot="-5400000">
              <a:off x="1456" y="3812"/>
              <a:ext cx="135" cy="93"/>
            </a:xfrm>
            <a:prstGeom prst="roundRect">
              <a:avLst>
                <a:gd name="adj" fmla="val 16667"/>
              </a:avLst>
            </a:prstGeom>
            <a:solidFill>
              <a:srgbClr val="FF99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31771" name="AutoShape 39"/>
            <p:cNvSpPr>
              <a:spLocks noChangeAspect="1" noChangeArrowheads="1"/>
            </p:cNvSpPr>
            <p:nvPr/>
          </p:nvSpPr>
          <p:spPr bwMode="auto">
            <a:xfrm rot="-5400000">
              <a:off x="1001" y="3813"/>
              <a:ext cx="135" cy="92"/>
            </a:xfrm>
            <a:prstGeom prst="roundRect">
              <a:avLst>
                <a:gd name="adj" fmla="val 16667"/>
              </a:avLst>
            </a:prstGeom>
            <a:solidFill>
              <a:srgbClr val="FF99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grpSp>
        <p:nvGrpSpPr>
          <p:cNvPr id="12" name="Group 34"/>
          <p:cNvGrpSpPr>
            <a:grpSpLocks noChangeAspect="1"/>
          </p:cNvGrpSpPr>
          <p:nvPr/>
        </p:nvGrpSpPr>
        <p:grpSpPr bwMode="auto">
          <a:xfrm>
            <a:off x="6635750" y="1998664"/>
            <a:ext cx="471488" cy="504825"/>
            <a:chOff x="1023" y="3474"/>
            <a:chExt cx="547" cy="679"/>
          </a:xfrm>
        </p:grpSpPr>
        <p:grpSp>
          <p:nvGrpSpPr>
            <p:cNvPr id="31764" name="Group 35"/>
            <p:cNvGrpSpPr>
              <a:grpSpLocks noChangeAspect="1"/>
            </p:cNvGrpSpPr>
            <p:nvPr/>
          </p:nvGrpSpPr>
          <p:grpSpPr bwMode="auto">
            <a:xfrm>
              <a:off x="1023" y="3474"/>
              <a:ext cx="546" cy="679"/>
              <a:chOff x="1023" y="3474"/>
              <a:chExt cx="546" cy="679"/>
            </a:xfrm>
          </p:grpSpPr>
          <p:sp>
            <p:nvSpPr>
              <p:cNvPr id="31767" name="AutoShape 36"/>
              <p:cNvSpPr>
                <a:spLocks noChangeAspect="1" noChangeArrowheads="1"/>
              </p:cNvSpPr>
              <p:nvPr/>
            </p:nvSpPr>
            <p:spPr bwMode="auto">
              <a:xfrm>
                <a:off x="1023" y="3520"/>
                <a:ext cx="546" cy="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46 h 21600"/>
                </a:gdLst>
                <a:ahLst/>
                <a:cxnLst>
                  <a:cxn ang="T8">
                    <a:pos x="T0" y="T1"/>
                  </a:cxn>
                  <a:cxn ang="T9">
                    <a:pos x="T2" y="T3"/>
                  </a:cxn>
                  <a:cxn ang="T10">
                    <a:pos x="T4" y="T5"/>
                  </a:cxn>
                  <a:cxn ang="T11">
                    <a:pos x="T6" y="T7"/>
                  </a:cxn>
                </a:cxnLst>
                <a:rect l="T12" t="T13" r="T14" b="T15"/>
                <a:pathLst>
                  <a:path w="21600" h="21600">
                    <a:moveTo>
                      <a:pt x="3607" y="10817"/>
                    </a:moveTo>
                    <a:cubicBezTo>
                      <a:pt x="3607" y="10811"/>
                      <a:pt x="3607" y="10805"/>
                      <a:pt x="3607" y="10800"/>
                    </a:cubicBezTo>
                    <a:cubicBezTo>
                      <a:pt x="3607" y="6827"/>
                      <a:pt x="6827" y="3607"/>
                      <a:pt x="10800" y="3607"/>
                    </a:cubicBezTo>
                    <a:cubicBezTo>
                      <a:pt x="14772" y="3607"/>
                      <a:pt x="17993" y="6827"/>
                      <a:pt x="17993" y="10800"/>
                    </a:cubicBezTo>
                    <a:cubicBezTo>
                      <a:pt x="17993" y="10805"/>
                      <a:pt x="17992" y="10811"/>
                      <a:pt x="17992" y="10817"/>
                    </a:cubicBezTo>
                    <a:lnTo>
                      <a:pt x="21599" y="10825"/>
                    </a:lnTo>
                    <a:cubicBezTo>
                      <a:pt x="21599" y="10817"/>
                      <a:pt x="21600" y="10808"/>
                      <a:pt x="21600" y="10800"/>
                    </a:cubicBezTo>
                    <a:cubicBezTo>
                      <a:pt x="21600" y="4835"/>
                      <a:pt x="16764" y="0"/>
                      <a:pt x="10800" y="0"/>
                    </a:cubicBezTo>
                    <a:cubicBezTo>
                      <a:pt x="4835" y="0"/>
                      <a:pt x="0" y="4835"/>
                      <a:pt x="0" y="10800"/>
                    </a:cubicBezTo>
                    <a:cubicBezTo>
                      <a:pt x="-1" y="10808"/>
                      <a:pt x="0" y="10817"/>
                      <a:pt x="0" y="10825"/>
                    </a:cubicBezTo>
                    <a:lnTo>
                      <a:pt x="3607" y="10817"/>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1768" name="Oval 37"/>
              <p:cNvSpPr>
                <a:spLocks noChangeAspect="1" noChangeArrowheads="1"/>
              </p:cNvSpPr>
              <p:nvPr/>
            </p:nvSpPr>
            <p:spPr bwMode="auto">
              <a:xfrm>
                <a:off x="1205" y="3474"/>
                <a:ext cx="182" cy="18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sp>
          <p:nvSpPr>
            <p:cNvPr id="31765" name="AutoShape 38"/>
            <p:cNvSpPr>
              <a:spLocks noChangeAspect="1" noChangeArrowheads="1"/>
            </p:cNvSpPr>
            <p:nvPr/>
          </p:nvSpPr>
          <p:spPr bwMode="auto">
            <a:xfrm rot="-5400000">
              <a:off x="1456" y="3812"/>
              <a:ext cx="135" cy="93"/>
            </a:xfrm>
            <a:prstGeom prst="roundRect">
              <a:avLst>
                <a:gd name="adj" fmla="val 16667"/>
              </a:avLst>
            </a:prstGeom>
            <a:solidFill>
              <a:srgbClr val="FF99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31766" name="AutoShape 39"/>
            <p:cNvSpPr>
              <a:spLocks noChangeAspect="1" noChangeArrowheads="1"/>
            </p:cNvSpPr>
            <p:nvPr/>
          </p:nvSpPr>
          <p:spPr bwMode="auto">
            <a:xfrm rot="-5400000">
              <a:off x="1001" y="3813"/>
              <a:ext cx="135" cy="92"/>
            </a:xfrm>
            <a:prstGeom prst="roundRect">
              <a:avLst>
                <a:gd name="adj" fmla="val 16667"/>
              </a:avLst>
            </a:prstGeom>
            <a:solidFill>
              <a:srgbClr val="FF99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grpSp>
        <p:nvGrpSpPr>
          <p:cNvPr id="31752" name="Group 34"/>
          <p:cNvGrpSpPr>
            <a:grpSpLocks noChangeAspect="1"/>
          </p:cNvGrpSpPr>
          <p:nvPr/>
        </p:nvGrpSpPr>
        <p:grpSpPr bwMode="auto">
          <a:xfrm rot="5400000">
            <a:off x="2515395" y="5183982"/>
            <a:ext cx="404812" cy="587375"/>
            <a:chOff x="1023" y="3474"/>
            <a:chExt cx="547" cy="679"/>
          </a:xfrm>
        </p:grpSpPr>
        <p:grpSp>
          <p:nvGrpSpPr>
            <p:cNvPr id="31759" name="Group 35"/>
            <p:cNvGrpSpPr>
              <a:grpSpLocks noChangeAspect="1"/>
            </p:cNvGrpSpPr>
            <p:nvPr/>
          </p:nvGrpSpPr>
          <p:grpSpPr bwMode="auto">
            <a:xfrm>
              <a:off x="1023" y="3474"/>
              <a:ext cx="546" cy="679"/>
              <a:chOff x="1023" y="3474"/>
              <a:chExt cx="546" cy="679"/>
            </a:xfrm>
          </p:grpSpPr>
          <p:sp>
            <p:nvSpPr>
              <p:cNvPr id="31762" name="AutoShape 36"/>
              <p:cNvSpPr>
                <a:spLocks noChangeAspect="1" noChangeArrowheads="1"/>
              </p:cNvSpPr>
              <p:nvPr/>
            </p:nvSpPr>
            <p:spPr bwMode="auto">
              <a:xfrm>
                <a:off x="1023" y="3520"/>
                <a:ext cx="546" cy="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46 h 21600"/>
                </a:gdLst>
                <a:ahLst/>
                <a:cxnLst>
                  <a:cxn ang="T8">
                    <a:pos x="T0" y="T1"/>
                  </a:cxn>
                  <a:cxn ang="T9">
                    <a:pos x="T2" y="T3"/>
                  </a:cxn>
                  <a:cxn ang="T10">
                    <a:pos x="T4" y="T5"/>
                  </a:cxn>
                  <a:cxn ang="T11">
                    <a:pos x="T6" y="T7"/>
                  </a:cxn>
                </a:cxnLst>
                <a:rect l="T12" t="T13" r="T14" b="T15"/>
                <a:pathLst>
                  <a:path w="21600" h="21600">
                    <a:moveTo>
                      <a:pt x="3607" y="10817"/>
                    </a:moveTo>
                    <a:cubicBezTo>
                      <a:pt x="3607" y="10811"/>
                      <a:pt x="3607" y="10805"/>
                      <a:pt x="3607" y="10800"/>
                    </a:cubicBezTo>
                    <a:cubicBezTo>
                      <a:pt x="3607" y="6827"/>
                      <a:pt x="6827" y="3607"/>
                      <a:pt x="10800" y="3607"/>
                    </a:cubicBezTo>
                    <a:cubicBezTo>
                      <a:pt x="14772" y="3607"/>
                      <a:pt x="17993" y="6827"/>
                      <a:pt x="17993" y="10800"/>
                    </a:cubicBezTo>
                    <a:cubicBezTo>
                      <a:pt x="17993" y="10805"/>
                      <a:pt x="17992" y="10811"/>
                      <a:pt x="17992" y="10817"/>
                    </a:cubicBezTo>
                    <a:lnTo>
                      <a:pt x="21599" y="10825"/>
                    </a:lnTo>
                    <a:cubicBezTo>
                      <a:pt x="21599" y="10817"/>
                      <a:pt x="21600" y="10808"/>
                      <a:pt x="21600" y="10800"/>
                    </a:cubicBezTo>
                    <a:cubicBezTo>
                      <a:pt x="21600" y="4835"/>
                      <a:pt x="16764" y="0"/>
                      <a:pt x="10800" y="0"/>
                    </a:cubicBezTo>
                    <a:cubicBezTo>
                      <a:pt x="4835" y="0"/>
                      <a:pt x="0" y="4835"/>
                      <a:pt x="0" y="10800"/>
                    </a:cubicBezTo>
                    <a:cubicBezTo>
                      <a:pt x="-1" y="10808"/>
                      <a:pt x="0" y="10817"/>
                      <a:pt x="0" y="10825"/>
                    </a:cubicBezTo>
                    <a:lnTo>
                      <a:pt x="3607" y="10817"/>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1763" name="Oval 37"/>
              <p:cNvSpPr>
                <a:spLocks noChangeAspect="1" noChangeArrowheads="1"/>
              </p:cNvSpPr>
              <p:nvPr/>
            </p:nvSpPr>
            <p:spPr bwMode="auto">
              <a:xfrm>
                <a:off x="1205" y="3474"/>
                <a:ext cx="182" cy="18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sp>
          <p:nvSpPr>
            <p:cNvPr id="31760" name="AutoShape 38"/>
            <p:cNvSpPr>
              <a:spLocks noChangeAspect="1" noChangeArrowheads="1"/>
            </p:cNvSpPr>
            <p:nvPr/>
          </p:nvSpPr>
          <p:spPr bwMode="auto">
            <a:xfrm rot="-5400000">
              <a:off x="1456" y="3812"/>
              <a:ext cx="135" cy="93"/>
            </a:xfrm>
            <a:prstGeom prst="roundRect">
              <a:avLst>
                <a:gd name="adj" fmla="val 16667"/>
              </a:avLst>
            </a:prstGeom>
            <a:solidFill>
              <a:srgbClr val="FF99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31761" name="AutoShape 39"/>
            <p:cNvSpPr>
              <a:spLocks noChangeAspect="1" noChangeArrowheads="1"/>
            </p:cNvSpPr>
            <p:nvPr/>
          </p:nvSpPr>
          <p:spPr bwMode="auto">
            <a:xfrm rot="-5400000">
              <a:off x="1001" y="3813"/>
              <a:ext cx="135" cy="92"/>
            </a:xfrm>
            <a:prstGeom prst="roundRect">
              <a:avLst>
                <a:gd name="adj" fmla="val 16667"/>
              </a:avLst>
            </a:prstGeom>
            <a:solidFill>
              <a:srgbClr val="FF99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sp>
        <p:nvSpPr>
          <p:cNvPr id="31753" name="TextBox 95"/>
          <p:cNvSpPr txBox="1">
            <a:spLocks noChangeArrowheads="1"/>
          </p:cNvSpPr>
          <p:nvPr/>
        </p:nvSpPr>
        <p:spPr bwMode="auto">
          <a:xfrm>
            <a:off x="3117851" y="5334000"/>
            <a:ext cx="25241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199" tIns="39100" rIns="78199" bIns="3910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a:t>= Operator intervention</a:t>
            </a:r>
            <a:endParaRPr lang="en-US" altLang="en-US"/>
          </a:p>
        </p:txBody>
      </p:sp>
      <p:sp>
        <p:nvSpPr>
          <p:cNvPr id="20491" name="TextBox 71"/>
          <p:cNvSpPr txBox="1">
            <a:spLocks noChangeArrowheads="1"/>
          </p:cNvSpPr>
          <p:nvPr/>
        </p:nvSpPr>
        <p:spPr bwMode="auto">
          <a:xfrm>
            <a:off x="806450" y="3810000"/>
            <a:ext cx="5195888"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99" tIns="39100" rIns="78199" bIns="391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defRPr/>
            </a:pPr>
            <a:r>
              <a:rPr lang="en-GB" sz="1700" dirty="0">
                <a:latin typeface="+mn-lt"/>
              </a:rPr>
              <a:t>Locations where there is operator intervention and exposed product/container/closures during a filling process present an increased risk of product contamination</a:t>
            </a:r>
            <a:endParaRPr lang="en-US" sz="1700" dirty="0">
              <a:latin typeface="+mn-lt"/>
            </a:endParaRPr>
          </a:p>
        </p:txBody>
      </p:sp>
      <p:sp>
        <p:nvSpPr>
          <p:cNvPr id="68"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FFA2AD7-9E92-43EA-BEB6-29C7337DC777}" type="slidenum">
              <a:rPr lang="en-US" altLang="en-US">
                <a:solidFill>
                  <a:srgbClr val="FFFFFF"/>
                </a:solidFill>
                <a:latin typeface="Century Gothic" panose="020B0502020202020204" pitchFamily="34" charset="0"/>
              </a:rPr>
              <a:pPr eaLnBrk="1" hangingPunct="1"/>
              <a:t>10</a:t>
            </a:fld>
            <a:endParaRPr lang="en-US" altLang="en-US">
              <a:solidFill>
                <a:schemeClr val="bg1"/>
              </a:solidFill>
              <a:latin typeface="Century Gothic" panose="020B0502020202020204" pitchFamily="34" charset="0"/>
            </a:endParaRPr>
          </a:p>
        </p:txBody>
      </p:sp>
      <p:sp>
        <p:nvSpPr>
          <p:cNvPr id="69"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70"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pic>
        <p:nvPicPr>
          <p:cNvPr id="317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1476" y="4727575"/>
            <a:ext cx="652463"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08848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25464" y="587375"/>
            <a:ext cx="5748337" cy="952500"/>
          </a:xfrm>
        </p:spPr>
        <p:txBody>
          <a:bodyPr/>
          <a:lstStyle/>
          <a:p>
            <a:r>
              <a:rPr lang="en-GB" altLang="en-US" smtClean="0"/>
              <a:t>Grade A </a:t>
            </a:r>
            <a:r>
              <a:rPr lang="en-GB" altLang="en-US" sz="2100"/>
              <a:t>probe positions</a:t>
            </a:r>
            <a:endParaRPr lang="en-US" altLang="en-US" smtClean="0"/>
          </a:p>
        </p:txBody>
      </p:sp>
      <p:sp>
        <p:nvSpPr>
          <p:cNvPr id="32771" name="Rectangle 5"/>
          <p:cNvSpPr>
            <a:spLocks noChangeArrowheads="1"/>
          </p:cNvSpPr>
          <p:nvPr/>
        </p:nvSpPr>
        <p:spPr bwMode="auto">
          <a:xfrm>
            <a:off x="2359025" y="1973264"/>
            <a:ext cx="5137150" cy="19018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8199" tIns="39100" rIns="78199" bIns="391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32772" name="Rectangle 6"/>
          <p:cNvSpPr>
            <a:spLocks noChangeArrowheads="1"/>
          </p:cNvSpPr>
          <p:nvPr/>
        </p:nvSpPr>
        <p:spPr bwMode="auto">
          <a:xfrm flipH="1">
            <a:off x="6973888" y="1973264"/>
            <a:ext cx="2178050" cy="38068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8199" tIns="39100" rIns="78199" bIns="391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nvGrpSpPr>
          <p:cNvPr id="32773" name="Group 7"/>
          <p:cNvGrpSpPr>
            <a:grpSpLocks/>
          </p:cNvGrpSpPr>
          <p:nvPr/>
        </p:nvGrpSpPr>
        <p:grpSpPr bwMode="auto">
          <a:xfrm>
            <a:off x="7235826" y="1973264"/>
            <a:ext cx="696913" cy="339725"/>
            <a:chOff x="3696" y="816"/>
            <a:chExt cx="384" cy="240"/>
          </a:xfrm>
        </p:grpSpPr>
        <p:sp>
          <p:nvSpPr>
            <p:cNvPr id="32840" name="Line 8"/>
            <p:cNvSpPr>
              <a:spLocks noChangeShapeType="1"/>
            </p:cNvSpPr>
            <p:nvPr/>
          </p:nvSpPr>
          <p:spPr bwMode="auto">
            <a:xfrm flipH="1">
              <a:off x="3984" y="816"/>
              <a:ext cx="96" cy="24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41" name="Arc 9"/>
            <p:cNvSpPr>
              <a:spLocks/>
            </p:cNvSpPr>
            <p:nvPr/>
          </p:nvSpPr>
          <p:spPr bwMode="auto">
            <a:xfrm rot="-10736258">
              <a:off x="3696" y="816"/>
              <a:ext cx="288"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2774" name="Group 10"/>
          <p:cNvGrpSpPr>
            <a:grpSpLocks/>
          </p:cNvGrpSpPr>
          <p:nvPr/>
        </p:nvGrpSpPr>
        <p:grpSpPr bwMode="auto">
          <a:xfrm>
            <a:off x="7932738" y="1973264"/>
            <a:ext cx="696912" cy="339725"/>
            <a:chOff x="3696" y="816"/>
            <a:chExt cx="384" cy="240"/>
          </a:xfrm>
        </p:grpSpPr>
        <p:sp>
          <p:nvSpPr>
            <p:cNvPr id="32838" name="Line 11"/>
            <p:cNvSpPr>
              <a:spLocks noChangeShapeType="1"/>
            </p:cNvSpPr>
            <p:nvPr/>
          </p:nvSpPr>
          <p:spPr bwMode="auto">
            <a:xfrm flipH="1">
              <a:off x="3984" y="816"/>
              <a:ext cx="96" cy="24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39" name="Arc 12"/>
            <p:cNvSpPr>
              <a:spLocks/>
            </p:cNvSpPr>
            <p:nvPr/>
          </p:nvSpPr>
          <p:spPr bwMode="auto">
            <a:xfrm rot="-10736258">
              <a:off x="3696" y="816"/>
              <a:ext cx="288"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2775" name="Rectangle 13"/>
          <p:cNvSpPr>
            <a:spLocks noChangeArrowheads="1"/>
          </p:cNvSpPr>
          <p:nvPr/>
        </p:nvSpPr>
        <p:spPr bwMode="auto">
          <a:xfrm>
            <a:off x="3228975" y="3197226"/>
            <a:ext cx="3659188" cy="677863"/>
          </a:xfrm>
          <a:prstGeom prst="rect">
            <a:avLst/>
          </a:prstGeom>
          <a:solidFill>
            <a:srgbClr val="90D897"/>
          </a:solidFill>
          <a:ln w="9525">
            <a:solidFill>
              <a:schemeClr val="tx1"/>
            </a:solidFill>
            <a:miter lim="800000"/>
            <a:headEnd/>
            <a:tailEnd/>
          </a:ln>
        </p:spPr>
        <p:txBody>
          <a:bodyPr wrap="none" lIns="78199" tIns="39100" rIns="78199" bIns="391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32776" name="Line 14"/>
          <p:cNvSpPr>
            <a:spLocks noChangeShapeType="1"/>
          </p:cNvSpPr>
          <p:nvPr/>
        </p:nvSpPr>
        <p:spPr bwMode="auto">
          <a:xfrm>
            <a:off x="2968625" y="2924176"/>
            <a:ext cx="0" cy="339725"/>
          </a:xfrm>
          <a:prstGeom prst="line">
            <a:avLst/>
          </a:prstGeom>
          <a:noFill/>
          <a:ln w="76200" cmpd="tri">
            <a:solidFill>
              <a:srgbClr val="339933"/>
            </a:solidFill>
            <a:round/>
            <a:headEnd/>
            <a:tailEnd/>
          </a:ln>
          <a:extLst>
            <a:ext uri="{909E8E84-426E-40DD-AFC4-6F175D3DCCD1}">
              <a14:hiddenFill xmlns:a14="http://schemas.microsoft.com/office/drawing/2010/main">
                <a:noFill/>
              </a14:hiddenFill>
            </a:ext>
          </a:extLst>
        </p:spPr>
        <p:txBody>
          <a:bodyPr lIns="78199" tIns="39100" rIns="78199" bIns="39100"/>
          <a:lstStyle/>
          <a:p>
            <a:endParaRPr lang="en-US"/>
          </a:p>
        </p:txBody>
      </p:sp>
      <p:sp>
        <p:nvSpPr>
          <p:cNvPr id="32777" name="Line 15"/>
          <p:cNvSpPr>
            <a:spLocks noChangeShapeType="1"/>
          </p:cNvSpPr>
          <p:nvPr/>
        </p:nvSpPr>
        <p:spPr bwMode="auto">
          <a:xfrm>
            <a:off x="2968625" y="3197226"/>
            <a:ext cx="260350" cy="339725"/>
          </a:xfrm>
          <a:prstGeom prst="line">
            <a:avLst/>
          </a:prstGeom>
          <a:noFill/>
          <a:ln w="76200" cmpd="tri">
            <a:solidFill>
              <a:srgbClr val="339933"/>
            </a:solidFill>
            <a:round/>
            <a:headEnd/>
            <a:tailEnd/>
          </a:ln>
          <a:extLst>
            <a:ext uri="{909E8E84-426E-40DD-AFC4-6F175D3DCCD1}">
              <a14:hiddenFill xmlns:a14="http://schemas.microsoft.com/office/drawing/2010/main">
                <a:noFill/>
              </a14:hiddenFill>
            </a:ext>
          </a:extLst>
        </p:spPr>
        <p:txBody>
          <a:bodyPr lIns="78199" tIns="39100" rIns="78199" bIns="39100"/>
          <a:lstStyle/>
          <a:p>
            <a:endParaRPr lang="en-US"/>
          </a:p>
        </p:txBody>
      </p:sp>
      <p:sp>
        <p:nvSpPr>
          <p:cNvPr id="32778" name="Rectangle 16"/>
          <p:cNvSpPr>
            <a:spLocks noChangeArrowheads="1"/>
          </p:cNvSpPr>
          <p:nvPr/>
        </p:nvSpPr>
        <p:spPr bwMode="auto">
          <a:xfrm>
            <a:off x="2446339" y="2517775"/>
            <a:ext cx="174625" cy="203200"/>
          </a:xfrm>
          <a:prstGeom prst="rect">
            <a:avLst/>
          </a:prstGeom>
          <a:solidFill>
            <a:srgbClr val="90D897"/>
          </a:solidFill>
          <a:ln w="9525">
            <a:solidFill>
              <a:schemeClr val="tx1"/>
            </a:solidFill>
            <a:miter lim="800000"/>
            <a:headEnd/>
            <a:tailEnd/>
          </a:ln>
        </p:spPr>
        <p:txBody>
          <a:bodyPr wrap="none" lIns="78199" tIns="39100" rIns="78199" bIns="391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32779" name="Oval 17"/>
          <p:cNvSpPr>
            <a:spLocks noChangeArrowheads="1"/>
          </p:cNvSpPr>
          <p:nvPr/>
        </p:nvSpPr>
        <p:spPr bwMode="auto">
          <a:xfrm>
            <a:off x="2533650" y="2312989"/>
            <a:ext cx="869950" cy="611187"/>
          </a:xfrm>
          <a:prstGeom prst="ellipse">
            <a:avLst/>
          </a:prstGeom>
          <a:solidFill>
            <a:srgbClr val="90D897"/>
          </a:solidFill>
          <a:ln w="9525">
            <a:solidFill>
              <a:schemeClr val="tx1"/>
            </a:solidFill>
            <a:round/>
            <a:headEnd/>
            <a:tailEnd/>
          </a:ln>
        </p:spPr>
        <p:txBody>
          <a:bodyPr wrap="none" lIns="78199" tIns="39100" rIns="78199" bIns="391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32780" name="Line 18"/>
          <p:cNvSpPr>
            <a:spLocks noChangeShapeType="1"/>
          </p:cNvSpPr>
          <p:nvPr/>
        </p:nvSpPr>
        <p:spPr bwMode="auto">
          <a:xfrm flipV="1">
            <a:off x="6888163" y="3197226"/>
            <a:ext cx="260350" cy="271463"/>
          </a:xfrm>
          <a:prstGeom prst="line">
            <a:avLst/>
          </a:prstGeom>
          <a:noFill/>
          <a:ln w="76200" cmpd="tri">
            <a:solidFill>
              <a:srgbClr val="339933"/>
            </a:solidFill>
            <a:round/>
            <a:headEnd/>
            <a:tailEnd/>
          </a:ln>
          <a:extLst>
            <a:ext uri="{909E8E84-426E-40DD-AFC4-6F175D3DCCD1}">
              <a14:hiddenFill xmlns:a14="http://schemas.microsoft.com/office/drawing/2010/main">
                <a:noFill/>
              </a14:hiddenFill>
            </a:ext>
          </a:extLst>
        </p:spPr>
        <p:txBody>
          <a:bodyPr lIns="78199" tIns="39100" rIns="78199" bIns="39100"/>
          <a:lstStyle/>
          <a:p>
            <a:endParaRPr lang="en-US"/>
          </a:p>
        </p:txBody>
      </p:sp>
      <p:sp>
        <p:nvSpPr>
          <p:cNvPr id="32781" name="Line 19"/>
          <p:cNvSpPr>
            <a:spLocks noChangeShapeType="1"/>
          </p:cNvSpPr>
          <p:nvPr/>
        </p:nvSpPr>
        <p:spPr bwMode="auto">
          <a:xfrm>
            <a:off x="7148513" y="2924176"/>
            <a:ext cx="0" cy="339725"/>
          </a:xfrm>
          <a:prstGeom prst="line">
            <a:avLst/>
          </a:prstGeom>
          <a:noFill/>
          <a:ln w="76200" cmpd="tri">
            <a:solidFill>
              <a:srgbClr val="339933"/>
            </a:solidFill>
            <a:round/>
            <a:headEnd/>
            <a:tailEnd/>
          </a:ln>
          <a:extLst>
            <a:ext uri="{909E8E84-426E-40DD-AFC4-6F175D3DCCD1}">
              <a14:hiddenFill xmlns:a14="http://schemas.microsoft.com/office/drawing/2010/main">
                <a:noFill/>
              </a14:hiddenFill>
            </a:ext>
          </a:extLst>
        </p:spPr>
        <p:txBody>
          <a:bodyPr lIns="78199" tIns="39100" rIns="78199" bIns="39100"/>
          <a:lstStyle/>
          <a:p>
            <a:endParaRPr lang="en-US"/>
          </a:p>
        </p:txBody>
      </p:sp>
      <p:sp>
        <p:nvSpPr>
          <p:cNvPr id="32782" name="Rectangle 20"/>
          <p:cNvSpPr>
            <a:spLocks noChangeArrowheads="1"/>
          </p:cNvSpPr>
          <p:nvPr/>
        </p:nvSpPr>
        <p:spPr bwMode="auto">
          <a:xfrm>
            <a:off x="6713539" y="2584450"/>
            <a:ext cx="871537" cy="407988"/>
          </a:xfrm>
          <a:prstGeom prst="rect">
            <a:avLst/>
          </a:prstGeom>
          <a:solidFill>
            <a:srgbClr val="90D897"/>
          </a:solidFill>
          <a:ln w="9525">
            <a:solidFill>
              <a:schemeClr val="tx1"/>
            </a:solidFill>
            <a:miter lim="800000"/>
            <a:headEnd/>
            <a:tailEnd/>
          </a:ln>
        </p:spPr>
        <p:txBody>
          <a:bodyPr wrap="none" lIns="78199" tIns="39100" rIns="78199" bIns="391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32783" name="Rectangle 21"/>
          <p:cNvSpPr>
            <a:spLocks noChangeArrowheads="1"/>
          </p:cNvSpPr>
          <p:nvPr/>
        </p:nvSpPr>
        <p:spPr bwMode="auto">
          <a:xfrm>
            <a:off x="900113" y="2078038"/>
            <a:ext cx="1566862" cy="952500"/>
          </a:xfrm>
          <a:prstGeom prst="rect">
            <a:avLst/>
          </a:prstGeom>
          <a:solidFill>
            <a:srgbClr val="808080"/>
          </a:solidFill>
          <a:ln w="9525">
            <a:solidFill>
              <a:schemeClr val="tx1"/>
            </a:solidFill>
            <a:miter lim="800000"/>
            <a:headEnd/>
            <a:tailEnd/>
          </a:ln>
        </p:spPr>
        <p:txBody>
          <a:bodyPr wrap="none" lIns="78199" tIns="39100" rIns="78199" bIns="391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b="1">
              <a:solidFill>
                <a:srgbClr val="FFFFFF"/>
              </a:solidFill>
            </a:endParaRPr>
          </a:p>
          <a:p>
            <a:pPr algn="ctr" eaLnBrk="1" hangingPunct="1"/>
            <a:r>
              <a:rPr lang="en-US" altLang="en-US" sz="1400" b="1">
                <a:solidFill>
                  <a:srgbClr val="FFFFFF"/>
                </a:solidFill>
              </a:rPr>
              <a:t>Vial</a:t>
            </a:r>
          </a:p>
          <a:p>
            <a:pPr algn="ctr" eaLnBrk="1" hangingPunct="1"/>
            <a:r>
              <a:rPr lang="en-US" altLang="en-US" sz="1400" b="1">
                <a:solidFill>
                  <a:srgbClr val="FFFFFF"/>
                </a:solidFill>
              </a:rPr>
              <a:t>Sterilizing </a:t>
            </a:r>
          </a:p>
          <a:p>
            <a:pPr algn="ctr" eaLnBrk="1" hangingPunct="1"/>
            <a:r>
              <a:rPr lang="en-US" altLang="en-US" sz="1400" b="1">
                <a:solidFill>
                  <a:srgbClr val="FFFFFF"/>
                </a:solidFill>
              </a:rPr>
              <a:t>Tunnel</a:t>
            </a:r>
          </a:p>
        </p:txBody>
      </p:sp>
      <p:grpSp>
        <p:nvGrpSpPr>
          <p:cNvPr id="32784" name="Group 22"/>
          <p:cNvGrpSpPr>
            <a:grpSpLocks noChangeAspect="1"/>
          </p:cNvGrpSpPr>
          <p:nvPr/>
        </p:nvGrpSpPr>
        <p:grpSpPr bwMode="auto">
          <a:xfrm>
            <a:off x="3944939" y="2978151"/>
            <a:ext cx="593725" cy="576263"/>
            <a:chOff x="1020" y="3475"/>
            <a:chExt cx="545" cy="681"/>
          </a:xfrm>
        </p:grpSpPr>
        <p:grpSp>
          <p:nvGrpSpPr>
            <p:cNvPr id="32833" name="Group 23"/>
            <p:cNvGrpSpPr>
              <a:grpSpLocks noChangeAspect="1"/>
            </p:cNvGrpSpPr>
            <p:nvPr/>
          </p:nvGrpSpPr>
          <p:grpSpPr bwMode="auto">
            <a:xfrm>
              <a:off x="1020" y="3475"/>
              <a:ext cx="545" cy="681"/>
              <a:chOff x="1020" y="3475"/>
              <a:chExt cx="545" cy="681"/>
            </a:xfrm>
          </p:grpSpPr>
          <p:sp>
            <p:nvSpPr>
              <p:cNvPr id="32836" name="AutoShape 24"/>
              <p:cNvSpPr>
                <a:spLocks noChangeAspect="1" noChangeArrowheads="1"/>
              </p:cNvSpPr>
              <p:nvPr/>
            </p:nvSpPr>
            <p:spPr bwMode="auto">
              <a:xfrm>
                <a:off x="1020" y="3522"/>
                <a:ext cx="545" cy="63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34 h 21600"/>
                </a:gdLst>
                <a:ahLst/>
                <a:cxnLst>
                  <a:cxn ang="T8">
                    <a:pos x="T0" y="T1"/>
                  </a:cxn>
                  <a:cxn ang="T9">
                    <a:pos x="T2" y="T3"/>
                  </a:cxn>
                  <a:cxn ang="T10">
                    <a:pos x="T4" y="T5"/>
                  </a:cxn>
                  <a:cxn ang="T11">
                    <a:pos x="T6" y="T7"/>
                  </a:cxn>
                </a:cxnLst>
                <a:rect l="T12" t="T13" r="T14" b="T15"/>
                <a:pathLst>
                  <a:path w="21600" h="21600">
                    <a:moveTo>
                      <a:pt x="3607" y="10817"/>
                    </a:moveTo>
                    <a:cubicBezTo>
                      <a:pt x="3607" y="10811"/>
                      <a:pt x="3607" y="10805"/>
                      <a:pt x="3607" y="10800"/>
                    </a:cubicBezTo>
                    <a:cubicBezTo>
                      <a:pt x="3607" y="6827"/>
                      <a:pt x="6827" y="3607"/>
                      <a:pt x="10800" y="3607"/>
                    </a:cubicBezTo>
                    <a:cubicBezTo>
                      <a:pt x="14772" y="3607"/>
                      <a:pt x="17993" y="6827"/>
                      <a:pt x="17993" y="10800"/>
                    </a:cubicBezTo>
                    <a:cubicBezTo>
                      <a:pt x="17993" y="10805"/>
                      <a:pt x="17992" y="10811"/>
                      <a:pt x="17992" y="10817"/>
                    </a:cubicBezTo>
                    <a:lnTo>
                      <a:pt x="21599" y="10825"/>
                    </a:lnTo>
                    <a:cubicBezTo>
                      <a:pt x="21599" y="10817"/>
                      <a:pt x="21600" y="10808"/>
                      <a:pt x="21600" y="10800"/>
                    </a:cubicBezTo>
                    <a:cubicBezTo>
                      <a:pt x="21600" y="4835"/>
                      <a:pt x="16764" y="0"/>
                      <a:pt x="10800" y="0"/>
                    </a:cubicBezTo>
                    <a:cubicBezTo>
                      <a:pt x="4835" y="0"/>
                      <a:pt x="0" y="4835"/>
                      <a:pt x="0" y="10800"/>
                    </a:cubicBezTo>
                    <a:cubicBezTo>
                      <a:pt x="-1" y="10808"/>
                      <a:pt x="0" y="10817"/>
                      <a:pt x="0" y="10825"/>
                    </a:cubicBezTo>
                    <a:lnTo>
                      <a:pt x="3607" y="10817"/>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2837" name="Oval 25"/>
              <p:cNvSpPr>
                <a:spLocks noChangeAspect="1" noChangeArrowheads="1"/>
              </p:cNvSpPr>
              <p:nvPr/>
            </p:nvSpPr>
            <p:spPr bwMode="auto">
              <a:xfrm>
                <a:off x="1202" y="3475"/>
                <a:ext cx="182" cy="18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sp>
          <p:nvSpPr>
            <p:cNvPr id="32834" name="AutoShape 26"/>
            <p:cNvSpPr>
              <a:spLocks noChangeAspect="1" noChangeArrowheads="1"/>
            </p:cNvSpPr>
            <p:nvPr/>
          </p:nvSpPr>
          <p:spPr bwMode="auto">
            <a:xfrm rot="-5400000">
              <a:off x="1452" y="3815"/>
              <a:ext cx="135" cy="93"/>
            </a:xfrm>
            <a:prstGeom prst="roundRect">
              <a:avLst>
                <a:gd name="adj" fmla="val 16667"/>
              </a:avLst>
            </a:prstGeom>
            <a:solidFill>
              <a:srgbClr val="FF99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32835" name="AutoShape 27"/>
            <p:cNvSpPr>
              <a:spLocks noChangeAspect="1" noChangeArrowheads="1"/>
            </p:cNvSpPr>
            <p:nvPr/>
          </p:nvSpPr>
          <p:spPr bwMode="auto">
            <a:xfrm rot="-5400000">
              <a:off x="998" y="3816"/>
              <a:ext cx="135" cy="92"/>
            </a:xfrm>
            <a:prstGeom prst="roundRect">
              <a:avLst>
                <a:gd name="adj" fmla="val 16667"/>
              </a:avLst>
            </a:prstGeom>
            <a:solidFill>
              <a:srgbClr val="FF99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grpSp>
        <p:nvGrpSpPr>
          <p:cNvPr id="32785" name="Group 28"/>
          <p:cNvGrpSpPr>
            <a:grpSpLocks noChangeAspect="1"/>
          </p:cNvGrpSpPr>
          <p:nvPr/>
        </p:nvGrpSpPr>
        <p:grpSpPr bwMode="auto">
          <a:xfrm rot="5400000">
            <a:off x="3095626" y="2262188"/>
            <a:ext cx="461962" cy="741363"/>
            <a:chOff x="1020" y="3475"/>
            <a:chExt cx="545" cy="681"/>
          </a:xfrm>
        </p:grpSpPr>
        <p:grpSp>
          <p:nvGrpSpPr>
            <p:cNvPr id="32828" name="Group 29"/>
            <p:cNvGrpSpPr>
              <a:grpSpLocks noChangeAspect="1"/>
            </p:cNvGrpSpPr>
            <p:nvPr/>
          </p:nvGrpSpPr>
          <p:grpSpPr bwMode="auto">
            <a:xfrm>
              <a:off x="1016" y="3479"/>
              <a:ext cx="545" cy="678"/>
              <a:chOff x="1016" y="3479"/>
              <a:chExt cx="545" cy="678"/>
            </a:xfrm>
          </p:grpSpPr>
          <p:sp>
            <p:nvSpPr>
              <p:cNvPr id="32831" name="AutoShape 30"/>
              <p:cNvSpPr>
                <a:spLocks noChangeAspect="1" noChangeArrowheads="1"/>
              </p:cNvSpPr>
              <p:nvPr/>
            </p:nvSpPr>
            <p:spPr bwMode="auto">
              <a:xfrm flipH="1">
                <a:off x="1016" y="3523"/>
                <a:ext cx="545" cy="63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34 h 21600"/>
                </a:gdLst>
                <a:ahLst/>
                <a:cxnLst>
                  <a:cxn ang="T8">
                    <a:pos x="T0" y="T1"/>
                  </a:cxn>
                  <a:cxn ang="T9">
                    <a:pos x="T2" y="T3"/>
                  </a:cxn>
                  <a:cxn ang="T10">
                    <a:pos x="T4" y="T5"/>
                  </a:cxn>
                  <a:cxn ang="T11">
                    <a:pos x="T6" y="T7"/>
                  </a:cxn>
                </a:cxnLst>
                <a:rect l="T12" t="T13" r="T14" b="T15"/>
                <a:pathLst>
                  <a:path w="21600" h="21600">
                    <a:moveTo>
                      <a:pt x="3607" y="10817"/>
                    </a:moveTo>
                    <a:cubicBezTo>
                      <a:pt x="3607" y="10811"/>
                      <a:pt x="3607" y="10805"/>
                      <a:pt x="3607" y="10800"/>
                    </a:cubicBezTo>
                    <a:cubicBezTo>
                      <a:pt x="3607" y="6827"/>
                      <a:pt x="6827" y="3607"/>
                      <a:pt x="10800" y="3607"/>
                    </a:cubicBezTo>
                    <a:cubicBezTo>
                      <a:pt x="14772" y="3607"/>
                      <a:pt x="17993" y="6827"/>
                      <a:pt x="17993" y="10800"/>
                    </a:cubicBezTo>
                    <a:cubicBezTo>
                      <a:pt x="17993" y="10805"/>
                      <a:pt x="17992" y="10811"/>
                      <a:pt x="17992" y="10817"/>
                    </a:cubicBezTo>
                    <a:lnTo>
                      <a:pt x="21599" y="10825"/>
                    </a:lnTo>
                    <a:cubicBezTo>
                      <a:pt x="21599" y="10817"/>
                      <a:pt x="21600" y="10808"/>
                      <a:pt x="21600" y="10800"/>
                    </a:cubicBezTo>
                    <a:cubicBezTo>
                      <a:pt x="21600" y="4835"/>
                      <a:pt x="16764" y="0"/>
                      <a:pt x="10800" y="0"/>
                    </a:cubicBezTo>
                    <a:cubicBezTo>
                      <a:pt x="4835" y="0"/>
                      <a:pt x="0" y="4835"/>
                      <a:pt x="0" y="10800"/>
                    </a:cubicBezTo>
                    <a:cubicBezTo>
                      <a:pt x="-1" y="10808"/>
                      <a:pt x="0" y="10817"/>
                      <a:pt x="0" y="10825"/>
                    </a:cubicBezTo>
                    <a:lnTo>
                      <a:pt x="3607" y="10817"/>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2832" name="Oval 31"/>
              <p:cNvSpPr>
                <a:spLocks noChangeAspect="1" noChangeArrowheads="1"/>
              </p:cNvSpPr>
              <p:nvPr/>
            </p:nvSpPr>
            <p:spPr bwMode="auto">
              <a:xfrm>
                <a:off x="1201" y="3479"/>
                <a:ext cx="182" cy="18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sp>
          <p:nvSpPr>
            <p:cNvPr id="32829" name="AutoShape 32"/>
            <p:cNvSpPr>
              <a:spLocks noChangeAspect="1" noChangeArrowheads="1"/>
            </p:cNvSpPr>
            <p:nvPr/>
          </p:nvSpPr>
          <p:spPr bwMode="auto">
            <a:xfrm rot="-5400000">
              <a:off x="1451" y="3816"/>
              <a:ext cx="135" cy="92"/>
            </a:xfrm>
            <a:prstGeom prst="roundRect">
              <a:avLst>
                <a:gd name="adj" fmla="val 16667"/>
              </a:avLst>
            </a:prstGeom>
            <a:solidFill>
              <a:srgbClr val="FF99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32830" name="AutoShape 33"/>
            <p:cNvSpPr>
              <a:spLocks noChangeAspect="1" noChangeArrowheads="1"/>
            </p:cNvSpPr>
            <p:nvPr/>
          </p:nvSpPr>
          <p:spPr bwMode="auto">
            <a:xfrm rot="-5400000">
              <a:off x="997" y="3817"/>
              <a:ext cx="135" cy="93"/>
            </a:xfrm>
            <a:prstGeom prst="roundRect">
              <a:avLst>
                <a:gd name="adj" fmla="val 16667"/>
              </a:avLst>
            </a:prstGeom>
            <a:solidFill>
              <a:srgbClr val="FF99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grpSp>
        <p:nvGrpSpPr>
          <p:cNvPr id="32786" name="Group 34"/>
          <p:cNvGrpSpPr>
            <a:grpSpLocks noChangeAspect="1"/>
          </p:cNvGrpSpPr>
          <p:nvPr/>
        </p:nvGrpSpPr>
        <p:grpSpPr bwMode="auto">
          <a:xfrm>
            <a:off x="6824664" y="2332038"/>
            <a:ext cx="592137" cy="576262"/>
            <a:chOff x="1023" y="3474"/>
            <a:chExt cx="547" cy="679"/>
          </a:xfrm>
        </p:grpSpPr>
        <p:grpSp>
          <p:nvGrpSpPr>
            <p:cNvPr id="32823" name="Group 35"/>
            <p:cNvGrpSpPr>
              <a:grpSpLocks noChangeAspect="1"/>
            </p:cNvGrpSpPr>
            <p:nvPr/>
          </p:nvGrpSpPr>
          <p:grpSpPr bwMode="auto">
            <a:xfrm>
              <a:off x="1023" y="3474"/>
              <a:ext cx="546" cy="679"/>
              <a:chOff x="1023" y="3474"/>
              <a:chExt cx="546" cy="679"/>
            </a:xfrm>
          </p:grpSpPr>
          <p:sp>
            <p:nvSpPr>
              <p:cNvPr id="32826" name="AutoShape 36"/>
              <p:cNvSpPr>
                <a:spLocks noChangeAspect="1" noChangeArrowheads="1"/>
              </p:cNvSpPr>
              <p:nvPr/>
            </p:nvSpPr>
            <p:spPr bwMode="auto">
              <a:xfrm>
                <a:off x="1023" y="3520"/>
                <a:ext cx="546" cy="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46 h 21600"/>
                </a:gdLst>
                <a:ahLst/>
                <a:cxnLst>
                  <a:cxn ang="T8">
                    <a:pos x="T0" y="T1"/>
                  </a:cxn>
                  <a:cxn ang="T9">
                    <a:pos x="T2" y="T3"/>
                  </a:cxn>
                  <a:cxn ang="T10">
                    <a:pos x="T4" y="T5"/>
                  </a:cxn>
                  <a:cxn ang="T11">
                    <a:pos x="T6" y="T7"/>
                  </a:cxn>
                </a:cxnLst>
                <a:rect l="T12" t="T13" r="T14" b="T15"/>
                <a:pathLst>
                  <a:path w="21600" h="21600">
                    <a:moveTo>
                      <a:pt x="3607" y="10817"/>
                    </a:moveTo>
                    <a:cubicBezTo>
                      <a:pt x="3607" y="10811"/>
                      <a:pt x="3607" y="10805"/>
                      <a:pt x="3607" y="10800"/>
                    </a:cubicBezTo>
                    <a:cubicBezTo>
                      <a:pt x="3607" y="6827"/>
                      <a:pt x="6827" y="3607"/>
                      <a:pt x="10800" y="3607"/>
                    </a:cubicBezTo>
                    <a:cubicBezTo>
                      <a:pt x="14772" y="3607"/>
                      <a:pt x="17993" y="6827"/>
                      <a:pt x="17993" y="10800"/>
                    </a:cubicBezTo>
                    <a:cubicBezTo>
                      <a:pt x="17993" y="10805"/>
                      <a:pt x="17992" y="10811"/>
                      <a:pt x="17992" y="10817"/>
                    </a:cubicBezTo>
                    <a:lnTo>
                      <a:pt x="21599" y="10825"/>
                    </a:lnTo>
                    <a:cubicBezTo>
                      <a:pt x="21599" y="10817"/>
                      <a:pt x="21600" y="10808"/>
                      <a:pt x="21600" y="10800"/>
                    </a:cubicBezTo>
                    <a:cubicBezTo>
                      <a:pt x="21600" y="4835"/>
                      <a:pt x="16764" y="0"/>
                      <a:pt x="10800" y="0"/>
                    </a:cubicBezTo>
                    <a:cubicBezTo>
                      <a:pt x="4835" y="0"/>
                      <a:pt x="0" y="4835"/>
                      <a:pt x="0" y="10800"/>
                    </a:cubicBezTo>
                    <a:cubicBezTo>
                      <a:pt x="-1" y="10808"/>
                      <a:pt x="0" y="10817"/>
                      <a:pt x="0" y="10825"/>
                    </a:cubicBezTo>
                    <a:lnTo>
                      <a:pt x="3607" y="10817"/>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2827" name="Oval 37"/>
              <p:cNvSpPr>
                <a:spLocks noChangeAspect="1" noChangeArrowheads="1"/>
              </p:cNvSpPr>
              <p:nvPr/>
            </p:nvSpPr>
            <p:spPr bwMode="auto">
              <a:xfrm>
                <a:off x="1205" y="3474"/>
                <a:ext cx="182" cy="18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sp>
          <p:nvSpPr>
            <p:cNvPr id="32824" name="AutoShape 38"/>
            <p:cNvSpPr>
              <a:spLocks noChangeAspect="1" noChangeArrowheads="1"/>
            </p:cNvSpPr>
            <p:nvPr/>
          </p:nvSpPr>
          <p:spPr bwMode="auto">
            <a:xfrm rot="-5400000">
              <a:off x="1456" y="3812"/>
              <a:ext cx="135" cy="93"/>
            </a:xfrm>
            <a:prstGeom prst="roundRect">
              <a:avLst>
                <a:gd name="adj" fmla="val 16667"/>
              </a:avLst>
            </a:prstGeom>
            <a:solidFill>
              <a:srgbClr val="FF99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32825" name="AutoShape 39"/>
            <p:cNvSpPr>
              <a:spLocks noChangeAspect="1" noChangeArrowheads="1"/>
            </p:cNvSpPr>
            <p:nvPr/>
          </p:nvSpPr>
          <p:spPr bwMode="auto">
            <a:xfrm rot="-5400000">
              <a:off x="1001" y="3813"/>
              <a:ext cx="135" cy="92"/>
            </a:xfrm>
            <a:prstGeom prst="roundRect">
              <a:avLst>
                <a:gd name="adj" fmla="val 16667"/>
              </a:avLst>
            </a:prstGeom>
            <a:solidFill>
              <a:srgbClr val="FF99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sp>
        <p:nvSpPr>
          <p:cNvPr id="32787" name="Oval 40"/>
          <p:cNvSpPr>
            <a:spLocks noChangeArrowheads="1"/>
          </p:cNvSpPr>
          <p:nvPr/>
        </p:nvSpPr>
        <p:spPr bwMode="auto">
          <a:xfrm>
            <a:off x="2874963" y="2527300"/>
            <a:ext cx="260350" cy="2032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78199" tIns="39100" rIns="78199" bIns="391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800" b="1">
                <a:solidFill>
                  <a:srgbClr val="000000"/>
                </a:solidFill>
              </a:rPr>
              <a:t>1</a:t>
            </a:r>
          </a:p>
        </p:txBody>
      </p:sp>
      <p:sp>
        <p:nvSpPr>
          <p:cNvPr id="32788" name="Oval 41"/>
          <p:cNvSpPr>
            <a:spLocks noChangeArrowheads="1"/>
          </p:cNvSpPr>
          <p:nvPr/>
        </p:nvSpPr>
        <p:spPr bwMode="auto">
          <a:xfrm>
            <a:off x="4110038" y="3427413"/>
            <a:ext cx="260350" cy="2032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78199" tIns="39100" rIns="78199" bIns="391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800" b="1">
                <a:solidFill>
                  <a:srgbClr val="000000"/>
                </a:solidFill>
              </a:rPr>
              <a:t>2</a:t>
            </a:r>
          </a:p>
        </p:txBody>
      </p:sp>
      <p:sp>
        <p:nvSpPr>
          <p:cNvPr id="32789" name="Oval 42"/>
          <p:cNvSpPr>
            <a:spLocks noChangeArrowheads="1"/>
          </p:cNvSpPr>
          <p:nvPr/>
        </p:nvSpPr>
        <p:spPr bwMode="auto">
          <a:xfrm>
            <a:off x="6988175" y="2655889"/>
            <a:ext cx="261938" cy="204787"/>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78199" tIns="39100" rIns="78199" bIns="391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800" b="1">
                <a:solidFill>
                  <a:srgbClr val="000000"/>
                </a:solidFill>
              </a:rPr>
              <a:t>4</a:t>
            </a:r>
          </a:p>
        </p:txBody>
      </p:sp>
      <p:sp>
        <p:nvSpPr>
          <p:cNvPr id="32790" name="Line 43"/>
          <p:cNvSpPr>
            <a:spLocks noChangeShapeType="1"/>
          </p:cNvSpPr>
          <p:nvPr/>
        </p:nvSpPr>
        <p:spPr bwMode="auto">
          <a:xfrm>
            <a:off x="9129713" y="1949450"/>
            <a:ext cx="0" cy="3854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8199" tIns="39100" rIns="78199" bIns="39100"/>
          <a:lstStyle/>
          <a:p>
            <a:endParaRPr lang="en-US"/>
          </a:p>
        </p:txBody>
      </p:sp>
      <p:sp>
        <p:nvSpPr>
          <p:cNvPr id="32791" name="Line 44"/>
          <p:cNvSpPr>
            <a:spLocks noChangeShapeType="1"/>
          </p:cNvSpPr>
          <p:nvPr/>
        </p:nvSpPr>
        <p:spPr bwMode="auto">
          <a:xfrm flipH="1">
            <a:off x="6988175" y="5803900"/>
            <a:ext cx="21415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8199" tIns="39100" rIns="78199" bIns="39100"/>
          <a:lstStyle/>
          <a:p>
            <a:endParaRPr lang="en-US"/>
          </a:p>
        </p:txBody>
      </p:sp>
      <p:sp>
        <p:nvSpPr>
          <p:cNvPr id="32792" name="Line 45"/>
          <p:cNvSpPr>
            <a:spLocks noChangeShapeType="1"/>
          </p:cNvSpPr>
          <p:nvPr/>
        </p:nvSpPr>
        <p:spPr bwMode="auto">
          <a:xfrm flipV="1">
            <a:off x="2381250" y="1949450"/>
            <a:ext cx="0" cy="19256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8199" tIns="39100" rIns="78199" bIns="39100"/>
          <a:lstStyle/>
          <a:p>
            <a:endParaRPr lang="en-US"/>
          </a:p>
        </p:txBody>
      </p:sp>
      <p:sp>
        <p:nvSpPr>
          <p:cNvPr id="32793" name="Line 46"/>
          <p:cNvSpPr>
            <a:spLocks noChangeShapeType="1"/>
          </p:cNvSpPr>
          <p:nvPr/>
        </p:nvSpPr>
        <p:spPr bwMode="auto">
          <a:xfrm>
            <a:off x="2381251" y="1949450"/>
            <a:ext cx="6748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8199" tIns="39100" rIns="78199" bIns="39100"/>
          <a:lstStyle/>
          <a:p>
            <a:endParaRPr lang="en-US"/>
          </a:p>
        </p:txBody>
      </p:sp>
      <p:grpSp>
        <p:nvGrpSpPr>
          <p:cNvPr id="32794" name="Group 47"/>
          <p:cNvGrpSpPr>
            <a:grpSpLocks/>
          </p:cNvGrpSpPr>
          <p:nvPr/>
        </p:nvGrpSpPr>
        <p:grpSpPr bwMode="auto">
          <a:xfrm>
            <a:off x="2416175" y="3876675"/>
            <a:ext cx="4554538" cy="1968500"/>
            <a:chOff x="1020" y="2160"/>
            <a:chExt cx="2540" cy="1364"/>
          </a:xfrm>
        </p:grpSpPr>
        <p:sp>
          <p:nvSpPr>
            <p:cNvPr id="32813" name="Line 48"/>
            <p:cNvSpPr>
              <a:spLocks noChangeShapeType="1"/>
            </p:cNvSpPr>
            <p:nvPr/>
          </p:nvSpPr>
          <p:spPr bwMode="auto">
            <a:xfrm flipV="1">
              <a:off x="3560" y="2160"/>
              <a:ext cx="0" cy="13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4" name="Line 49"/>
            <p:cNvSpPr>
              <a:spLocks noChangeShapeType="1"/>
            </p:cNvSpPr>
            <p:nvPr/>
          </p:nvSpPr>
          <p:spPr bwMode="auto">
            <a:xfrm flipH="1">
              <a:off x="1020" y="2160"/>
              <a:ext cx="25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5" name="Text Box 50"/>
            <p:cNvSpPr txBox="1">
              <a:spLocks noChangeArrowheads="1"/>
            </p:cNvSpPr>
            <p:nvPr/>
          </p:nvSpPr>
          <p:spPr bwMode="auto">
            <a:xfrm>
              <a:off x="1358" y="2437"/>
              <a:ext cx="2145" cy="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u="sng">
                  <a:solidFill>
                    <a:srgbClr val="000000"/>
                  </a:solidFill>
                </a:rPr>
                <a:t>Key</a:t>
              </a:r>
              <a:endParaRPr lang="en-GB" altLang="en-US">
                <a:solidFill>
                  <a:srgbClr val="000000"/>
                </a:solidFill>
              </a:endParaRPr>
            </a:p>
            <a:p>
              <a:pPr eaLnBrk="1" hangingPunct="1"/>
              <a:endParaRPr lang="en-GB" altLang="en-US">
                <a:solidFill>
                  <a:srgbClr val="000000"/>
                </a:solidFill>
              </a:endParaRPr>
            </a:p>
            <a:p>
              <a:pPr eaLnBrk="1" hangingPunct="1"/>
              <a:r>
                <a:rPr lang="en-GB" altLang="en-US">
                  <a:solidFill>
                    <a:srgbClr val="000000"/>
                  </a:solidFill>
                </a:rPr>
                <a:t>	</a:t>
              </a:r>
              <a:r>
                <a:rPr lang="en-GB" altLang="en-US" sz="1200">
                  <a:solidFill>
                    <a:srgbClr val="000000"/>
                  </a:solidFill>
                </a:rPr>
                <a:t>Probe location</a:t>
              </a:r>
            </a:p>
            <a:p>
              <a:pPr eaLnBrk="1" hangingPunct="1"/>
              <a:endParaRPr lang="en-GB" altLang="en-US" sz="1200">
                <a:solidFill>
                  <a:srgbClr val="000000"/>
                </a:solidFill>
              </a:endParaRPr>
            </a:p>
            <a:p>
              <a:pPr eaLnBrk="1" hangingPunct="1"/>
              <a:r>
                <a:rPr lang="en-GB" altLang="en-US" sz="1200">
                  <a:solidFill>
                    <a:srgbClr val="000000"/>
                  </a:solidFill>
                </a:rPr>
                <a:t>	Operator intervention</a:t>
              </a:r>
            </a:p>
            <a:p>
              <a:pPr eaLnBrk="1" hangingPunct="1"/>
              <a:endParaRPr lang="en-GB" altLang="en-US" u="sng">
                <a:solidFill>
                  <a:srgbClr val="000000"/>
                </a:solidFill>
              </a:endParaRPr>
            </a:p>
          </p:txBody>
        </p:sp>
        <p:sp>
          <p:nvSpPr>
            <p:cNvPr id="32816" name="Oval 51"/>
            <p:cNvSpPr>
              <a:spLocks noChangeArrowheads="1"/>
            </p:cNvSpPr>
            <p:nvPr/>
          </p:nvSpPr>
          <p:spPr bwMode="auto">
            <a:xfrm>
              <a:off x="1429" y="2795"/>
              <a:ext cx="144" cy="144"/>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800" b="1">
                  <a:solidFill>
                    <a:srgbClr val="000000"/>
                  </a:solidFill>
                </a:rPr>
                <a:t>1</a:t>
              </a:r>
            </a:p>
          </p:txBody>
        </p:sp>
        <p:grpSp>
          <p:nvGrpSpPr>
            <p:cNvPr id="32817" name="Group 52"/>
            <p:cNvGrpSpPr>
              <a:grpSpLocks noChangeAspect="1"/>
            </p:cNvGrpSpPr>
            <p:nvPr/>
          </p:nvGrpSpPr>
          <p:grpSpPr bwMode="auto">
            <a:xfrm>
              <a:off x="1339" y="3067"/>
              <a:ext cx="328" cy="408"/>
              <a:chOff x="1020" y="3475"/>
              <a:chExt cx="546" cy="681"/>
            </a:xfrm>
          </p:grpSpPr>
          <p:grpSp>
            <p:nvGrpSpPr>
              <p:cNvPr id="32818" name="Group 53"/>
              <p:cNvGrpSpPr>
                <a:grpSpLocks noChangeAspect="1"/>
              </p:cNvGrpSpPr>
              <p:nvPr/>
            </p:nvGrpSpPr>
            <p:grpSpPr bwMode="auto">
              <a:xfrm>
                <a:off x="1021" y="3475"/>
                <a:ext cx="545" cy="681"/>
                <a:chOff x="1021" y="3475"/>
                <a:chExt cx="545" cy="681"/>
              </a:xfrm>
            </p:grpSpPr>
            <p:sp>
              <p:nvSpPr>
                <p:cNvPr id="32821" name="AutoShape 54"/>
                <p:cNvSpPr>
                  <a:spLocks noChangeAspect="1" noChangeArrowheads="1"/>
                </p:cNvSpPr>
                <p:nvPr/>
              </p:nvSpPr>
              <p:spPr bwMode="auto">
                <a:xfrm>
                  <a:off x="1021" y="3522"/>
                  <a:ext cx="545" cy="63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34 h 21600"/>
                  </a:gdLst>
                  <a:ahLst/>
                  <a:cxnLst>
                    <a:cxn ang="T8">
                      <a:pos x="T0" y="T1"/>
                    </a:cxn>
                    <a:cxn ang="T9">
                      <a:pos x="T2" y="T3"/>
                    </a:cxn>
                    <a:cxn ang="T10">
                      <a:pos x="T4" y="T5"/>
                    </a:cxn>
                    <a:cxn ang="T11">
                      <a:pos x="T6" y="T7"/>
                    </a:cxn>
                  </a:cxnLst>
                  <a:rect l="T12" t="T13" r="T14" b="T15"/>
                  <a:pathLst>
                    <a:path w="21600" h="21600">
                      <a:moveTo>
                        <a:pt x="3607" y="10817"/>
                      </a:moveTo>
                      <a:cubicBezTo>
                        <a:pt x="3607" y="10811"/>
                        <a:pt x="3607" y="10805"/>
                        <a:pt x="3607" y="10800"/>
                      </a:cubicBezTo>
                      <a:cubicBezTo>
                        <a:pt x="3607" y="6827"/>
                        <a:pt x="6827" y="3607"/>
                        <a:pt x="10800" y="3607"/>
                      </a:cubicBezTo>
                      <a:cubicBezTo>
                        <a:pt x="14772" y="3607"/>
                        <a:pt x="17993" y="6827"/>
                        <a:pt x="17993" y="10800"/>
                      </a:cubicBezTo>
                      <a:cubicBezTo>
                        <a:pt x="17993" y="10805"/>
                        <a:pt x="17992" y="10811"/>
                        <a:pt x="17992" y="10817"/>
                      </a:cubicBezTo>
                      <a:lnTo>
                        <a:pt x="21599" y="10825"/>
                      </a:lnTo>
                      <a:cubicBezTo>
                        <a:pt x="21599" y="10817"/>
                        <a:pt x="21600" y="10808"/>
                        <a:pt x="21600" y="10800"/>
                      </a:cubicBezTo>
                      <a:cubicBezTo>
                        <a:pt x="21600" y="4835"/>
                        <a:pt x="16764" y="0"/>
                        <a:pt x="10800" y="0"/>
                      </a:cubicBezTo>
                      <a:cubicBezTo>
                        <a:pt x="4835" y="0"/>
                        <a:pt x="0" y="4835"/>
                        <a:pt x="0" y="10800"/>
                      </a:cubicBezTo>
                      <a:cubicBezTo>
                        <a:pt x="-1" y="10808"/>
                        <a:pt x="0" y="10817"/>
                        <a:pt x="0" y="10825"/>
                      </a:cubicBezTo>
                      <a:lnTo>
                        <a:pt x="3607" y="10817"/>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2822" name="Oval 55"/>
                <p:cNvSpPr>
                  <a:spLocks noChangeAspect="1" noChangeArrowheads="1"/>
                </p:cNvSpPr>
                <p:nvPr/>
              </p:nvSpPr>
              <p:spPr bwMode="auto">
                <a:xfrm>
                  <a:off x="1202" y="3475"/>
                  <a:ext cx="182" cy="18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sp>
            <p:nvSpPr>
              <p:cNvPr id="32819" name="AutoShape 56"/>
              <p:cNvSpPr>
                <a:spLocks noChangeAspect="1" noChangeArrowheads="1"/>
              </p:cNvSpPr>
              <p:nvPr/>
            </p:nvSpPr>
            <p:spPr bwMode="auto">
              <a:xfrm rot="-5400000">
                <a:off x="1452" y="3815"/>
                <a:ext cx="135" cy="93"/>
              </a:xfrm>
              <a:prstGeom prst="roundRect">
                <a:avLst>
                  <a:gd name="adj" fmla="val 16667"/>
                </a:avLst>
              </a:prstGeom>
              <a:solidFill>
                <a:srgbClr val="FF99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32820" name="AutoShape 57"/>
              <p:cNvSpPr>
                <a:spLocks noChangeAspect="1" noChangeArrowheads="1"/>
              </p:cNvSpPr>
              <p:nvPr/>
            </p:nvSpPr>
            <p:spPr bwMode="auto">
              <a:xfrm rot="-5400000">
                <a:off x="998" y="3816"/>
                <a:ext cx="135" cy="92"/>
              </a:xfrm>
              <a:prstGeom prst="roundRect">
                <a:avLst>
                  <a:gd name="adj" fmla="val 16667"/>
                </a:avLst>
              </a:prstGeom>
              <a:solidFill>
                <a:srgbClr val="FF99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grpSp>
      <p:grpSp>
        <p:nvGrpSpPr>
          <p:cNvPr id="32795" name="Group 58"/>
          <p:cNvGrpSpPr>
            <a:grpSpLocks noChangeAspect="1"/>
          </p:cNvGrpSpPr>
          <p:nvPr/>
        </p:nvGrpSpPr>
        <p:grpSpPr bwMode="auto">
          <a:xfrm>
            <a:off x="5673726" y="2978151"/>
            <a:ext cx="593725" cy="576263"/>
            <a:chOff x="1020" y="3475"/>
            <a:chExt cx="545" cy="681"/>
          </a:xfrm>
        </p:grpSpPr>
        <p:grpSp>
          <p:nvGrpSpPr>
            <p:cNvPr id="32808" name="Group 59"/>
            <p:cNvGrpSpPr>
              <a:grpSpLocks noChangeAspect="1"/>
            </p:cNvGrpSpPr>
            <p:nvPr/>
          </p:nvGrpSpPr>
          <p:grpSpPr bwMode="auto">
            <a:xfrm>
              <a:off x="1020" y="3475"/>
              <a:ext cx="545" cy="681"/>
              <a:chOff x="1020" y="3475"/>
              <a:chExt cx="545" cy="681"/>
            </a:xfrm>
          </p:grpSpPr>
          <p:sp>
            <p:nvSpPr>
              <p:cNvPr id="32811" name="AutoShape 60"/>
              <p:cNvSpPr>
                <a:spLocks noChangeAspect="1" noChangeArrowheads="1"/>
              </p:cNvSpPr>
              <p:nvPr/>
            </p:nvSpPr>
            <p:spPr bwMode="auto">
              <a:xfrm>
                <a:off x="1020" y="3522"/>
                <a:ext cx="545" cy="63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34 h 21600"/>
                </a:gdLst>
                <a:ahLst/>
                <a:cxnLst>
                  <a:cxn ang="T8">
                    <a:pos x="T0" y="T1"/>
                  </a:cxn>
                  <a:cxn ang="T9">
                    <a:pos x="T2" y="T3"/>
                  </a:cxn>
                  <a:cxn ang="T10">
                    <a:pos x="T4" y="T5"/>
                  </a:cxn>
                  <a:cxn ang="T11">
                    <a:pos x="T6" y="T7"/>
                  </a:cxn>
                </a:cxnLst>
                <a:rect l="T12" t="T13" r="T14" b="T15"/>
                <a:pathLst>
                  <a:path w="21600" h="21600">
                    <a:moveTo>
                      <a:pt x="3607" y="10817"/>
                    </a:moveTo>
                    <a:cubicBezTo>
                      <a:pt x="3607" y="10811"/>
                      <a:pt x="3607" y="10805"/>
                      <a:pt x="3607" y="10800"/>
                    </a:cubicBezTo>
                    <a:cubicBezTo>
                      <a:pt x="3607" y="6827"/>
                      <a:pt x="6827" y="3607"/>
                      <a:pt x="10800" y="3607"/>
                    </a:cubicBezTo>
                    <a:cubicBezTo>
                      <a:pt x="14772" y="3607"/>
                      <a:pt x="17993" y="6827"/>
                      <a:pt x="17993" y="10800"/>
                    </a:cubicBezTo>
                    <a:cubicBezTo>
                      <a:pt x="17993" y="10805"/>
                      <a:pt x="17992" y="10811"/>
                      <a:pt x="17992" y="10817"/>
                    </a:cubicBezTo>
                    <a:lnTo>
                      <a:pt x="21599" y="10825"/>
                    </a:lnTo>
                    <a:cubicBezTo>
                      <a:pt x="21599" y="10817"/>
                      <a:pt x="21600" y="10808"/>
                      <a:pt x="21600" y="10800"/>
                    </a:cubicBezTo>
                    <a:cubicBezTo>
                      <a:pt x="21600" y="4835"/>
                      <a:pt x="16764" y="0"/>
                      <a:pt x="10800" y="0"/>
                    </a:cubicBezTo>
                    <a:cubicBezTo>
                      <a:pt x="4835" y="0"/>
                      <a:pt x="0" y="4835"/>
                      <a:pt x="0" y="10800"/>
                    </a:cubicBezTo>
                    <a:cubicBezTo>
                      <a:pt x="-1" y="10808"/>
                      <a:pt x="0" y="10817"/>
                      <a:pt x="0" y="10825"/>
                    </a:cubicBezTo>
                    <a:lnTo>
                      <a:pt x="3607" y="10817"/>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2812" name="Oval 61"/>
              <p:cNvSpPr>
                <a:spLocks noChangeAspect="1" noChangeArrowheads="1"/>
              </p:cNvSpPr>
              <p:nvPr/>
            </p:nvSpPr>
            <p:spPr bwMode="auto">
              <a:xfrm>
                <a:off x="1202" y="3475"/>
                <a:ext cx="182" cy="18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sp>
          <p:nvSpPr>
            <p:cNvPr id="32809" name="AutoShape 62"/>
            <p:cNvSpPr>
              <a:spLocks noChangeAspect="1" noChangeArrowheads="1"/>
            </p:cNvSpPr>
            <p:nvPr/>
          </p:nvSpPr>
          <p:spPr bwMode="auto">
            <a:xfrm rot="-5400000">
              <a:off x="1452" y="3815"/>
              <a:ext cx="135" cy="93"/>
            </a:xfrm>
            <a:prstGeom prst="roundRect">
              <a:avLst>
                <a:gd name="adj" fmla="val 16667"/>
              </a:avLst>
            </a:prstGeom>
            <a:solidFill>
              <a:srgbClr val="FF99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32810" name="AutoShape 63"/>
            <p:cNvSpPr>
              <a:spLocks noChangeAspect="1" noChangeArrowheads="1"/>
            </p:cNvSpPr>
            <p:nvPr/>
          </p:nvSpPr>
          <p:spPr bwMode="auto">
            <a:xfrm rot="-5400000">
              <a:off x="998" y="3816"/>
              <a:ext cx="135" cy="92"/>
            </a:xfrm>
            <a:prstGeom prst="roundRect">
              <a:avLst>
                <a:gd name="adj" fmla="val 16667"/>
              </a:avLst>
            </a:prstGeom>
            <a:solidFill>
              <a:srgbClr val="FF99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sp>
        <p:nvSpPr>
          <p:cNvPr id="32796" name="Oval 64"/>
          <p:cNvSpPr>
            <a:spLocks noChangeArrowheads="1"/>
          </p:cNvSpPr>
          <p:nvPr/>
        </p:nvSpPr>
        <p:spPr bwMode="auto">
          <a:xfrm>
            <a:off x="5838825" y="3427413"/>
            <a:ext cx="260350" cy="2032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78199" tIns="39100" rIns="78199" bIns="391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800" b="1">
                <a:solidFill>
                  <a:srgbClr val="000000"/>
                </a:solidFill>
              </a:rPr>
              <a:t>3</a:t>
            </a:r>
          </a:p>
        </p:txBody>
      </p:sp>
      <p:sp>
        <p:nvSpPr>
          <p:cNvPr id="32797" name="Rectangle 65"/>
          <p:cNvSpPr>
            <a:spLocks noChangeArrowheads="1"/>
          </p:cNvSpPr>
          <p:nvPr/>
        </p:nvSpPr>
        <p:spPr bwMode="auto">
          <a:xfrm>
            <a:off x="3779839" y="3233738"/>
            <a:ext cx="985837" cy="57785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78199" tIns="39100" rIns="78199" bIns="391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b="1">
              <a:solidFill>
                <a:srgbClr val="000000"/>
              </a:solidFill>
            </a:endParaRPr>
          </a:p>
        </p:txBody>
      </p:sp>
      <p:sp>
        <p:nvSpPr>
          <p:cNvPr id="32798" name="Rectangle 66"/>
          <p:cNvSpPr>
            <a:spLocks noChangeArrowheads="1"/>
          </p:cNvSpPr>
          <p:nvPr/>
        </p:nvSpPr>
        <p:spPr bwMode="auto">
          <a:xfrm>
            <a:off x="5343525" y="3233738"/>
            <a:ext cx="1398588" cy="57785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78199" tIns="39100" rIns="78199" bIns="391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b="1">
              <a:solidFill>
                <a:srgbClr val="000000"/>
              </a:solidFill>
            </a:endParaRPr>
          </a:p>
        </p:txBody>
      </p:sp>
      <p:sp>
        <p:nvSpPr>
          <p:cNvPr id="21536" name="TextBox 70"/>
          <p:cNvSpPr txBox="1">
            <a:spLocks noChangeArrowheads="1"/>
          </p:cNvSpPr>
          <p:nvPr/>
        </p:nvSpPr>
        <p:spPr bwMode="auto">
          <a:xfrm>
            <a:off x="3228975" y="1490663"/>
            <a:ext cx="4116388" cy="601662"/>
          </a:xfrm>
          <a:prstGeom prst="rect">
            <a:avLst/>
          </a:prstGeom>
          <a:solidFill>
            <a:srgbClr val="FFFF00"/>
          </a:solidFill>
          <a:ln w="25400">
            <a:solidFill>
              <a:srgbClr val="FF0000"/>
            </a:solidFill>
          </a:ln>
        </p:spPr>
        <p:txBody>
          <a:bodyPr lIns="78199" tIns="39100" rIns="78199" bIns="391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defRPr/>
            </a:pPr>
            <a:r>
              <a:rPr lang="en-GB" sz="1700" dirty="0">
                <a:latin typeface="+mn-lt"/>
              </a:rPr>
              <a:t>A filling process typically is monitored at these 4 x Grade A critical  locations</a:t>
            </a:r>
            <a:endParaRPr lang="en-US" sz="1700" dirty="0">
              <a:latin typeface="+mn-lt"/>
            </a:endParaRPr>
          </a:p>
        </p:txBody>
      </p:sp>
      <p:sp>
        <p:nvSpPr>
          <p:cNvPr id="69"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44CEE7D-B3AD-4AD0-A849-50BCA8D62D43}" type="slidenum">
              <a:rPr lang="en-US" altLang="en-US">
                <a:solidFill>
                  <a:srgbClr val="FFFFFF"/>
                </a:solidFill>
                <a:latin typeface="Century Gothic" panose="020B0502020202020204" pitchFamily="34" charset="0"/>
              </a:rPr>
              <a:pPr eaLnBrk="1" hangingPunct="1"/>
              <a:t>11</a:t>
            </a:fld>
            <a:endParaRPr lang="en-US" altLang="en-US">
              <a:solidFill>
                <a:schemeClr val="bg1"/>
              </a:solidFill>
              <a:latin typeface="Century Gothic" panose="020B0502020202020204" pitchFamily="34" charset="0"/>
            </a:endParaRPr>
          </a:p>
        </p:txBody>
      </p:sp>
      <p:sp>
        <p:nvSpPr>
          <p:cNvPr id="71"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72"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cxnSp>
        <p:nvCxnSpPr>
          <p:cNvPr id="3" name="Straight Arrow Connector 2"/>
          <p:cNvCxnSpPr>
            <a:endCxn id="32787" idx="7"/>
          </p:cNvCxnSpPr>
          <p:nvPr/>
        </p:nvCxnSpPr>
        <p:spPr>
          <a:xfrm flipH="1">
            <a:off x="3097213" y="2092325"/>
            <a:ext cx="595312" cy="46513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endCxn id="32788" idx="0"/>
          </p:cNvCxnSpPr>
          <p:nvPr/>
        </p:nvCxnSpPr>
        <p:spPr>
          <a:xfrm flipH="1">
            <a:off x="4240214" y="2143125"/>
            <a:ext cx="687387" cy="12842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32796" idx="1"/>
          </p:cNvCxnSpPr>
          <p:nvPr/>
        </p:nvCxnSpPr>
        <p:spPr>
          <a:xfrm>
            <a:off x="5562601" y="2143126"/>
            <a:ext cx="314325" cy="131286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32789" idx="1"/>
          </p:cNvCxnSpPr>
          <p:nvPr/>
        </p:nvCxnSpPr>
        <p:spPr>
          <a:xfrm>
            <a:off x="6553201" y="2143126"/>
            <a:ext cx="473075" cy="54292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328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6901" y="5035550"/>
            <a:ext cx="652463"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0103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4"/>
          <p:cNvGrpSpPr>
            <a:grpSpLocks noGrp="1"/>
          </p:cNvGrpSpPr>
          <p:nvPr/>
        </p:nvGrpSpPr>
        <p:grpSpPr bwMode="auto">
          <a:xfrm>
            <a:off x="927100" y="1662113"/>
            <a:ext cx="7543800" cy="3771900"/>
            <a:chOff x="307" y="981"/>
            <a:chExt cx="5453" cy="3339"/>
          </a:xfrm>
        </p:grpSpPr>
        <p:sp>
          <p:nvSpPr>
            <p:cNvPr id="33800" name="Oval 5" descr="Wide downward diagonal"/>
            <p:cNvSpPr>
              <a:spLocks noChangeAspect="1" noChangeArrowheads="1"/>
            </p:cNvSpPr>
            <p:nvPr/>
          </p:nvSpPr>
          <p:spPr bwMode="auto">
            <a:xfrm>
              <a:off x="1883" y="2436"/>
              <a:ext cx="1905" cy="1884"/>
            </a:xfrm>
            <a:prstGeom prst="ellipse">
              <a:avLst/>
            </a:prstGeom>
            <a:pattFill prst="wdDnDiag">
              <a:fgClr>
                <a:schemeClr val="accent1"/>
              </a:fgClr>
              <a:bgClr>
                <a:schemeClr val="bg1"/>
              </a:bgClr>
            </a:patt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33801" name="AutoShape 6"/>
            <p:cNvSpPr>
              <a:spLocks noChangeAspect="1"/>
            </p:cNvSpPr>
            <p:nvPr/>
          </p:nvSpPr>
          <p:spPr bwMode="auto">
            <a:xfrm>
              <a:off x="307" y="1495"/>
              <a:ext cx="1297" cy="795"/>
            </a:xfrm>
            <a:prstGeom prst="borderCallout2">
              <a:avLst>
                <a:gd name="adj1" fmla="val 95755"/>
                <a:gd name="adj2" fmla="val 101940"/>
                <a:gd name="adj3" fmla="val 99995"/>
                <a:gd name="adj4" fmla="val 103130"/>
                <a:gd name="adj5" fmla="val 150125"/>
                <a:gd name="adj6" fmla="val 123944"/>
              </a:avLst>
            </a:prstGeom>
            <a:noFill/>
            <a:ln w="9525">
              <a:solidFill>
                <a:srgbClr val="000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a:solidFill>
                    <a:srgbClr val="000000"/>
                  </a:solidFill>
                </a:rPr>
                <a:t>Isokinetic sample probe for particle monitoring (not positioned directly over exposed product)</a:t>
              </a:r>
              <a:endParaRPr lang="en-GB" altLang="en-US" sz="1200">
                <a:solidFill>
                  <a:srgbClr val="000000"/>
                </a:solidFill>
                <a:latin typeface="Times New Roman" panose="02020603050405020304" pitchFamily="18" charset="0"/>
              </a:endParaRPr>
            </a:p>
          </p:txBody>
        </p:sp>
        <p:grpSp>
          <p:nvGrpSpPr>
            <p:cNvPr id="33802" name="Group 7"/>
            <p:cNvGrpSpPr>
              <a:grpSpLocks noChangeAspect="1"/>
            </p:cNvGrpSpPr>
            <p:nvPr/>
          </p:nvGrpSpPr>
          <p:grpSpPr bwMode="auto">
            <a:xfrm>
              <a:off x="1792" y="2796"/>
              <a:ext cx="293" cy="598"/>
              <a:chOff x="3072" y="1896"/>
              <a:chExt cx="864" cy="1752"/>
            </a:xfrm>
          </p:grpSpPr>
          <p:sp>
            <p:nvSpPr>
              <p:cNvPr id="33831" name="AutoShape 8"/>
              <p:cNvSpPr>
                <a:spLocks noChangeAspect="1" noChangeArrowheads="1"/>
              </p:cNvSpPr>
              <p:nvPr/>
            </p:nvSpPr>
            <p:spPr bwMode="auto">
              <a:xfrm>
                <a:off x="3072" y="1969"/>
                <a:ext cx="864" cy="7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5 h 21600"/>
                  <a:gd name="T14" fmla="*/ 17100 w 21600"/>
                  <a:gd name="T15" fmla="*/ 1709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0">
                <a:gsLst>
                  <a:gs pos="0">
                    <a:srgbClr val="3B3B3B"/>
                  </a:gs>
                  <a:gs pos="100000">
                    <a:srgbClr val="808080"/>
                  </a:gs>
                </a:gsLst>
                <a:lin ang="2700000" scaled="1"/>
              </a:gradFill>
              <a:ln w="9525">
                <a:solidFill>
                  <a:srgbClr val="000000"/>
                </a:solidFill>
                <a:miter lim="800000"/>
                <a:headEnd/>
                <a:tailEnd/>
              </a:ln>
            </p:spPr>
            <p:txBody>
              <a:bodyPr anchor="ctr"/>
              <a:lstStyle/>
              <a:p>
                <a:endParaRPr lang="en-US"/>
              </a:p>
            </p:txBody>
          </p:sp>
          <p:sp>
            <p:nvSpPr>
              <p:cNvPr id="33832" name="AutoShape 9"/>
              <p:cNvSpPr>
                <a:spLocks noChangeAspect="1" noChangeArrowheads="1"/>
              </p:cNvSpPr>
              <p:nvPr/>
            </p:nvSpPr>
            <p:spPr bwMode="auto">
              <a:xfrm>
                <a:off x="3290" y="2672"/>
                <a:ext cx="428" cy="2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2 w 21600"/>
                  <a:gd name="T13" fmla="*/ 4511 h 21600"/>
                  <a:gd name="T14" fmla="*/ 17108 w 21600"/>
                  <a:gd name="T15" fmla="*/ 1708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0">
                <a:gsLst>
                  <a:gs pos="0">
                    <a:srgbClr val="3B3B3B"/>
                  </a:gs>
                  <a:gs pos="100000">
                    <a:srgbClr val="808080"/>
                  </a:gs>
                </a:gsLst>
                <a:lin ang="5400000" scaled="1"/>
              </a:gradFill>
              <a:ln w="9525">
                <a:solidFill>
                  <a:srgbClr val="000000"/>
                </a:solidFill>
                <a:miter lim="800000"/>
                <a:headEnd/>
                <a:tailEnd/>
              </a:ln>
            </p:spPr>
            <p:txBody>
              <a:bodyPr anchor="ctr"/>
              <a:lstStyle/>
              <a:p>
                <a:endParaRPr lang="en-US"/>
              </a:p>
            </p:txBody>
          </p:sp>
          <p:sp>
            <p:nvSpPr>
              <p:cNvPr id="33833" name="Oval 10"/>
              <p:cNvSpPr>
                <a:spLocks noChangeAspect="1" noChangeArrowheads="1"/>
              </p:cNvSpPr>
              <p:nvPr/>
            </p:nvSpPr>
            <p:spPr bwMode="auto">
              <a:xfrm>
                <a:off x="3072" y="1896"/>
                <a:ext cx="864" cy="144"/>
              </a:xfrm>
              <a:prstGeom prst="ellipse">
                <a:avLst/>
              </a:prstGeom>
              <a:solidFill>
                <a:srgbClr val="00000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33834" name="Rectangle 11"/>
              <p:cNvSpPr>
                <a:spLocks noChangeAspect="1" noChangeArrowheads="1"/>
              </p:cNvSpPr>
              <p:nvPr/>
            </p:nvSpPr>
            <p:spPr bwMode="auto">
              <a:xfrm>
                <a:off x="3399" y="2927"/>
                <a:ext cx="206" cy="721"/>
              </a:xfrm>
              <a:prstGeom prst="rect">
                <a:avLst/>
              </a:prstGeom>
              <a:solidFill>
                <a:srgbClr val="000000"/>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grpSp>
          <p:nvGrpSpPr>
            <p:cNvPr id="33803" name="Group 12"/>
            <p:cNvGrpSpPr>
              <a:grpSpLocks noChangeAspect="1"/>
            </p:cNvGrpSpPr>
            <p:nvPr/>
          </p:nvGrpSpPr>
          <p:grpSpPr bwMode="auto">
            <a:xfrm>
              <a:off x="2010" y="981"/>
              <a:ext cx="935" cy="785"/>
              <a:chOff x="2160" y="1872"/>
              <a:chExt cx="176" cy="387"/>
            </a:xfrm>
          </p:grpSpPr>
          <p:sp>
            <p:nvSpPr>
              <p:cNvPr id="33825" name="AutoShape 13"/>
              <p:cNvSpPr>
                <a:spLocks noChangeAspect="1" noChangeArrowheads="1"/>
              </p:cNvSpPr>
              <p:nvPr/>
            </p:nvSpPr>
            <p:spPr bwMode="auto">
              <a:xfrm>
                <a:off x="2160" y="1872"/>
                <a:ext cx="16" cy="226"/>
              </a:xfrm>
              <a:prstGeom prst="downArrow">
                <a:avLst>
                  <a:gd name="adj1" fmla="val 50000"/>
                  <a:gd name="adj2" fmla="val 353125"/>
                </a:avLst>
              </a:prstGeom>
              <a:solidFill>
                <a:srgbClr val="00CC99"/>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33826" name="AutoShape 14"/>
              <p:cNvSpPr>
                <a:spLocks noChangeAspect="1" noChangeArrowheads="1"/>
              </p:cNvSpPr>
              <p:nvPr/>
            </p:nvSpPr>
            <p:spPr bwMode="auto">
              <a:xfrm>
                <a:off x="2192" y="1904"/>
                <a:ext cx="16" cy="226"/>
              </a:xfrm>
              <a:prstGeom prst="downArrow">
                <a:avLst>
                  <a:gd name="adj1" fmla="val 50000"/>
                  <a:gd name="adj2" fmla="val 353125"/>
                </a:avLst>
              </a:prstGeom>
              <a:solidFill>
                <a:srgbClr val="00CC99"/>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33827" name="AutoShape 15"/>
              <p:cNvSpPr>
                <a:spLocks noChangeAspect="1" noChangeArrowheads="1"/>
              </p:cNvSpPr>
              <p:nvPr/>
            </p:nvSpPr>
            <p:spPr bwMode="auto">
              <a:xfrm>
                <a:off x="2224" y="1937"/>
                <a:ext cx="16" cy="225"/>
              </a:xfrm>
              <a:prstGeom prst="downArrow">
                <a:avLst>
                  <a:gd name="adj1" fmla="val 50000"/>
                  <a:gd name="adj2" fmla="val 351563"/>
                </a:avLst>
              </a:prstGeom>
              <a:solidFill>
                <a:srgbClr val="00CC99"/>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33828" name="AutoShape 16"/>
              <p:cNvSpPr>
                <a:spLocks noChangeAspect="1" noChangeArrowheads="1"/>
              </p:cNvSpPr>
              <p:nvPr/>
            </p:nvSpPr>
            <p:spPr bwMode="auto">
              <a:xfrm>
                <a:off x="2256" y="1969"/>
                <a:ext cx="16" cy="226"/>
              </a:xfrm>
              <a:prstGeom prst="downArrow">
                <a:avLst>
                  <a:gd name="adj1" fmla="val 50000"/>
                  <a:gd name="adj2" fmla="val 353125"/>
                </a:avLst>
              </a:prstGeom>
              <a:solidFill>
                <a:srgbClr val="00CC99"/>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33829" name="AutoShape 17"/>
              <p:cNvSpPr>
                <a:spLocks noChangeAspect="1" noChangeArrowheads="1"/>
              </p:cNvSpPr>
              <p:nvPr/>
            </p:nvSpPr>
            <p:spPr bwMode="auto">
              <a:xfrm>
                <a:off x="2288" y="2001"/>
                <a:ext cx="16" cy="226"/>
              </a:xfrm>
              <a:prstGeom prst="downArrow">
                <a:avLst>
                  <a:gd name="adj1" fmla="val 50000"/>
                  <a:gd name="adj2" fmla="val 353125"/>
                </a:avLst>
              </a:prstGeom>
              <a:solidFill>
                <a:srgbClr val="00CC99"/>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33830" name="AutoShape 18"/>
              <p:cNvSpPr>
                <a:spLocks noChangeAspect="1" noChangeArrowheads="1"/>
              </p:cNvSpPr>
              <p:nvPr/>
            </p:nvSpPr>
            <p:spPr bwMode="auto">
              <a:xfrm>
                <a:off x="2320" y="2033"/>
                <a:ext cx="16" cy="226"/>
              </a:xfrm>
              <a:prstGeom prst="downArrow">
                <a:avLst>
                  <a:gd name="adj1" fmla="val 50000"/>
                  <a:gd name="adj2" fmla="val 353125"/>
                </a:avLst>
              </a:prstGeom>
              <a:solidFill>
                <a:srgbClr val="00CC99"/>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sp>
          <p:nvSpPr>
            <p:cNvPr id="33804" name="Rectangle 19" descr="Light vertical"/>
            <p:cNvSpPr>
              <a:spLocks noChangeAspect="1" noChangeArrowheads="1"/>
            </p:cNvSpPr>
            <p:nvPr/>
          </p:nvSpPr>
          <p:spPr bwMode="auto">
            <a:xfrm>
              <a:off x="1701" y="3430"/>
              <a:ext cx="2258" cy="890"/>
            </a:xfrm>
            <a:prstGeom prst="rect">
              <a:avLst/>
            </a:prstGeom>
            <a:pattFill prst="ltVert">
              <a:fgClr>
                <a:srgbClr val="00CC99"/>
              </a:fgClr>
              <a:bgClr>
                <a:srgbClr val="FFFFFF"/>
              </a:bgClr>
            </a:pattFill>
            <a:ln w="12700">
              <a:solidFill>
                <a:srgbClr val="000000"/>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33805" name="AutoShape 20"/>
            <p:cNvSpPr>
              <a:spLocks noChangeAspect="1" noChangeArrowheads="1"/>
            </p:cNvSpPr>
            <p:nvPr/>
          </p:nvSpPr>
          <p:spPr bwMode="auto">
            <a:xfrm rot="18443579" flipH="1">
              <a:off x="2353" y="2713"/>
              <a:ext cx="131" cy="745"/>
            </a:xfrm>
            <a:prstGeom prst="upDownArrow">
              <a:avLst>
                <a:gd name="adj1" fmla="val 50000"/>
                <a:gd name="adj2" fmla="val 113688"/>
              </a:avLst>
            </a:prstGeom>
            <a:solidFill>
              <a:srgbClr val="CCCCFF"/>
            </a:solidFill>
            <a:ln w="12700">
              <a:solidFill>
                <a:srgbClr val="000000"/>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33806" name="Text Box 21"/>
            <p:cNvSpPr txBox="1">
              <a:spLocks noChangeAspect="1" noChangeArrowheads="1"/>
            </p:cNvSpPr>
            <p:nvPr/>
          </p:nvSpPr>
          <p:spPr bwMode="auto">
            <a:xfrm rot="-3070884">
              <a:off x="2290" y="2615"/>
              <a:ext cx="637"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a:solidFill>
                    <a:srgbClr val="000000"/>
                  </a:solidFill>
                </a:rPr>
                <a:t>Less than</a:t>
              </a:r>
            </a:p>
            <a:p>
              <a:pPr algn="ctr" eaLnBrk="1" hangingPunct="1"/>
              <a:r>
                <a:rPr lang="en-US" altLang="en-US" sz="1200" b="1">
                  <a:solidFill>
                    <a:srgbClr val="000000"/>
                  </a:solidFill>
                </a:rPr>
                <a:t>305 mm</a:t>
              </a:r>
              <a:endParaRPr lang="en-GB" altLang="en-US" sz="1200" b="1">
                <a:solidFill>
                  <a:srgbClr val="000000"/>
                </a:solidFill>
                <a:latin typeface="Times New Roman" panose="02020603050405020304" pitchFamily="18" charset="0"/>
              </a:endParaRPr>
            </a:p>
          </p:txBody>
        </p:sp>
        <p:sp>
          <p:nvSpPr>
            <p:cNvPr id="33807" name="AutoShape 22"/>
            <p:cNvSpPr>
              <a:spLocks noChangeAspect="1"/>
            </p:cNvSpPr>
            <p:nvPr/>
          </p:nvSpPr>
          <p:spPr bwMode="auto">
            <a:xfrm>
              <a:off x="4251" y="2296"/>
              <a:ext cx="1509" cy="624"/>
            </a:xfrm>
            <a:prstGeom prst="borderCallout2">
              <a:avLst>
                <a:gd name="adj1" fmla="val 11537"/>
                <a:gd name="adj2" fmla="val -3181"/>
                <a:gd name="adj3" fmla="val 11537"/>
                <a:gd name="adj4" fmla="val -39032"/>
                <a:gd name="adj5" fmla="val 151602"/>
                <a:gd name="adj6" fmla="val -96222"/>
              </a:avLst>
            </a:prstGeom>
            <a:noFill/>
            <a:ln w="9525">
              <a:solidFill>
                <a:srgbClr val="000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a:solidFill>
                    <a:srgbClr val="000000"/>
                  </a:solidFill>
                </a:rPr>
                <a:t>Exposed product or vials/ampoules</a:t>
              </a:r>
              <a:endParaRPr lang="en-GB" altLang="en-US" sz="1400">
                <a:solidFill>
                  <a:srgbClr val="000000"/>
                </a:solidFill>
                <a:latin typeface="Times New Roman" panose="02020603050405020304" pitchFamily="18" charset="0"/>
              </a:endParaRPr>
            </a:p>
          </p:txBody>
        </p:sp>
        <p:sp>
          <p:nvSpPr>
            <p:cNvPr id="33808" name="AutoShape 23"/>
            <p:cNvSpPr>
              <a:spLocks noChangeAspect="1"/>
            </p:cNvSpPr>
            <p:nvPr/>
          </p:nvSpPr>
          <p:spPr bwMode="auto">
            <a:xfrm>
              <a:off x="3966" y="1162"/>
              <a:ext cx="1794" cy="589"/>
            </a:xfrm>
            <a:prstGeom prst="borderCallout2">
              <a:avLst>
                <a:gd name="adj1" fmla="val 12222"/>
                <a:gd name="adj2" fmla="val -2676"/>
                <a:gd name="adj3" fmla="val 12222"/>
                <a:gd name="adj4" fmla="val -19565"/>
                <a:gd name="adj5" fmla="val 48389"/>
                <a:gd name="adj6" fmla="val -36454"/>
              </a:avLst>
            </a:prstGeom>
            <a:noFill/>
            <a:ln w="9525">
              <a:solidFill>
                <a:srgbClr val="000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a:solidFill>
                    <a:srgbClr val="000000"/>
                  </a:solidFill>
                </a:rPr>
                <a:t>Unidirectional air bathing the exposed product during manufacturing</a:t>
              </a:r>
              <a:endParaRPr lang="en-GB" altLang="en-US" sz="1400">
                <a:solidFill>
                  <a:srgbClr val="000000"/>
                </a:solidFill>
                <a:latin typeface="Times New Roman" panose="02020603050405020304" pitchFamily="18" charset="0"/>
              </a:endParaRPr>
            </a:p>
          </p:txBody>
        </p:sp>
        <p:grpSp>
          <p:nvGrpSpPr>
            <p:cNvPr id="33809" name="Group 24"/>
            <p:cNvGrpSpPr>
              <a:grpSpLocks noChangeAspect="1"/>
            </p:cNvGrpSpPr>
            <p:nvPr/>
          </p:nvGrpSpPr>
          <p:grpSpPr bwMode="auto">
            <a:xfrm>
              <a:off x="3008" y="1389"/>
              <a:ext cx="935" cy="785"/>
              <a:chOff x="2160" y="1872"/>
              <a:chExt cx="176" cy="387"/>
            </a:xfrm>
          </p:grpSpPr>
          <p:sp>
            <p:nvSpPr>
              <p:cNvPr id="33819" name="AutoShape 25"/>
              <p:cNvSpPr>
                <a:spLocks noChangeAspect="1" noChangeArrowheads="1"/>
              </p:cNvSpPr>
              <p:nvPr/>
            </p:nvSpPr>
            <p:spPr bwMode="auto">
              <a:xfrm>
                <a:off x="2160" y="1872"/>
                <a:ext cx="16" cy="226"/>
              </a:xfrm>
              <a:prstGeom prst="downArrow">
                <a:avLst>
                  <a:gd name="adj1" fmla="val 50000"/>
                  <a:gd name="adj2" fmla="val 353125"/>
                </a:avLst>
              </a:prstGeom>
              <a:solidFill>
                <a:srgbClr val="00CC99"/>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33820" name="AutoShape 26"/>
              <p:cNvSpPr>
                <a:spLocks noChangeAspect="1" noChangeArrowheads="1"/>
              </p:cNvSpPr>
              <p:nvPr/>
            </p:nvSpPr>
            <p:spPr bwMode="auto">
              <a:xfrm>
                <a:off x="2192" y="1904"/>
                <a:ext cx="16" cy="226"/>
              </a:xfrm>
              <a:prstGeom prst="downArrow">
                <a:avLst>
                  <a:gd name="adj1" fmla="val 50000"/>
                  <a:gd name="adj2" fmla="val 353125"/>
                </a:avLst>
              </a:prstGeom>
              <a:solidFill>
                <a:srgbClr val="00CC99"/>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33821" name="AutoShape 27"/>
              <p:cNvSpPr>
                <a:spLocks noChangeAspect="1" noChangeArrowheads="1"/>
              </p:cNvSpPr>
              <p:nvPr/>
            </p:nvSpPr>
            <p:spPr bwMode="auto">
              <a:xfrm>
                <a:off x="2224" y="1937"/>
                <a:ext cx="16" cy="225"/>
              </a:xfrm>
              <a:prstGeom prst="downArrow">
                <a:avLst>
                  <a:gd name="adj1" fmla="val 50000"/>
                  <a:gd name="adj2" fmla="val 351563"/>
                </a:avLst>
              </a:prstGeom>
              <a:solidFill>
                <a:srgbClr val="00CC99"/>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33822" name="AutoShape 28"/>
              <p:cNvSpPr>
                <a:spLocks noChangeAspect="1" noChangeArrowheads="1"/>
              </p:cNvSpPr>
              <p:nvPr/>
            </p:nvSpPr>
            <p:spPr bwMode="auto">
              <a:xfrm>
                <a:off x="2256" y="1969"/>
                <a:ext cx="16" cy="226"/>
              </a:xfrm>
              <a:prstGeom prst="downArrow">
                <a:avLst>
                  <a:gd name="adj1" fmla="val 50000"/>
                  <a:gd name="adj2" fmla="val 353125"/>
                </a:avLst>
              </a:prstGeom>
              <a:solidFill>
                <a:srgbClr val="00CC99"/>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33823" name="AutoShape 29"/>
              <p:cNvSpPr>
                <a:spLocks noChangeAspect="1" noChangeArrowheads="1"/>
              </p:cNvSpPr>
              <p:nvPr/>
            </p:nvSpPr>
            <p:spPr bwMode="auto">
              <a:xfrm>
                <a:off x="2288" y="2001"/>
                <a:ext cx="16" cy="226"/>
              </a:xfrm>
              <a:prstGeom prst="downArrow">
                <a:avLst>
                  <a:gd name="adj1" fmla="val 50000"/>
                  <a:gd name="adj2" fmla="val 353125"/>
                </a:avLst>
              </a:prstGeom>
              <a:solidFill>
                <a:srgbClr val="00CC99"/>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33824" name="AutoShape 30"/>
              <p:cNvSpPr>
                <a:spLocks noChangeAspect="1" noChangeArrowheads="1"/>
              </p:cNvSpPr>
              <p:nvPr/>
            </p:nvSpPr>
            <p:spPr bwMode="auto">
              <a:xfrm>
                <a:off x="2320" y="2033"/>
                <a:ext cx="16" cy="226"/>
              </a:xfrm>
              <a:prstGeom prst="downArrow">
                <a:avLst>
                  <a:gd name="adj1" fmla="val 50000"/>
                  <a:gd name="adj2" fmla="val 353125"/>
                </a:avLst>
              </a:prstGeom>
              <a:solidFill>
                <a:srgbClr val="00CC99"/>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grpSp>
          <p:nvGrpSpPr>
            <p:cNvPr id="33810" name="Group 31"/>
            <p:cNvGrpSpPr>
              <a:grpSpLocks noChangeAspect="1"/>
            </p:cNvGrpSpPr>
            <p:nvPr/>
          </p:nvGrpSpPr>
          <p:grpSpPr bwMode="auto">
            <a:xfrm>
              <a:off x="2654" y="3294"/>
              <a:ext cx="197" cy="535"/>
              <a:chOff x="4896" y="3120"/>
              <a:chExt cx="384" cy="717"/>
            </a:xfrm>
          </p:grpSpPr>
          <p:sp>
            <p:nvSpPr>
              <p:cNvPr id="33817" name="AutoShape 32"/>
              <p:cNvSpPr>
                <a:spLocks noChangeAspect="1" noChangeArrowheads="1"/>
              </p:cNvSpPr>
              <p:nvPr/>
            </p:nvSpPr>
            <p:spPr bwMode="auto">
              <a:xfrm>
                <a:off x="4896" y="3216"/>
                <a:ext cx="384" cy="621"/>
              </a:xfrm>
              <a:prstGeom prst="can">
                <a:avLst>
                  <a:gd name="adj" fmla="val 21353"/>
                </a:avLst>
              </a:prstGeom>
              <a:solidFill>
                <a:srgbClr val="5F5F5F"/>
              </a:solidFill>
              <a:ln w="127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33818" name="AutoShape 33"/>
              <p:cNvSpPr>
                <a:spLocks noChangeAspect="1" noChangeArrowheads="1"/>
              </p:cNvSpPr>
              <p:nvPr/>
            </p:nvSpPr>
            <p:spPr bwMode="auto">
              <a:xfrm>
                <a:off x="4896" y="3120"/>
                <a:ext cx="384" cy="143"/>
              </a:xfrm>
              <a:prstGeom prst="can">
                <a:avLst>
                  <a:gd name="adj" fmla="val 16102"/>
                </a:avLst>
              </a:prstGeom>
              <a:solidFill>
                <a:srgbClr val="5F5F5F"/>
              </a:solidFill>
              <a:ln w="127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grpSp>
          <p:nvGrpSpPr>
            <p:cNvPr id="33811" name="Group 34"/>
            <p:cNvGrpSpPr>
              <a:grpSpLocks noChangeAspect="1"/>
            </p:cNvGrpSpPr>
            <p:nvPr/>
          </p:nvGrpSpPr>
          <p:grpSpPr bwMode="auto">
            <a:xfrm>
              <a:off x="3016" y="3294"/>
              <a:ext cx="197" cy="535"/>
              <a:chOff x="4896" y="3120"/>
              <a:chExt cx="384" cy="717"/>
            </a:xfrm>
          </p:grpSpPr>
          <p:sp>
            <p:nvSpPr>
              <p:cNvPr id="33815" name="AutoShape 35"/>
              <p:cNvSpPr>
                <a:spLocks noChangeAspect="1" noChangeArrowheads="1"/>
              </p:cNvSpPr>
              <p:nvPr/>
            </p:nvSpPr>
            <p:spPr bwMode="auto">
              <a:xfrm>
                <a:off x="4896" y="3216"/>
                <a:ext cx="384" cy="621"/>
              </a:xfrm>
              <a:prstGeom prst="can">
                <a:avLst>
                  <a:gd name="adj" fmla="val 21353"/>
                </a:avLst>
              </a:prstGeom>
              <a:solidFill>
                <a:srgbClr val="5F5F5F"/>
              </a:solidFill>
              <a:ln w="127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33816" name="AutoShape 36"/>
              <p:cNvSpPr>
                <a:spLocks noChangeAspect="1" noChangeArrowheads="1"/>
              </p:cNvSpPr>
              <p:nvPr/>
            </p:nvSpPr>
            <p:spPr bwMode="auto">
              <a:xfrm>
                <a:off x="4896" y="3120"/>
                <a:ext cx="384" cy="143"/>
              </a:xfrm>
              <a:prstGeom prst="can">
                <a:avLst>
                  <a:gd name="adj" fmla="val 16102"/>
                </a:avLst>
              </a:prstGeom>
              <a:solidFill>
                <a:srgbClr val="5F5F5F"/>
              </a:solidFill>
              <a:ln w="127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grpSp>
          <p:nvGrpSpPr>
            <p:cNvPr id="33812" name="Group 37"/>
            <p:cNvGrpSpPr>
              <a:grpSpLocks noChangeAspect="1"/>
            </p:cNvGrpSpPr>
            <p:nvPr/>
          </p:nvGrpSpPr>
          <p:grpSpPr bwMode="auto">
            <a:xfrm>
              <a:off x="2290" y="3294"/>
              <a:ext cx="197" cy="535"/>
              <a:chOff x="4896" y="3120"/>
              <a:chExt cx="384" cy="717"/>
            </a:xfrm>
          </p:grpSpPr>
          <p:sp>
            <p:nvSpPr>
              <p:cNvPr id="33813" name="AutoShape 38"/>
              <p:cNvSpPr>
                <a:spLocks noChangeAspect="1" noChangeArrowheads="1"/>
              </p:cNvSpPr>
              <p:nvPr/>
            </p:nvSpPr>
            <p:spPr bwMode="auto">
              <a:xfrm>
                <a:off x="4896" y="3216"/>
                <a:ext cx="384" cy="621"/>
              </a:xfrm>
              <a:prstGeom prst="can">
                <a:avLst>
                  <a:gd name="adj" fmla="val 21353"/>
                </a:avLst>
              </a:prstGeom>
              <a:solidFill>
                <a:srgbClr val="5F5F5F"/>
              </a:solidFill>
              <a:ln w="127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33814" name="AutoShape 39"/>
              <p:cNvSpPr>
                <a:spLocks noChangeAspect="1" noChangeArrowheads="1"/>
              </p:cNvSpPr>
              <p:nvPr/>
            </p:nvSpPr>
            <p:spPr bwMode="auto">
              <a:xfrm>
                <a:off x="4896" y="3120"/>
                <a:ext cx="384" cy="143"/>
              </a:xfrm>
              <a:prstGeom prst="can">
                <a:avLst>
                  <a:gd name="adj" fmla="val 16102"/>
                </a:avLst>
              </a:prstGeom>
              <a:solidFill>
                <a:srgbClr val="5F5F5F"/>
              </a:solidFill>
              <a:ln w="127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grpSp>
      <p:sp>
        <p:nvSpPr>
          <p:cNvPr id="33795" name="Title 1"/>
          <p:cNvSpPr>
            <a:spLocks noGrp="1"/>
          </p:cNvSpPr>
          <p:nvPr>
            <p:ph type="title"/>
          </p:nvPr>
        </p:nvSpPr>
        <p:spPr>
          <a:xfrm>
            <a:off x="760414" y="631825"/>
            <a:ext cx="5749925" cy="952500"/>
          </a:xfrm>
        </p:spPr>
        <p:txBody>
          <a:bodyPr/>
          <a:lstStyle/>
          <a:p>
            <a:r>
              <a:rPr lang="en-GB" altLang="en-US" smtClean="0"/>
              <a:t>Grade A </a:t>
            </a:r>
            <a:r>
              <a:rPr lang="en-GB" altLang="en-US" sz="2000"/>
              <a:t>– Probe Position</a:t>
            </a:r>
            <a:endParaRPr lang="en-US" altLang="en-US" sz="2000"/>
          </a:p>
        </p:txBody>
      </p:sp>
      <p:sp>
        <p:nvSpPr>
          <p:cNvPr id="42"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F4217F2-B7AC-4D2B-83A0-4631626F3EEA}" type="slidenum">
              <a:rPr lang="en-US" altLang="en-US">
                <a:solidFill>
                  <a:srgbClr val="FFFFFF"/>
                </a:solidFill>
                <a:latin typeface="Century Gothic" panose="020B0502020202020204" pitchFamily="34" charset="0"/>
              </a:rPr>
              <a:pPr eaLnBrk="1" hangingPunct="1"/>
              <a:t>12</a:t>
            </a:fld>
            <a:endParaRPr lang="en-US" altLang="en-US">
              <a:solidFill>
                <a:schemeClr val="bg1"/>
              </a:solidFill>
              <a:latin typeface="Century Gothic" panose="020B0502020202020204" pitchFamily="34" charset="0"/>
            </a:endParaRPr>
          </a:p>
        </p:txBody>
      </p:sp>
      <p:sp>
        <p:nvSpPr>
          <p:cNvPr id="44"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45"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pic>
        <p:nvPicPr>
          <p:cNvPr id="337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8438" y="5126038"/>
            <a:ext cx="652462"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87514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22" name="Down Arrow 29721"/>
          <p:cNvSpPr/>
          <p:nvPr/>
        </p:nvSpPr>
        <p:spPr>
          <a:xfrm>
            <a:off x="4019550" y="5437188"/>
            <a:ext cx="420688" cy="812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819" name="Content Placeholder 2"/>
          <p:cNvSpPr>
            <a:spLocks noGrp="1"/>
          </p:cNvSpPr>
          <p:nvPr>
            <p:ph idx="1"/>
          </p:nvPr>
        </p:nvSpPr>
        <p:spPr bwMode="auto">
          <a:xfrm>
            <a:off x="430214" y="1339851"/>
            <a:ext cx="8664575" cy="377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99" tIns="39100" rIns="78199" bIns="39100" numCol="1" anchor="t" anchorCtr="0" compatLnSpc="1">
            <a:prstTxWarp prst="textNoShape">
              <a:avLst/>
            </a:prstTxWarp>
          </a:bodyPr>
          <a:lstStyle/>
          <a:p>
            <a:r>
              <a:rPr lang="en-GB" altLang="en-US" sz="2000"/>
              <a:t>Sample probes should be located above the work site or critical area, demonstrating the air over the product is clean</a:t>
            </a:r>
          </a:p>
          <a:p>
            <a:r>
              <a:rPr lang="en-GB" altLang="en-US" sz="2000"/>
              <a:t>ISP not normally more than 305mm from the exposed product or critical area </a:t>
            </a:r>
          </a:p>
          <a:p>
            <a:r>
              <a:rPr lang="en-GB" altLang="en-US" sz="2000"/>
              <a:t>Isokinetic probe (ISP)oriented in direction of uni-directional airflow</a:t>
            </a: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D38BDA6-3441-4DF2-84D3-51D3E1549764}" type="slidenum">
              <a:rPr lang="en-US" altLang="en-US">
                <a:solidFill>
                  <a:srgbClr val="FFFFFF"/>
                </a:solidFill>
                <a:latin typeface="Century Gothic" panose="020B0502020202020204" pitchFamily="34" charset="0"/>
              </a:rPr>
              <a:pPr eaLnBrk="1" hangingPunct="1"/>
              <a:t>13</a:t>
            </a:fld>
            <a:endParaRPr lang="en-US" altLang="en-US">
              <a:solidFill>
                <a:schemeClr val="bg1"/>
              </a:solidFill>
              <a:latin typeface="Century Gothic" panose="020B0502020202020204" pitchFamily="34" charset="0"/>
            </a:endParaRPr>
          </a:p>
        </p:txBody>
      </p:sp>
      <p:sp>
        <p:nvSpPr>
          <p:cNvPr id="6"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7"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sp>
        <p:nvSpPr>
          <p:cNvPr id="8" name="Shape 7"/>
          <p:cNvSpPr/>
          <p:nvPr/>
        </p:nvSpPr>
        <p:spPr>
          <a:xfrm>
            <a:off x="3352800" y="3962400"/>
            <a:ext cx="1765300" cy="1443038"/>
          </a:xfrm>
          <a:prstGeom prst="funnel">
            <a:avLst/>
          </a:prstGeom>
          <a:ln w="19050">
            <a:solidFill>
              <a:schemeClr val="accent2">
                <a:lumMod val="75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cxnSp>
        <p:nvCxnSpPr>
          <p:cNvPr id="9" name="Straight Arrow Connector 8"/>
          <p:cNvCxnSpPr/>
          <p:nvPr/>
        </p:nvCxnSpPr>
        <p:spPr>
          <a:xfrm>
            <a:off x="2606675" y="3097214"/>
            <a:ext cx="0" cy="21113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819400" y="3097214"/>
            <a:ext cx="0" cy="21113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048000" y="3097214"/>
            <a:ext cx="0" cy="21113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238500" y="3097214"/>
            <a:ext cx="0" cy="21113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181600" y="3200401"/>
            <a:ext cx="0" cy="21113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410200" y="3200401"/>
            <a:ext cx="0" cy="21113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638800" y="3200401"/>
            <a:ext cx="0" cy="21113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867400" y="3249614"/>
            <a:ext cx="0" cy="21113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482975" y="3097214"/>
            <a:ext cx="0" cy="12080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695700" y="3097214"/>
            <a:ext cx="0" cy="12080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924300" y="3097214"/>
            <a:ext cx="0" cy="12080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114800" y="3097214"/>
            <a:ext cx="0" cy="12080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321175" y="3097214"/>
            <a:ext cx="0" cy="12080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4533900" y="3097214"/>
            <a:ext cx="0" cy="12080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762500" y="3097214"/>
            <a:ext cx="0" cy="12080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4953000" y="3097214"/>
            <a:ext cx="0" cy="12080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9711" name="TextBox 29710"/>
          <p:cNvSpPr txBox="1"/>
          <p:nvPr/>
        </p:nvSpPr>
        <p:spPr>
          <a:xfrm>
            <a:off x="6019800" y="3336925"/>
            <a:ext cx="2819400" cy="368300"/>
          </a:xfrm>
          <a:prstGeom prst="rect">
            <a:avLst/>
          </a:prstGeom>
          <a:noFill/>
        </p:spPr>
        <p:txBody>
          <a:bodyPr>
            <a:spAutoFit/>
          </a:bodyPr>
          <a:lstStyle/>
          <a:p>
            <a:pPr>
              <a:defRPr/>
            </a:pPr>
            <a:r>
              <a:rPr lang="en-US" dirty="0">
                <a:latin typeface="+mn-lt"/>
                <a:cs typeface="Arial" charset="0"/>
              </a:rPr>
              <a:t>UDAF 0.45m/s (nominal)</a:t>
            </a:r>
          </a:p>
        </p:txBody>
      </p:sp>
      <p:sp>
        <p:nvSpPr>
          <p:cNvPr id="29712" name="Oval 29711"/>
          <p:cNvSpPr/>
          <p:nvPr/>
        </p:nvSpPr>
        <p:spPr>
          <a:xfrm>
            <a:off x="3429000" y="4038601"/>
            <a:ext cx="1600200" cy="576263"/>
          </a:xfrm>
          <a:prstGeom prst="ellipse">
            <a:avLst/>
          </a:prstGeom>
          <a:solidFill>
            <a:schemeClr val="accent6">
              <a:lumMod val="75000"/>
              <a:alpha val="34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13" name="TextBox 29712"/>
          <p:cNvSpPr txBox="1"/>
          <p:nvPr/>
        </p:nvSpPr>
        <p:spPr>
          <a:xfrm>
            <a:off x="6075364" y="4159250"/>
            <a:ext cx="3108325" cy="368300"/>
          </a:xfrm>
          <a:prstGeom prst="rect">
            <a:avLst/>
          </a:prstGeom>
          <a:noFill/>
        </p:spPr>
        <p:txBody>
          <a:bodyPr wrap="none">
            <a:spAutoFit/>
          </a:bodyPr>
          <a:lstStyle/>
          <a:p>
            <a:pPr>
              <a:defRPr/>
            </a:pPr>
            <a:r>
              <a:rPr lang="en-US" dirty="0">
                <a:latin typeface="+mn-lt"/>
                <a:cs typeface="Arial" charset="0"/>
              </a:rPr>
              <a:t>Isokinetic Sample Probe (ISP)</a:t>
            </a:r>
          </a:p>
        </p:txBody>
      </p:sp>
      <p:cxnSp>
        <p:nvCxnSpPr>
          <p:cNvPr id="29717" name="Straight Arrow Connector 29716"/>
          <p:cNvCxnSpPr>
            <a:stCxn id="29711" idx="1"/>
          </p:cNvCxnSpPr>
          <p:nvPr/>
        </p:nvCxnSpPr>
        <p:spPr>
          <a:xfrm flipH="1">
            <a:off x="5562600" y="3521076"/>
            <a:ext cx="457200" cy="136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720" name="Straight Connector 29719"/>
          <p:cNvCxnSpPr/>
          <p:nvPr/>
        </p:nvCxnSpPr>
        <p:spPr>
          <a:xfrm>
            <a:off x="4019550" y="5327650"/>
            <a:ext cx="0" cy="3810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445000" y="5330825"/>
            <a:ext cx="0" cy="3810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4846" name="TextBox 29720"/>
          <p:cNvSpPr txBox="1">
            <a:spLocks noChangeArrowheads="1"/>
          </p:cNvSpPr>
          <p:nvPr/>
        </p:nvSpPr>
        <p:spPr bwMode="auto">
          <a:xfrm rot="-5400000">
            <a:off x="3840163" y="5684838"/>
            <a:ext cx="7731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t>28.3 lpm</a:t>
            </a:r>
          </a:p>
        </p:txBody>
      </p:sp>
      <p:sp>
        <p:nvSpPr>
          <p:cNvPr id="29723" name="TextBox 29722"/>
          <p:cNvSpPr txBox="1"/>
          <p:nvPr/>
        </p:nvSpPr>
        <p:spPr>
          <a:xfrm>
            <a:off x="827089" y="3521075"/>
            <a:ext cx="1277937" cy="1570038"/>
          </a:xfrm>
          <a:prstGeom prst="rect">
            <a:avLst/>
          </a:prstGeom>
          <a:noFill/>
        </p:spPr>
        <p:txBody>
          <a:bodyPr>
            <a:spAutoFit/>
          </a:bodyPr>
          <a:lstStyle/>
          <a:p>
            <a:pPr algn="ctr">
              <a:defRPr/>
            </a:pPr>
            <a:r>
              <a:rPr lang="en-US" sz="1600" dirty="0">
                <a:latin typeface="+mn-lt"/>
              </a:rPr>
              <a:t>ISP inlet diameter designed to match UDAF air velocity of 0.45m/s</a:t>
            </a:r>
          </a:p>
        </p:txBody>
      </p:sp>
      <p:cxnSp>
        <p:nvCxnSpPr>
          <p:cNvPr id="65" name="Straight Arrow Connector 64"/>
          <p:cNvCxnSpPr/>
          <p:nvPr/>
        </p:nvCxnSpPr>
        <p:spPr>
          <a:xfrm flipH="1">
            <a:off x="4638675" y="4348164"/>
            <a:ext cx="1543050" cy="382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29723" idx="3"/>
            <a:endCxn id="29712" idx="3"/>
          </p:cNvCxnSpPr>
          <p:nvPr/>
        </p:nvCxnSpPr>
        <p:spPr>
          <a:xfrm>
            <a:off x="2105026" y="4305301"/>
            <a:ext cx="1558925" cy="225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726" name="TextBox 29725"/>
          <p:cNvSpPr txBox="1"/>
          <p:nvPr/>
        </p:nvSpPr>
        <p:spPr>
          <a:xfrm rot="16200000">
            <a:off x="4932363" y="3570288"/>
            <a:ext cx="760413" cy="261938"/>
          </a:xfrm>
          <a:prstGeom prst="rect">
            <a:avLst/>
          </a:prstGeom>
          <a:noFill/>
        </p:spPr>
        <p:txBody>
          <a:bodyPr>
            <a:spAutoFit/>
          </a:bodyPr>
          <a:lstStyle/>
          <a:p>
            <a:pPr>
              <a:defRPr/>
            </a:pPr>
            <a:r>
              <a:rPr lang="en-US" sz="1050" dirty="0"/>
              <a:t>0.45m/s</a:t>
            </a:r>
          </a:p>
        </p:txBody>
      </p:sp>
      <p:sp>
        <p:nvSpPr>
          <p:cNvPr id="70" name="TextBox 69"/>
          <p:cNvSpPr txBox="1"/>
          <p:nvPr/>
        </p:nvSpPr>
        <p:spPr>
          <a:xfrm rot="16200000">
            <a:off x="4049714" y="3475039"/>
            <a:ext cx="712787" cy="261937"/>
          </a:xfrm>
          <a:prstGeom prst="rect">
            <a:avLst/>
          </a:prstGeom>
          <a:noFill/>
        </p:spPr>
        <p:txBody>
          <a:bodyPr>
            <a:spAutoFit/>
          </a:bodyPr>
          <a:lstStyle/>
          <a:p>
            <a:pPr>
              <a:defRPr/>
            </a:pPr>
            <a:r>
              <a:rPr lang="en-US" sz="1050" dirty="0"/>
              <a:t>0.45m/s</a:t>
            </a:r>
          </a:p>
        </p:txBody>
      </p:sp>
      <p:sp>
        <p:nvSpPr>
          <p:cNvPr id="34852" name="Title 1"/>
          <p:cNvSpPr>
            <a:spLocks noGrp="1"/>
          </p:cNvSpPr>
          <p:nvPr>
            <p:ph type="title"/>
          </p:nvPr>
        </p:nvSpPr>
        <p:spPr>
          <a:xfrm>
            <a:off x="642939" y="604838"/>
            <a:ext cx="5749925" cy="952500"/>
          </a:xfrm>
        </p:spPr>
        <p:txBody>
          <a:bodyPr/>
          <a:lstStyle/>
          <a:p>
            <a:r>
              <a:rPr lang="en-GB" altLang="en-US" smtClean="0"/>
              <a:t>Grade A </a:t>
            </a:r>
            <a:r>
              <a:rPr lang="en-GB" altLang="en-US" sz="2100"/>
              <a:t>Design Considerations</a:t>
            </a:r>
            <a:endParaRPr lang="en-US" altLang="en-US" smtClean="0"/>
          </a:p>
        </p:txBody>
      </p:sp>
    </p:spTree>
    <p:extLst>
      <p:ext uri="{BB962C8B-B14F-4D97-AF65-F5344CB8AC3E}">
        <p14:creationId xmlns:p14="http://schemas.microsoft.com/office/powerpoint/2010/main" val="3315647460"/>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bwMode="auto">
          <a:xfrm>
            <a:off x="422275" y="1524000"/>
            <a:ext cx="8229600" cy="3771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99" tIns="39100" rIns="78199" bIns="39100" numCol="1" anchor="t" anchorCtr="0" compatLnSpc="1">
            <a:prstTxWarp prst="textNoShape">
              <a:avLst/>
            </a:prstTxWarp>
          </a:bodyPr>
          <a:lstStyle/>
          <a:p>
            <a:r>
              <a:rPr lang="en-GB" altLang="en-US" sz="2100"/>
              <a:t>Distance from Remote counter to Isokinetic sample probe not more than 3 meters. Ideally sample tubing must be kept as short as possible</a:t>
            </a:r>
          </a:p>
          <a:p>
            <a:r>
              <a:rPr lang="en-GB" altLang="en-US" sz="2100"/>
              <a:t>Sample tubing bends kept to a minimum (ideally no bends)</a:t>
            </a:r>
          </a:p>
          <a:p>
            <a:r>
              <a:rPr lang="en-GB" altLang="en-US" sz="2100"/>
              <a:t>Bend Radii no less than 15cm</a:t>
            </a:r>
            <a:endParaRPr lang="en-GB" altLang="en-US" sz="2100" b="1"/>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94194D-163B-4BE3-981B-0AF884568FF7}" type="slidenum">
              <a:rPr lang="en-US" altLang="en-US">
                <a:solidFill>
                  <a:srgbClr val="FFFFFF"/>
                </a:solidFill>
                <a:latin typeface="Century Gothic" panose="020B0502020202020204" pitchFamily="34" charset="0"/>
              </a:rPr>
              <a:pPr eaLnBrk="1" hangingPunct="1"/>
              <a:t>14</a:t>
            </a:fld>
            <a:endParaRPr lang="en-US" altLang="en-US">
              <a:solidFill>
                <a:schemeClr val="bg1"/>
              </a:solidFill>
              <a:latin typeface="Century Gothic" panose="020B0502020202020204" pitchFamily="34" charset="0"/>
            </a:endParaRPr>
          </a:p>
        </p:txBody>
      </p:sp>
      <p:sp>
        <p:nvSpPr>
          <p:cNvPr id="6"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7" name="Footer Placeholder 4"/>
          <p:cNvSpPr txBox="1">
            <a:spLocks/>
          </p:cNvSpPr>
          <p:nvPr/>
        </p:nvSpPr>
        <p:spPr>
          <a:xfrm>
            <a:off x="6421438" y="5989638"/>
            <a:ext cx="13255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sp>
        <p:nvSpPr>
          <p:cNvPr id="19" name="TextBox 18"/>
          <p:cNvSpPr txBox="1"/>
          <p:nvPr/>
        </p:nvSpPr>
        <p:spPr>
          <a:xfrm>
            <a:off x="2870200" y="3862388"/>
            <a:ext cx="3657600" cy="1200150"/>
          </a:xfrm>
          <a:prstGeom prst="rect">
            <a:avLst/>
          </a:prstGeom>
          <a:noFill/>
        </p:spPr>
        <p:txBody>
          <a:bodyPr>
            <a:spAutoFit/>
          </a:bodyPr>
          <a:lstStyle/>
          <a:p>
            <a:pPr>
              <a:defRPr/>
            </a:pPr>
            <a:r>
              <a:rPr lang="en-US" dirty="0">
                <a:latin typeface="+mn-lt"/>
                <a:cs typeface="Arial" charset="0"/>
              </a:rPr>
              <a:t>Particle sample tubing typically 3/8” Outside Diameter, ¼” Inside Diameter  Bev-</a:t>
            </a:r>
            <a:r>
              <a:rPr lang="en-US" dirty="0" err="1">
                <a:latin typeface="+mn-lt"/>
                <a:cs typeface="Arial" charset="0"/>
              </a:rPr>
              <a:t>a-line</a:t>
            </a:r>
            <a:r>
              <a:rPr lang="en-US" dirty="0">
                <a:latin typeface="+mn-lt"/>
                <a:cs typeface="Arial" charset="0"/>
              </a:rPr>
              <a:t> tubing or stainless steel. </a:t>
            </a:r>
          </a:p>
        </p:txBody>
      </p:sp>
      <p:cxnSp>
        <p:nvCxnSpPr>
          <p:cNvPr id="21" name="Straight Arrow Connector 20"/>
          <p:cNvCxnSpPr/>
          <p:nvPr/>
        </p:nvCxnSpPr>
        <p:spPr>
          <a:xfrm flipV="1">
            <a:off x="5900739" y="3205164"/>
            <a:ext cx="979487" cy="650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68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4864" y="3001963"/>
            <a:ext cx="1487487" cy="147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3" name="Title 1"/>
          <p:cNvSpPr>
            <a:spLocks noGrp="1"/>
          </p:cNvSpPr>
          <p:nvPr>
            <p:ph type="title"/>
          </p:nvPr>
        </p:nvSpPr>
        <p:spPr>
          <a:xfrm>
            <a:off x="642939" y="604838"/>
            <a:ext cx="5749925" cy="952500"/>
          </a:xfrm>
        </p:spPr>
        <p:txBody>
          <a:bodyPr/>
          <a:lstStyle/>
          <a:p>
            <a:r>
              <a:rPr lang="en-GB" altLang="en-US" smtClean="0"/>
              <a:t>Grade A </a:t>
            </a:r>
            <a:r>
              <a:rPr lang="en-GB" altLang="en-US" sz="2100"/>
              <a:t>Design Considerations</a:t>
            </a:r>
            <a:endParaRPr lang="en-US" altLang="en-US" smtClean="0"/>
          </a:p>
        </p:txBody>
      </p:sp>
    </p:spTree>
    <p:extLst>
      <p:ext uri="{BB962C8B-B14F-4D97-AF65-F5344CB8AC3E}">
        <p14:creationId xmlns:p14="http://schemas.microsoft.com/office/powerpoint/2010/main" val="75929553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01664" y="609600"/>
            <a:ext cx="5749925" cy="952500"/>
          </a:xfrm>
        </p:spPr>
        <p:txBody>
          <a:bodyPr>
            <a:normAutofit fontScale="90000"/>
          </a:bodyPr>
          <a:lstStyle/>
          <a:p>
            <a:pPr>
              <a:defRPr/>
            </a:pPr>
            <a:r>
              <a:rPr lang="en-GB" dirty="0" smtClean="0"/>
              <a:t>Grade A </a:t>
            </a:r>
            <a:r>
              <a:rPr lang="en-GB" sz="2100" dirty="0"/>
              <a:t>Probe Position Qualification</a:t>
            </a:r>
            <a:endParaRPr lang="en-US" dirty="0" smtClean="0"/>
          </a:p>
        </p:txBody>
      </p:sp>
      <p:sp>
        <p:nvSpPr>
          <p:cNvPr id="23555" name="TextBox 5"/>
          <p:cNvSpPr txBox="1">
            <a:spLocks noChangeArrowheads="1"/>
          </p:cNvSpPr>
          <p:nvPr/>
        </p:nvSpPr>
        <p:spPr bwMode="auto">
          <a:xfrm>
            <a:off x="609600" y="1828801"/>
            <a:ext cx="8243888" cy="25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99" tIns="39100" rIns="78199" bIns="391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defRPr/>
            </a:pPr>
            <a:r>
              <a:rPr lang="en-GB" sz="2100" dirty="0">
                <a:latin typeface="+mn-lt"/>
              </a:rPr>
              <a:t>How do you determine the final probe location?</a:t>
            </a:r>
          </a:p>
          <a:p>
            <a:pPr>
              <a:spcBef>
                <a:spcPts val="513"/>
              </a:spcBef>
              <a:spcAft>
                <a:spcPts val="513"/>
              </a:spcAft>
              <a:buFont typeface="Arial" charset="0"/>
              <a:buChar char="•"/>
              <a:defRPr/>
            </a:pPr>
            <a:r>
              <a:rPr lang="en-GB" sz="2100" dirty="0">
                <a:latin typeface="+mn-lt"/>
              </a:rPr>
              <a:t>Use  portable particle counter classification data</a:t>
            </a:r>
          </a:p>
          <a:p>
            <a:pPr>
              <a:spcBef>
                <a:spcPts val="513"/>
              </a:spcBef>
              <a:spcAft>
                <a:spcPts val="513"/>
              </a:spcAft>
              <a:buFont typeface="Arial" charset="0"/>
              <a:buChar char="•"/>
              <a:defRPr/>
            </a:pPr>
            <a:r>
              <a:rPr lang="en-GB" sz="2100" dirty="0">
                <a:latin typeface="+mn-lt"/>
              </a:rPr>
              <a:t>Use portable particle counters at the proposed sample locations when performing validation or qualification activities this will determine a probe location that is meaningful, at the same time this will ensure that the proposed location does not interfere with the work flow</a:t>
            </a:r>
          </a:p>
          <a:p>
            <a:pPr>
              <a:defRPr/>
            </a:pPr>
            <a:endParaRPr lang="en-GB" dirty="0" smtClean="0">
              <a:cs typeface="Arial" charset="0"/>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9849C3D-838E-43C0-B469-7F50B846ED70}" type="slidenum">
              <a:rPr lang="en-US" altLang="en-US">
                <a:solidFill>
                  <a:srgbClr val="FFFFFF"/>
                </a:solidFill>
                <a:latin typeface="Century Gothic" panose="020B0502020202020204" pitchFamily="34" charset="0"/>
              </a:rPr>
              <a:pPr eaLnBrk="1" hangingPunct="1"/>
              <a:t>15</a:t>
            </a:fld>
            <a:endParaRPr lang="en-US" altLang="en-US">
              <a:solidFill>
                <a:schemeClr val="bg1"/>
              </a:solidFill>
              <a:latin typeface="Century Gothic" panose="020B0502020202020204" pitchFamily="34" charset="0"/>
            </a:endParaRPr>
          </a:p>
        </p:txBody>
      </p:sp>
      <p:sp>
        <p:nvSpPr>
          <p:cNvPr id="5"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6"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spTree>
    <p:extLst>
      <p:ext uri="{BB962C8B-B14F-4D97-AF65-F5344CB8AC3E}">
        <p14:creationId xmlns:p14="http://schemas.microsoft.com/office/powerpoint/2010/main" val="364722520"/>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09600" y="631825"/>
            <a:ext cx="7467600" cy="952500"/>
          </a:xfrm>
        </p:spPr>
        <p:txBody>
          <a:bodyPr/>
          <a:lstStyle/>
          <a:p>
            <a:r>
              <a:rPr lang="en-GB" altLang="en-US" smtClean="0"/>
              <a:t>Grade A </a:t>
            </a:r>
            <a:r>
              <a:rPr lang="en-GB" altLang="en-US" sz="2100"/>
              <a:t>Probe Position Qualification</a:t>
            </a:r>
            <a:endParaRPr lang="en-US" altLang="en-US" smtClean="0"/>
          </a:p>
        </p:txBody>
      </p:sp>
      <p:pic>
        <p:nvPicPr>
          <p:cNvPr id="38915" name="Picture 11" descr="Kval mätpunkt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29201" y="1341438"/>
            <a:ext cx="3827463" cy="4481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5"/>
          <p:cNvSpPr txBox="1">
            <a:spLocks noChangeArrowheads="1"/>
          </p:cNvSpPr>
          <p:nvPr/>
        </p:nvSpPr>
        <p:spPr bwMode="auto">
          <a:xfrm>
            <a:off x="609600" y="1582738"/>
            <a:ext cx="4364038" cy="39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99" tIns="39100" rIns="78199" bIns="391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defRPr/>
            </a:pPr>
            <a:r>
              <a:rPr lang="en-GB" sz="2000" dirty="0">
                <a:latin typeface="+mn-lt"/>
              </a:rPr>
              <a:t>How do you determine the final probe location? (continued)</a:t>
            </a:r>
          </a:p>
          <a:p>
            <a:pPr>
              <a:defRPr/>
            </a:pPr>
            <a:endParaRPr lang="en-GB" sz="2000" dirty="0">
              <a:latin typeface="+mn-lt"/>
            </a:endParaRPr>
          </a:p>
          <a:p>
            <a:pPr>
              <a:spcBef>
                <a:spcPts val="513"/>
              </a:spcBef>
              <a:spcAft>
                <a:spcPts val="513"/>
              </a:spcAft>
              <a:defRPr/>
            </a:pPr>
            <a:r>
              <a:rPr lang="en-GB" sz="2000" dirty="0">
                <a:latin typeface="+mn-lt"/>
              </a:rPr>
              <a:t>Perform smoke visualisation studies to demonstrate that the proposed probe position does not disrupt the unidirectional airflow around the exposed product or containers</a:t>
            </a:r>
          </a:p>
          <a:p>
            <a:pPr>
              <a:spcBef>
                <a:spcPts val="513"/>
              </a:spcBef>
              <a:spcAft>
                <a:spcPts val="513"/>
              </a:spcAft>
              <a:defRPr/>
            </a:pPr>
            <a:r>
              <a:rPr lang="en-GB" sz="2000" dirty="0">
                <a:latin typeface="+mn-lt"/>
              </a:rPr>
              <a:t>You can challenge the location by generating smoke to ensure the particle counter detects the excursion</a:t>
            </a:r>
          </a:p>
          <a:p>
            <a:pPr>
              <a:defRPr/>
            </a:pPr>
            <a:endParaRPr lang="en-GB" dirty="0" smtClean="0">
              <a:cs typeface="Arial" charset="0"/>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E42F34-1E73-4EF9-9DE8-C55C8E6F8B2A}" type="slidenum">
              <a:rPr lang="en-US" altLang="en-US">
                <a:solidFill>
                  <a:srgbClr val="FFFFFF"/>
                </a:solidFill>
                <a:latin typeface="Century Gothic" panose="020B0502020202020204" pitchFamily="34" charset="0"/>
              </a:rPr>
              <a:pPr eaLnBrk="1" hangingPunct="1"/>
              <a:t>16</a:t>
            </a:fld>
            <a:endParaRPr lang="en-US" altLang="en-US">
              <a:solidFill>
                <a:schemeClr val="bg1"/>
              </a:solidFill>
              <a:latin typeface="Century Gothic" panose="020B0502020202020204" pitchFamily="34" charset="0"/>
            </a:endParaRPr>
          </a:p>
        </p:txBody>
      </p:sp>
      <p:sp>
        <p:nvSpPr>
          <p:cNvPr id="6"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7"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spTree>
    <p:extLst>
      <p:ext uri="{BB962C8B-B14F-4D97-AF65-F5344CB8AC3E}">
        <p14:creationId xmlns:p14="http://schemas.microsoft.com/office/powerpoint/2010/main" val="3649837347"/>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5"/>
          <p:cNvGrpSpPr>
            <a:grpSpLocks/>
          </p:cNvGrpSpPr>
          <p:nvPr/>
        </p:nvGrpSpPr>
        <p:grpSpPr bwMode="auto">
          <a:xfrm>
            <a:off x="623889" y="2058988"/>
            <a:ext cx="8104187" cy="3611562"/>
            <a:chOff x="295" y="845"/>
            <a:chExt cx="5307" cy="2767"/>
          </a:xfrm>
        </p:grpSpPr>
        <p:sp>
          <p:nvSpPr>
            <p:cNvPr id="39944" name="Rectangle 6"/>
            <p:cNvSpPr>
              <a:spLocks noChangeArrowheads="1"/>
            </p:cNvSpPr>
            <p:nvPr/>
          </p:nvSpPr>
          <p:spPr bwMode="auto">
            <a:xfrm>
              <a:off x="295" y="845"/>
              <a:ext cx="5307" cy="27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nvGrpSpPr>
            <p:cNvPr id="39945" name="Group 7"/>
            <p:cNvGrpSpPr>
              <a:grpSpLocks/>
            </p:cNvGrpSpPr>
            <p:nvPr/>
          </p:nvGrpSpPr>
          <p:grpSpPr bwMode="auto">
            <a:xfrm>
              <a:off x="317" y="958"/>
              <a:ext cx="5262" cy="2381"/>
              <a:chOff x="317" y="958"/>
              <a:chExt cx="5262" cy="2381"/>
            </a:xfrm>
          </p:grpSpPr>
          <p:pic>
            <p:nvPicPr>
              <p:cNvPr id="39946" name="Picture 8" descr="Turntable_Iso_Probe_mou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 y="958"/>
                <a:ext cx="3175" cy="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7" name="Text Box 9"/>
              <p:cNvSpPr txBox="1">
                <a:spLocks noChangeArrowheads="1"/>
              </p:cNvSpPr>
              <p:nvPr/>
            </p:nvSpPr>
            <p:spPr bwMode="auto">
              <a:xfrm>
                <a:off x="3628" y="981"/>
                <a:ext cx="1951" cy="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700" b="1">
                    <a:solidFill>
                      <a:srgbClr val="000000"/>
                    </a:solidFill>
                    <a:latin typeface="Helvetica" panose="020B0604020202020204" pitchFamily="34" charset="0"/>
                  </a:rPr>
                  <a:t>Probe shown with Cap in place</a:t>
                </a:r>
                <a:endParaRPr lang="en-US" altLang="en-US" sz="1700" b="1">
                  <a:solidFill>
                    <a:srgbClr val="000000"/>
                  </a:solidFill>
                  <a:latin typeface="Helvetica" panose="020B0604020202020204" pitchFamily="34" charset="0"/>
                </a:endParaRPr>
              </a:p>
              <a:p>
                <a:pPr eaLnBrk="1" hangingPunct="1"/>
                <a:endParaRPr lang="en-GB" altLang="en-US" sz="1700" b="1">
                  <a:solidFill>
                    <a:srgbClr val="000000"/>
                  </a:solidFill>
                  <a:latin typeface="Helvetica" panose="020B0604020202020204" pitchFamily="34" charset="0"/>
                </a:endParaRPr>
              </a:p>
              <a:p>
                <a:pPr eaLnBrk="1" hangingPunct="1"/>
                <a:endParaRPr lang="en-GB" altLang="en-US" sz="1700" b="1">
                  <a:solidFill>
                    <a:srgbClr val="000000"/>
                  </a:solidFill>
                  <a:latin typeface="Helvetica" panose="020B0604020202020204" pitchFamily="34" charset="0"/>
                </a:endParaRPr>
              </a:p>
              <a:p>
                <a:pPr eaLnBrk="1" hangingPunct="1"/>
                <a:endParaRPr lang="en-GB" altLang="en-US" sz="1700" b="1">
                  <a:solidFill>
                    <a:srgbClr val="000000"/>
                  </a:solidFill>
                  <a:latin typeface="Helvetica" panose="020B0604020202020204" pitchFamily="34" charset="0"/>
                </a:endParaRPr>
              </a:p>
              <a:p>
                <a:pPr eaLnBrk="1" hangingPunct="1"/>
                <a:endParaRPr lang="en-GB" altLang="en-US" sz="1700" b="1">
                  <a:solidFill>
                    <a:srgbClr val="000000"/>
                  </a:solidFill>
                  <a:latin typeface="Helvetica" panose="020B0604020202020204" pitchFamily="34" charset="0"/>
                </a:endParaRPr>
              </a:p>
              <a:p>
                <a:pPr eaLnBrk="1" hangingPunct="1"/>
                <a:r>
                  <a:rPr lang="en-GB" altLang="en-US" sz="1700" b="1">
                    <a:solidFill>
                      <a:srgbClr val="000000"/>
                    </a:solidFill>
                    <a:latin typeface="Helvetica" panose="020B0604020202020204" pitchFamily="34" charset="0"/>
                  </a:rPr>
                  <a:t>Adjustable mount allows vertical and horizontal fine tuning of sampling position.</a:t>
                </a:r>
              </a:p>
              <a:p>
                <a:pPr eaLnBrk="1" hangingPunct="1"/>
                <a:endParaRPr lang="en-GB" altLang="en-US" sz="1700" b="1">
                  <a:solidFill>
                    <a:srgbClr val="000000"/>
                  </a:solidFill>
                  <a:latin typeface="Helvetica" panose="020B0604020202020204" pitchFamily="34" charset="0"/>
                </a:endParaRPr>
              </a:p>
            </p:txBody>
          </p:sp>
          <p:sp>
            <p:nvSpPr>
              <p:cNvPr id="39948" name="Line 10"/>
              <p:cNvSpPr>
                <a:spLocks noChangeShapeType="1"/>
              </p:cNvSpPr>
              <p:nvPr/>
            </p:nvSpPr>
            <p:spPr bwMode="auto">
              <a:xfrm flipH="1" flipV="1">
                <a:off x="1973" y="2251"/>
                <a:ext cx="1610" cy="158"/>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9" name="Line 11"/>
              <p:cNvSpPr>
                <a:spLocks noChangeShapeType="1"/>
              </p:cNvSpPr>
              <p:nvPr/>
            </p:nvSpPr>
            <p:spPr bwMode="auto">
              <a:xfrm flipH="1">
                <a:off x="2064" y="2568"/>
                <a:ext cx="1542" cy="29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0" name="Line 12"/>
              <p:cNvSpPr>
                <a:spLocks noChangeShapeType="1"/>
              </p:cNvSpPr>
              <p:nvPr/>
            </p:nvSpPr>
            <p:spPr bwMode="auto">
              <a:xfrm flipH="1">
                <a:off x="1655" y="1253"/>
                <a:ext cx="1951" cy="499"/>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39939" name="Title 1"/>
          <p:cNvSpPr>
            <a:spLocks noGrp="1"/>
          </p:cNvSpPr>
          <p:nvPr>
            <p:ph type="title"/>
          </p:nvPr>
        </p:nvSpPr>
        <p:spPr>
          <a:xfrm>
            <a:off x="665164" y="762000"/>
            <a:ext cx="7640637" cy="952500"/>
          </a:xfrm>
        </p:spPr>
        <p:txBody>
          <a:bodyPr/>
          <a:lstStyle/>
          <a:p>
            <a:r>
              <a:rPr lang="en-GB" altLang="en-US" smtClean="0"/>
              <a:t>Grade A </a:t>
            </a:r>
            <a:r>
              <a:rPr lang="en-GB" altLang="en-US" sz="2100"/>
              <a:t>Probe Position Qualification</a:t>
            </a:r>
            <a:endParaRPr lang="en-US" altLang="en-US" smtClean="0"/>
          </a:p>
        </p:txBody>
      </p:sp>
      <p:sp>
        <p:nvSpPr>
          <p:cNvPr id="14"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50FED9-AD65-4C05-AFFB-76C8DA066D2F}" type="slidenum">
              <a:rPr lang="en-US" altLang="en-US">
                <a:solidFill>
                  <a:srgbClr val="FFFFFF"/>
                </a:solidFill>
                <a:latin typeface="Century Gothic" panose="020B0502020202020204" pitchFamily="34" charset="0"/>
              </a:rPr>
              <a:pPr eaLnBrk="1" hangingPunct="1"/>
              <a:t>17</a:t>
            </a:fld>
            <a:endParaRPr lang="en-US" altLang="en-US">
              <a:solidFill>
                <a:schemeClr val="bg1"/>
              </a:solidFill>
              <a:latin typeface="Century Gothic" panose="020B0502020202020204" pitchFamily="34" charset="0"/>
            </a:endParaRPr>
          </a:p>
        </p:txBody>
      </p:sp>
      <p:sp>
        <p:nvSpPr>
          <p:cNvPr id="16"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17"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pic>
        <p:nvPicPr>
          <p:cNvPr id="399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1938" y="4899025"/>
            <a:ext cx="652462"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4226525"/>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Sample prob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62401" y="973138"/>
            <a:ext cx="3763963" cy="4983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1"/>
          <p:cNvSpPr>
            <a:spLocks noGrp="1"/>
          </p:cNvSpPr>
          <p:nvPr>
            <p:ph type="title"/>
          </p:nvPr>
        </p:nvSpPr>
        <p:spPr>
          <a:xfrm>
            <a:off x="539750" y="762000"/>
            <a:ext cx="3048000" cy="952500"/>
          </a:xfrm>
        </p:spPr>
        <p:txBody>
          <a:bodyPr>
            <a:normAutofit fontScale="90000"/>
          </a:bodyPr>
          <a:lstStyle/>
          <a:p>
            <a:pPr>
              <a:defRPr/>
            </a:pPr>
            <a:r>
              <a:rPr lang="en-GB" dirty="0" smtClean="0"/>
              <a:t>Grade A </a:t>
            </a:r>
            <a:br>
              <a:rPr lang="en-GB" dirty="0" smtClean="0"/>
            </a:br>
            <a:r>
              <a:rPr lang="en-GB" sz="2100" dirty="0"/>
              <a:t>Probe Position</a:t>
            </a:r>
            <a:endParaRPr lang="en-US" dirty="0" smtClean="0"/>
          </a:p>
        </p:txBody>
      </p:sp>
      <p:sp>
        <p:nvSpPr>
          <p:cNvPr id="40964" name="Text Box 7"/>
          <p:cNvSpPr txBox="1">
            <a:spLocks noChangeArrowheads="1"/>
          </p:cNvSpPr>
          <p:nvPr/>
        </p:nvSpPr>
        <p:spPr bwMode="auto">
          <a:xfrm>
            <a:off x="4841876" y="4254501"/>
            <a:ext cx="1012825"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8199" tIns="39100" rIns="78199" bIns="3910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700">
                <a:solidFill>
                  <a:srgbClr val="000000"/>
                </a:solidFill>
              </a:rPr>
              <a:t>&lt;305mm</a:t>
            </a:r>
          </a:p>
        </p:txBody>
      </p:sp>
      <p:sp>
        <p:nvSpPr>
          <p:cNvPr id="40965" name="AutoShape 6"/>
          <p:cNvSpPr>
            <a:spLocks noChangeArrowheads="1"/>
          </p:cNvSpPr>
          <p:nvPr/>
        </p:nvSpPr>
        <p:spPr bwMode="auto">
          <a:xfrm rot="2350392">
            <a:off x="5262563" y="4067175"/>
            <a:ext cx="1384300" cy="223838"/>
          </a:xfrm>
          <a:prstGeom prst="leftRightArrow">
            <a:avLst>
              <a:gd name="adj1" fmla="val 50000"/>
              <a:gd name="adj2" fmla="val 233604"/>
            </a:avLst>
          </a:prstGeom>
          <a:solidFill>
            <a:srgbClr val="FF0000"/>
          </a:solidFill>
          <a:ln w="9525">
            <a:solidFill>
              <a:srgbClr val="FF0000"/>
            </a:solidFill>
            <a:miter lim="800000"/>
            <a:headEnd/>
            <a:tailEnd/>
          </a:ln>
        </p:spPr>
        <p:txBody>
          <a:bodyPr wrap="none" lIns="78199" tIns="39100" rIns="78199" bIns="391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26631" name="Rectangle 11"/>
          <p:cNvSpPr>
            <a:spLocks noChangeArrowheads="1"/>
          </p:cNvSpPr>
          <p:nvPr/>
        </p:nvSpPr>
        <p:spPr bwMode="auto">
          <a:xfrm>
            <a:off x="609600" y="1905000"/>
            <a:ext cx="2909888"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99" tIns="39100" rIns="78199" bIns="39100">
            <a:spAutoFit/>
          </a:bodyPr>
          <a:lstStyle/>
          <a:p>
            <a:pPr>
              <a:spcBef>
                <a:spcPts val="513"/>
              </a:spcBef>
              <a:spcAft>
                <a:spcPts val="513"/>
              </a:spcAft>
              <a:defRPr/>
            </a:pPr>
            <a:r>
              <a:rPr lang="en-GB" sz="2100" dirty="0">
                <a:latin typeface="+mn-lt"/>
              </a:rPr>
              <a:t>Your documentation should include photographs of final probe positions</a:t>
            </a:r>
          </a:p>
          <a:p>
            <a:pPr>
              <a:spcBef>
                <a:spcPts val="513"/>
              </a:spcBef>
              <a:spcAft>
                <a:spcPts val="513"/>
              </a:spcAft>
              <a:defRPr/>
            </a:pPr>
            <a:r>
              <a:rPr lang="en-GB" sz="2100" dirty="0">
                <a:latin typeface="+mn-lt"/>
              </a:rPr>
              <a:t>Probe should not interfere with the workflow</a:t>
            </a:r>
          </a:p>
          <a:p>
            <a:pPr>
              <a:spcBef>
                <a:spcPts val="513"/>
              </a:spcBef>
              <a:spcAft>
                <a:spcPts val="513"/>
              </a:spcAft>
              <a:defRPr/>
            </a:pPr>
            <a:endParaRPr lang="en-GB" sz="2100" dirty="0"/>
          </a:p>
        </p:txBody>
      </p:sp>
      <p:sp>
        <p:nvSpPr>
          <p:cNvPr id="10"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672BDD8-299F-4D2D-829D-24CA7289FA31}" type="slidenum">
              <a:rPr lang="en-US" altLang="en-US">
                <a:solidFill>
                  <a:srgbClr val="FFFFFF"/>
                </a:solidFill>
                <a:latin typeface="Century Gothic" panose="020B0502020202020204" pitchFamily="34" charset="0"/>
              </a:rPr>
              <a:pPr eaLnBrk="1" hangingPunct="1"/>
              <a:t>18</a:t>
            </a:fld>
            <a:endParaRPr lang="en-US" altLang="en-US">
              <a:solidFill>
                <a:schemeClr val="bg1"/>
              </a:solidFill>
              <a:latin typeface="Century Gothic" panose="020B0502020202020204" pitchFamily="34" charset="0"/>
            </a:endParaRPr>
          </a:p>
        </p:txBody>
      </p:sp>
      <p:sp>
        <p:nvSpPr>
          <p:cNvPr id="11"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12"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pic>
        <p:nvPicPr>
          <p:cNvPr id="409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8963" y="5064125"/>
            <a:ext cx="652462"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4992094"/>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Sample prob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1" y="1327151"/>
            <a:ext cx="7593013"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AutoShape 6"/>
          <p:cNvSpPr>
            <a:spLocks noChangeArrowheads="1"/>
          </p:cNvSpPr>
          <p:nvPr/>
        </p:nvSpPr>
        <p:spPr bwMode="auto">
          <a:xfrm rot="5400000">
            <a:off x="1654970" y="2763045"/>
            <a:ext cx="2644775" cy="261937"/>
          </a:xfrm>
          <a:prstGeom prst="leftRightArrow">
            <a:avLst>
              <a:gd name="adj1" fmla="val 50000"/>
              <a:gd name="adj2" fmla="val 234989"/>
            </a:avLst>
          </a:prstGeom>
          <a:solidFill>
            <a:srgbClr val="FF0000"/>
          </a:solidFill>
          <a:ln w="9525">
            <a:solidFill>
              <a:srgbClr val="FF0000"/>
            </a:solidFill>
            <a:miter lim="800000"/>
            <a:headEnd/>
            <a:tailEnd/>
          </a:ln>
        </p:spPr>
        <p:txBody>
          <a:bodyPr wrap="none" lIns="78199" tIns="39100" rIns="78199" bIns="391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41988" name="Text Box 7"/>
          <p:cNvSpPr txBox="1">
            <a:spLocks noChangeArrowheads="1"/>
          </p:cNvSpPr>
          <p:nvPr/>
        </p:nvSpPr>
        <p:spPr bwMode="auto">
          <a:xfrm>
            <a:off x="3106739" y="2676526"/>
            <a:ext cx="1012825" cy="341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8199" tIns="39100" rIns="78199" bIns="3910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700">
                <a:solidFill>
                  <a:srgbClr val="000000"/>
                </a:solidFill>
              </a:rPr>
              <a:t>&lt;305mm</a:t>
            </a:r>
          </a:p>
        </p:txBody>
      </p:sp>
      <p:sp>
        <p:nvSpPr>
          <p:cNvPr id="41989" name="Rectangle 2"/>
          <p:cNvSpPr>
            <a:spLocks noGrp="1" noChangeArrowheads="1"/>
          </p:cNvSpPr>
          <p:nvPr>
            <p:ph type="title"/>
          </p:nvPr>
        </p:nvSpPr>
        <p:spPr>
          <a:xfrm>
            <a:off x="1385889" y="571500"/>
            <a:ext cx="5749925" cy="952500"/>
          </a:xfrm>
        </p:spPr>
        <p:txBody>
          <a:bodyPr/>
          <a:lstStyle/>
          <a:p>
            <a:pPr eaLnBrk="1" hangingPunct="1"/>
            <a:r>
              <a:rPr lang="en-GB" altLang="en-US" smtClean="0"/>
              <a:t>Grade A </a:t>
            </a:r>
            <a:r>
              <a:rPr lang="en-GB" altLang="en-US" sz="2700"/>
              <a:t>stoppering station</a:t>
            </a:r>
          </a:p>
        </p:txBody>
      </p:sp>
      <p:sp>
        <p:nvSpPr>
          <p:cNvPr id="9"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6D4448E-8F52-4251-8DE8-EF5AB2B3FB45}" type="slidenum">
              <a:rPr lang="en-US" altLang="en-US">
                <a:solidFill>
                  <a:srgbClr val="FFFFFF"/>
                </a:solidFill>
                <a:latin typeface="Century Gothic" panose="020B0502020202020204" pitchFamily="34" charset="0"/>
              </a:rPr>
              <a:pPr eaLnBrk="1" hangingPunct="1"/>
              <a:t>19</a:t>
            </a:fld>
            <a:endParaRPr lang="en-US" altLang="en-US">
              <a:solidFill>
                <a:schemeClr val="bg1"/>
              </a:solidFill>
              <a:latin typeface="Century Gothic" panose="020B0502020202020204" pitchFamily="34" charset="0"/>
            </a:endParaRPr>
          </a:p>
        </p:txBody>
      </p:sp>
      <p:sp>
        <p:nvSpPr>
          <p:cNvPr id="11"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12"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pic>
        <p:nvPicPr>
          <p:cNvPr id="419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1538" y="5059363"/>
            <a:ext cx="652462"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10992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09600" y="571500"/>
            <a:ext cx="7924800" cy="952500"/>
          </a:xfrm>
        </p:spPr>
        <p:txBody>
          <a:bodyPr/>
          <a:lstStyle/>
          <a:p>
            <a:r>
              <a:rPr lang="en-US" altLang="en-US" dirty="0" smtClean="0"/>
              <a:t>Agenda</a:t>
            </a:r>
          </a:p>
        </p:txBody>
      </p:sp>
      <p:sp>
        <p:nvSpPr>
          <p:cNvPr id="6147" name="Rectangle 12"/>
          <p:cNvSpPr>
            <a:spLocks noGrp="1" noChangeArrowheads="1"/>
          </p:cNvSpPr>
          <p:nvPr>
            <p:ph idx="1"/>
          </p:nvPr>
        </p:nvSpPr>
        <p:spPr>
          <a:xfrm>
            <a:off x="685800" y="1643063"/>
            <a:ext cx="8027988" cy="3771900"/>
          </a:xfrm>
        </p:spPr>
        <p:txBody>
          <a:bodyPr lIns="78199" tIns="39100" rIns="78199" bIns="39100"/>
          <a:lstStyle/>
          <a:p>
            <a:pPr eaLnBrk="1" hangingPunct="1">
              <a:defRPr/>
            </a:pPr>
            <a:r>
              <a:rPr lang="en-US" sz="2400" dirty="0"/>
              <a:t>Introduction</a:t>
            </a:r>
          </a:p>
          <a:p>
            <a:pPr eaLnBrk="1" hangingPunct="1">
              <a:defRPr/>
            </a:pPr>
            <a:r>
              <a:rPr lang="en-US" sz="2400" dirty="0"/>
              <a:t>Grade A sample probe positioning</a:t>
            </a:r>
          </a:p>
          <a:p>
            <a:pPr lvl="1" eaLnBrk="1" hangingPunct="1">
              <a:defRPr/>
            </a:pPr>
            <a:r>
              <a:rPr lang="en-GB" sz="2100" dirty="0"/>
              <a:t>Design considerations</a:t>
            </a:r>
            <a:endParaRPr lang="en-US" sz="2100" dirty="0"/>
          </a:p>
          <a:p>
            <a:pPr eaLnBrk="1" hangingPunct="1">
              <a:defRPr/>
            </a:pPr>
            <a:r>
              <a:rPr lang="en-US" sz="2400" dirty="0"/>
              <a:t>Grade B sample probe positioning</a:t>
            </a:r>
          </a:p>
          <a:p>
            <a:pPr lvl="1" eaLnBrk="1" hangingPunct="1">
              <a:defRPr/>
            </a:pPr>
            <a:r>
              <a:rPr lang="en-GB" sz="2100" dirty="0"/>
              <a:t>Design considerations</a:t>
            </a:r>
            <a:endParaRPr lang="en-US" sz="2100" dirty="0"/>
          </a:p>
          <a:p>
            <a:pPr eaLnBrk="1" hangingPunct="1">
              <a:defRPr/>
            </a:pPr>
            <a:r>
              <a:rPr lang="en-US" sz="2400" dirty="0"/>
              <a:t>Grade C and D particle monitoring</a:t>
            </a:r>
          </a:p>
          <a:p>
            <a:pPr eaLnBrk="1" hangingPunct="1">
              <a:buFontTx/>
              <a:buNone/>
              <a:defRPr/>
            </a:pPr>
            <a:endParaRPr lang="en-US" sz="2400" dirty="0"/>
          </a:p>
          <a:p>
            <a:pPr eaLnBrk="1" hangingPunct="1">
              <a:defRPr/>
            </a:pPr>
            <a:endParaRPr lang="en-US" sz="2400" dirty="0"/>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858F5F-376E-4F89-B8C8-0DD04A48AEAE}" type="slidenum">
              <a:rPr lang="en-US" altLang="en-US">
                <a:solidFill>
                  <a:srgbClr val="FFFFFF"/>
                </a:solidFill>
                <a:latin typeface="Century Gothic" panose="020B0502020202020204" pitchFamily="34" charset="0"/>
              </a:rPr>
              <a:pPr eaLnBrk="1" hangingPunct="1"/>
              <a:t>2</a:t>
            </a:fld>
            <a:endParaRPr lang="en-US" altLang="en-US">
              <a:solidFill>
                <a:schemeClr val="bg1"/>
              </a:solidFill>
              <a:latin typeface="Century Gothic" panose="020B0502020202020204" pitchFamily="34" charset="0"/>
            </a:endParaRPr>
          </a:p>
        </p:txBody>
      </p:sp>
      <p:sp>
        <p:nvSpPr>
          <p:cNvPr id="5"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6"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spTree>
    <p:extLst>
      <p:ext uri="{BB962C8B-B14F-4D97-AF65-F5344CB8AC3E}">
        <p14:creationId xmlns:p14="http://schemas.microsoft.com/office/powerpoint/2010/main" val="772101766"/>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5151" y="787400"/>
            <a:ext cx="4124325" cy="5499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quarter" idx="10"/>
          </p:nvPr>
        </p:nvSpPr>
        <p:spPr/>
        <p:txBody>
          <a:bodyPr/>
          <a:lstStyle/>
          <a:p>
            <a:pPr>
              <a:defRPr/>
            </a:pPr>
            <a:fld id="{BF13686D-F9EB-40CF-9457-B142A1134268}" type="datetime1">
              <a:rPr lang="en-US" smtClean="0"/>
              <a:pPr>
                <a:defRPr/>
              </a:pPr>
              <a:t>6/7/2019</a:t>
            </a:fld>
            <a:endParaRPr lang="en-US" dirty="0"/>
          </a:p>
        </p:txBody>
      </p:sp>
      <p:sp>
        <p:nvSpPr>
          <p:cNvPr id="5" name="Footer Placeholder 4"/>
          <p:cNvSpPr>
            <a:spLocks noGrp="1"/>
          </p:cNvSpPr>
          <p:nvPr>
            <p:ph type="ftr" sz="quarter" idx="11"/>
          </p:nvPr>
        </p:nvSpPr>
        <p:spPr/>
        <p:txBody>
          <a:bodyPr/>
          <a:lstStyle/>
          <a:p>
            <a:pPr>
              <a:defRPr/>
            </a:pPr>
            <a:r>
              <a:rPr lang="en-US" smtClean="0"/>
              <a:t>©  TSI Incorporated</a:t>
            </a:r>
            <a:endParaRPr lang="en-US" dirty="0"/>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0FB5854-D5AE-438D-90C9-EDD1D71B75E7}" type="slidenum">
              <a:rPr lang="en-US" altLang="en-US">
                <a:solidFill>
                  <a:srgbClr val="FFFFFF"/>
                </a:solidFill>
                <a:latin typeface="Century Gothic" panose="020B0502020202020204" pitchFamily="34" charset="0"/>
              </a:rPr>
              <a:pPr eaLnBrk="1" hangingPunct="1"/>
              <a:t>20</a:t>
            </a:fld>
            <a:endParaRPr lang="en-US" altLang="en-US">
              <a:solidFill>
                <a:schemeClr val="bg1"/>
              </a:solidFill>
              <a:latin typeface="Century Gothic" panose="020B0502020202020204" pitchFamily="34" charset="0"/>
            </a:endParaRPr>
          </a:p>
        </p:txBody>
      </p:sp>
      <p:pic>
        <p:nvPicPr>
          <p:cNvPr id="430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1" y="1751013"/>
            <a:ext cx="2974975" cy="396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4962525" y="681038"/>
            <a:ext cx="3587750" cy="952500"/>
          </a:xfrm>
        </p:spPr>
        <p:txBody>
          <a:bodyPr>
            <a:normAutofit fontScale="90000"/>
          </a:bodyPr>
          <a:lstStyle/>
          <a:p>
            <a:pPr>
              <a:defRPr/>
            </a:pPr>
            <a:r>
              <a:rPr lang="en-GB" dirty="0" smtClean="0"/>
              <a:t>Grade A </a:t>
            </a:r>
            <a:br>
              <a:rPr lang="en-GB" dirty="0" smtClean="0"/>
            </a:br>
            <a:r>
              <a:rPr lang="en-GB" sz="2100" dirty="0"/>
              <a:t>Probe Position –Descrambler</a:t>
            </a:r>
            <a:endParaRPr lang="en-US" dirty="0" smtClean="0"/>
          </a:p>
        </p:txBody>
      </p:sp>
    </p:spTree>
    <p:extLst>
      <p:ext uri="{BB962C8B-B14F-4D97-AF65-F5344CB8AC3E}">
        <p14:creationId xmlns:p14="http://schemas.microsoft.com/office/powerpoint/2010/main" val="996460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BF13686D-F9EB-40CF-9457-B142A1134268}" type="datetime1">
              <a:rPr lang="en-US" smtClean="0"/>
              <a:pPr>
                <a:defRPr/>
              </a:pPr>
              <a:t>6/7/2019</a:t>
            </a:fld>
            <a:endParaRPr lang="en-US" dirty="0"/>
          </a:p>
        </p:txBody>
      </p:sp>
      <p:sp>
        <p:nvSpPr>
          <p:cNvPr id="5" name="Footer Placeholder 4"/>
          <p:cNvSpPr>
            <a:spLocks noGrp="1"/>
          </p:cNvSpPr>
          <p:nvPr>
            <p:ph type="ftr" sz="quarter" idx="11"/>
          </p:nvPr>
        </p:nvSpPr>
        <p:spPr/>
        <p:txBody>
          <a:bodyPr/>
          <a:lstStyle/>
          <a:p>
            <a:pPr>
              <a:defRPr/>
            </a:pPr>
            <a:r>
              <a:rPr lang="en-US" smtClean="0"/>
              <a:t>©  TSI Incorporated</a:t>
            </a:r>
            <a:endParaRPr lang="en-US" dirty="0"/>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0E8F176-D783-4CC2-AB48-6D1951129400}" type="slidenum">
              <a:rPr lang="en-US" altLang="en-US">
                <a:solidFill>
                  <a:srgbClr val="FFFFFF"/>
                </a:solidFill>
                <a:latin typeface="Century Gothic" panose="020B0502020202020204" pitchFamily="34" charset="0"/>
              </a:rPr>
              <a:pPr eaLnBrk="1" hangingPunct="1"/>
              <a:t>21</a:t>
            </a:fld>
            <a:endParaRPr lang="en-US" altLang="en-US">
              <a:solidFill>
                <a:schemeClr val="bg1"/>
              </a:solidFill>
              <a:latin typeface="Century Gothic" panose="020B0502020202020204" pitchFamily="34" charset="0"/>
            </a:endParaRPr>
          </a:p>
        </p:txBody>
      </p:sp>
      <p:pic>
        <p:nvPicPr>
          <p:cNvPr id="44037"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5013" y="701675"/>
            <a:ext cx="4038600" cy="538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9189" y="2146300"/>
            <a:ext cx="2681287"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962525" y="681038"/>
            <a:ext cx="3587750" cy="952500"/>
          </a:xfrm>
        </p:spPr>
        <p:txBody>
          <a:bodyPr>
            <a:normAutofit fontScale="90000"/>
          </a:bodyPr>
          <a:lstStyle/>
          <a:p>
            <a:pPr>
              <a:defRPr/>
            </a:pPr>
            <a:r>
              <a:rPr lang="en-GB" dirty="0" smtClean="0"/>
              <a:t>Grade A </a:t>
            </a:r>
            <a:br>
              <a:rPr lang="en-GB" dirty="0" smtClean="0"/>
            </a:br>
            <a:r>
              <a:rPr lang="en-GB" sz="2100" dirty="0"/>
              <a:t>Probe Position –Point of Fill</a:t>
            </a:r>
            <a:endParaRPr lang="en-US" dirty="0" smtClean="0"/>
          </a:p>
        </p:txBody>
      </p:sp>
    </p:spTree>
    <p:extLst>
      <p:ext uri="{BB962C8B-B14F-4D97-AF65-F5344CB8AC3E}">
        <p14:creationId xmlns:p14="http://schemas.microsoft.com/office/powerpoint/2010/main" val="509938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42939" y="604838"/>
            <a:ext cx="5749925" cy="952500"/>
          </a:xfrm>
        </p:spPr>
        <p:txBody>
          <a:bodyPr/>
          <a:lstStyle/>
          <a:p>
            <a:r>
              <a:rPr lang="en-GB" altLang="en-US" smtClean="0"/>
              <a:t>Grade A </a:t>
            </a:r>
            <a:r>
              <a:rPr lang="en-GB" altLang="en-US" sz="2100"/>
              <a:t>Design Considerations</a:t>
            </a:r>
            <a:endParaRPr lang="en-US" altLang="en-US" smtClean="0"/>
          </a:p>
        </p:txBody>
      </p:sp>
      <p:grpSp>
        <p:nvGrpSpPr>
          <p:cNvPr id="45059" name="Group 5"/>
          <p:cNvGrpSpPr>
            <a:grpSpLocks/>
          </p:cNvGrpSpPr>
          <p:nvPr/>
        </p:nvGrpSpPr>
        <p:grpSpPr bwMode="auto">
          <a:xfrm>
            <a:off x="593725" y="1412876"/>
            <a:ext cx="7481888" cy="4048125"/>
            <a:chOff x="158" y="709"/>
            <a:chExt cx="4855" cy="2993"/>
          </a:xfrm>
        </p:grpSpPr>
        <p:sp>
          <p:nvSpPr>
            <p:cNvPr id="454" name="Rectangle 6"/>
            <p:cNvSpPr>
              <a:spLocks noChangeArrowheads="1"/>
            </p:cNvSpPr>
            <p:nvPr/>
          </p:nvSpPr>
          <p:spPr bwMode="auto">
            <a:xfrm>
              <a:off x="158" y="709"/>
              <a:ext cx="4855" cy="2993"/>
            </a:xfrm>
            <a:prstGeom prst="rect">
              <a:avLst/>
            </a:prstGeom>
            <a:solidFill>
              <a:srgbClr val="FFFFFF"/>
            </a:solidFill>
            <a:ln w="9525">
              <a:solidFill>
                <a:srgbClr val="000000"/>
              </a:solidFill>
              <a:miter lim="800000"/>
              <a:headEnd/>
              <a:tailEnd/>
            </a:ln>
            <a:effectLst/>
          </p:spPr>
          <p:txBody>
            <a:bodyPr wrap="none" anchor="ctr"/>
            <a:lstStyle/>
            <a:p>
              <a:pPr>
                <a:defRPr/>
              </a:pPr>
              <a:endParaRPr lang="en-GB" sz="2100" kern="0">
                <a:solidFill>
                  <a:srgbClr val="000000"/>
                </a:solidFill>
                <a:latin typeface="Times New Roman" pitchFamily="18" charset="0"/>
              </a:endParaRPr>
            </a:p>
          </p:txBody>
        </p:sp>
        <p:grpSp>
          <p:nvGrpSpPr>
            <p:cNvPr id="45065" name="Group 7"/>
            <p:cNvGrpSpPr>
              <a:grpSpLocks/>
            </p:cNvGrpSpPr>
            <p:nvPr/>
          </p:nvGrpSpPr>
          <p:grpSpPr bwMode="auto">
            <a:xfrm>
              <a:off x="204" y="799"/>
              <a:ext cx="4777" cy="2878"/>
              <a:chOff x="204" y="799"/>
              <a:chExt cx="4777" cy="2878"/>
            </a:xfrm>
          </p:grpSpPr>
          <p:sp>
            <p:nvSpPr>
              <p:cNvPr id="456" name="Rectangle 8"/>
              <p:cNvSpPr>
                <a:spLocks noChangeArrowheads="1"/>
              </p:cNvSpPr>
              <p:nvPr/>
            </p:nvSpPr>
            <p:spPr bwMode="auto">
              <a:xfrm>
                <a:off x="1240" y="816"/>
                <a:ext cx="2832" cy="1345"/>
              </a:xfrm>
              <a:prstGeom prst="rect">
                <a:avLst/>
              </a:prstGeom>
              <a:solidFill>
                <a:srgbClr val="EAEAEA"/>
              </a:solidFill>
              <a:ln w="9525">
                <a:noFill/>
                <a:miter lim="800000"/>
                <a:headEnd/>
                <a:tailEnd/>
              </a:ln>
              <a:effectLst/>
            </p:spPr>
            <p:txBody>
              <a:bodyPr wrap="none" anchor="ctr"/>
              <a:lstStyle/>
              <a:p>
                <a:pPr>
                  <a:defRPr/>
                </a:pPr>
                <a:endParaRPr lang="en-GB" sz="2100" kern="0">
                  <a:solidFill>
                    <a:srgbClr val="000000"/>
                  </a:solidFill>
                  <a:latin typeface="Times New Roman" pitchFamily="18" charset="0"/>
                </a:endParaRPr>
              </a:p>
            </p:txBody>
          </p:sp>
          <p:sp>
            <p:nvSpPr>
              <p:cNvPr id="457" name="Rectangle 9"/>
              <p:cNvSpPr>
                <a:spLocks noChangeArrowheads="1"/>
              </p:cNvSpPr>
              <p:nvPr/>
            </p:nvSpPr>
            <p:spPr bwMode="auto">
              <a:xfrm flipH="1">
                <a:off x="3781" y="816"/>
                <a:ext cx="1200" cy="2689"/>
              </a:xfrm>
              <a:prstGeom prst="rect">
                <a:avLst/>
              </a:prstGeom>
              <a:solidFill>
                <a:srgbClr val="EAEAEA"/>
              </a:solidFill>
              <a:ln w="9525">
                <a:noFill/>
                <a:miter lim="800000"/>
                <a:headEnd/>
                <a:tailEnd/>
              </a:ln>
              <a:effectLst/>
            </p:spPr>
            <p:txBody>
              <a:bodyPr wrap="none" anchor="ctr"/>
              <a:lstStyle/>
              <a:p>
                <a:pPr>
                  <a:defRPr/>
                </a:pPr>
                <a:endParaRPr lang="en-GB" sz="2100" kern="0">
                  <a:solidFill>
                    <a:srgbClr val="000000"/>
                  </a:solidFill>
                  <a:latin typeface="Times New Roman" pitchFamily="18" charset="0"/>
                </a:endParaRPr>
              </a:p>
            </p:txBody>
          </p:sp>
          <p:grpSp>
            <p:nvGrpSpPr>
              <p:cNvPr id="45068" name="Group 10"/>
              <p:cNvGrpSpPr>
                <a:grpSpLocks/>
              </p:cNvGrpSpPr>
              <p:nvPr/>
            </p:nvGrpSpPr>
            <p:grpSpPr bwMode="auto">
              <a:xfrm>
                <a:off x="3923" y="816"/>
                <a:ext cx="384" cy="240"/>
                <a:chOff x="3696" y="816"/>
                <a:chExt cx="384" cy="240"/>
              </a:xfrm>
            </p:grpSpPr>
            <p:sp>
              <p:nvSpPr>
                <p:cNvPr id="565" name="Line 11"/>
                <p:cNvSpPr>
                  <a:spLocks noChangeShapeType="1"/>
                </p:cNvSpPr>
                <p:nvPr/>
              </p:nvSpPr>
              <p:spPr bwMode="auto">
                <a:xfrm flipH="1">
                  <a:off x="3989" y="816"/>
                  <a:ext cx="96" cy="237"/>
                </a:xfrm>
                <a:prstGeom prst="line">
                  <a:avLst/>
                </a:prstGeom>
                <a:noFill/>
                <a:ln w="57150">
                  <a:solidFill>
                    <a:srgbClr val="000000"/>
                  </a:solidFill>
                  <a:round/>
                  <a:headEnd/>
                  <a:tailEnd/>
                </a:ln>
                <a:effectLst/>
              </p:spPr>
              <p:txBody>
                <a:bodyPr/>
                <a:lstStyle/>
                <a:p>
                  <a:pPr>
                    <a:defRPr/>
                  </a:pPr>
                  <a:endParaRPr lang="en-GB" sz="2100" kern="0">
                    <a:solidFill>
                      <a:srgbClr val="000000"/>
                    </a:solidFill>
                    <a:latin typeface="Times New Roman" pitchFamily="18" charset="0"/>
                  </a:endParaRPr>
                </a:p>
              </p:txBody>
            </p:sp>
            <p:sp>
              <p:nvSpPr>
                <p:cNvPr id="566" name="Arc 12"/>
                <p:cNvSpPr>
                  <a:spLocks/>
                </p:cNvSpPr>
                <p:nvPr/>
              </p:nvSpPr>
              <p:spPr bwMode="auto">
                <a:xfrm rot="10863742">
                  <a:off x="3696" y="816"/>
                  <a:ext cx="288" cy="2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wrap="none" anchor="ctr"/>
                <a:lstStyle/>
                <a:p>
                  <a:pPr>
                    <a:defRPr/>
                  </a:pPr>
                  <a:endParaRPr lang="en-GB" sz="2100" kern="0">
                    <a:solidFill>
                      <a:srgbClr val="000000"/>
                    </a:solidFill>
                    <a:latin typeface="Times New Roman" pitchFamily="18" charset="0"/>
                  </a:endParaRPr>
                </a:p>
              </p:txBody>
            </p:sp>
          </p:grpSp>
          <p:grpSp>
            <p:nvGrpSpPr>
              <p:cNvPr id="45069" name="Group 13"/>
              <p:cNvGrpSpPr>
                <a:grpSpLocks/>
              </p:cNvGrpSpPr>
              <p:nvPr/>
            </p:nvGrpSpPr>
            <p:grpSpPr bwMode="auto">
              <a:xfrm>
                <a:off x="4307" y="816"/>
                <a:ext cx="384" cy="240"/>
                <a:chOff x="3696" y="816"/>
                <a:chExt cx="384" cy="240"/>
              </a:xfrm>
            </p:grpSpPr>
            <p:sp>
              <p:nvSpPr>
                <p:cNvPr id="563" name="Line 14"/>
                <p:cNvSpPr>
                  <a:spLocks noChangeShapeType="1"/>
                </p:cNvSpPr>
                <p:nvPr/>
              </p:nvSpPr>
              <p:spPr bwMode="auto">
                <a:xfrm flipH="1">
                  <a:off x="3984" y="816"/>
                  <a:ext cx="96" cy="237"/>
                </a:xfrm>
                <a:prstGeom prst="line">
                  <a:avLst/>
                </a:prstGeom>
                <a:noFill/>
                <a:ln w="57150">
                  <a:solidFill>
                    <a:srgbClr val="000000"/>
                  </a:solidFill>
                  <a:round/>
                  <a:headEnd/>
                  <a:tailEnd/>
                </a:ln>
                <a:effectLst/>
              </p:spPr>
              <p:txBody>
                <a:bodyPr/>
                <a:lstStyle/>
                <a:p>
                  <a:pPr>
                    <a:defRPr/>
                  </a:pPr>
                  <a:endParaRPr lang="en-GB" sz="2100" kern="0">
                    <a:solidFill>
                      <a:srgbClr val="000000"/>
                    </a:solidFill>
                    <a:latin typeface="Times New Roman" pitchFamily="18" charset="0"/>
                  </a:endParaRPr>
                </a:p>
              </p:txBody>
            </p:sp>
            <p:sp>
              <p:nvSpPr>
                <p:cNvPr id="564" name="Arc 15"/>
                <p:cNvSpPr>
                  <a:spLocks/>
                </p:cNvSpPr>
                <p:nvPr/>
              </p:nvSpPr>
              <p:spPr bwMode="auto">
                <a:xfrm rot="10863742">
                  <a:off x="3696" y="816"/>
                  <a:ext cx="283" cy="2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wrap="none" anchor="ctr"/>
                <a:lstStyle/>
                <a:p>
                  <a:pPr>
                    <a:defRPr/>
                  </a:pPr>
                  <a:endParaRPr lang="en-GB" sz="2100" kern="0">
                    <a:solidFill>
                      <a:srgbClr val="000000"/>
                    </a:solidFill>
                    <a:latin typeface="Times New Roman" pitchFamily="18" charset="0"/>
                  </a:endParaRPr>
                </a:p>
              </p:txBody>
            </p:sp>
          </p:grpSp>
          <p:grpSp>
            <p:nvGrpSpPr>
              <p:cNvPr id="45070" name="Group 16"/>
              <p:cNvGrpSpPr>
                <a:grpSpLocks/>
              </p:cNvGrpSpPr>
              <p:nvPr/>
            </p:nvGrpSpPr>
            <p:grpSpPr bwMode="auto">
              <a:xfrm>
                <a:off x="1283" y="1056"/>
                <a:ext cx="2832" cy="1104"/>
                <a:chOff x="1056" y="1056"/>
                <a:chExt cx="2832" cy="1104"/>
              </a:xfrm>
            </p:grpSpPr>
            <p:sp>
              <p:nvSpPr>
                <p:cNvPr id="555" name="Rectangle 17"/>
                <p:cNvSpPr>
                  <a:spLocks noChangeArrowheads="1"/>
                </p:cNvSpPr>
                <p:nvPr/>
              </p:nvSpPr>
              <p:spPr bwMode="auto">
                <a:xfrm>
                  <a:off x="1488" y="1683"/>
                  <a:ext cx="2016" cy="481"/>
                </a:xfrm>
                <a:prstGeom prst="rect">
                  <a:avLst/>
                </a:prstGeom>
                <a:solidFill>
                  <a:srgbClr val="90D897"/>
                </a:solidFill>
                <a:ln w="9525">
                  <a:solidFill>
                    <a:srgbClr val="000000"/>
                  </a:solidFill>
                  <a:miter lim="800000"/>
                  <a:headEnd/>
                  <a:tailEnd/>
                </a:ln>
                <a:effectLst/>
              </p:spPr>
              <p:txBody>
                <a:bodyPr wrap="none" anchor="ctr"/>
                <a:lstStyle/>
                <a:p>
                  <a:pPr>
                    <a:defRPr/>
                  </a:pPr>
                  <a:endParaRPr lang="en-GB" sz="2100" kern="0">
                    <a:solidFill>
                      <a:srgbClr val="000000"/>
                    </a:solidFill>
                    <a:latin typeface="Times New Roman" pitchFamily="18" charset="0"/>
                  </a:endParaRPr>
                </a:p>
              </p:txBody>
            </p:sp>
            <p:sp>
              <p:nvSpPr>
                <p:cNvPr id="556" name="Line 18"/>
                <p:cNvSpPr>
                  <a:spLocks noChangeShapeType="1"/>
                </p:cNvSpPr>
                <p:nvPr/>
              </p:nvSpPr>
              <p:spPr bwMode="auto">
                <a:xfrm>
                  <a:off x="1344" y="1488"/>
                  <a:ext cx="0" cy="242"/>
                </a:xfrm>
                <a:prstGeom prst="line">
                  <a:avLst/>
                </a:prstGeom>
                <a:noFill/>
                <a:ln w="76200" cmpd="tri">
                  <a:solidFill>
                    <a:srgbClr val="000000"/>
                  </a:solidFill>
                  <a:round/>
                  <a:headEnd/>
                  <a:tailEnd/>
                </a:ln>
                <a:effectLst/>
              </p:spPr>
              <p:txBody>
                <a:bodyPr/>
                <a:lstStyle/>
                <a:p>
                  <a:pPr>
                    <a:defRPr/>
                  </a:pPr>
                  <a:endParaRPr lang="en-GB" sz="2100" kern="0">
                    <a:solidFill>
                      <a:srgbClr val="000000"/>
                    </a:solidFill>
                    <a:latin typeface="Times New Roman" pitchFamily="18" charset="0"/>
                  </a:endParaRPr>
                </a:p>
              </p:txBody>
            </p:sp>
            <p:sp>
              <p:nvSpPr>
                <p:cNvPr id="557" name="Line 19"/>
                <p:cNvSpPr>
                  <a:spLocks noChangeShapeType="1"/>
                </p:cNvSpPr>
                <p:nvPr/>
              </p:nvSpPr>
              <p:spPr bwMode="auto">
                <a:xfrm>
                  <a:off x="1344" y="1683"/>
                  <a:ext cx="138" cy="237"/>
                </a:xfrm>
                <a:prstGeom prst="line">
                  <a:avLst/>
                </a:prstGeom>
                <a:noFill/>
                <a:ln w="76200" cmpd="tri">
                  <a:solidFill>
                    <a:srgbClr val="000000"/>
                  </a:solidFill>
                  <a:round/>
                  <a:headEnd/>
                  <a:tailEnd/>
                </a:ln>
                <a:effectLst/>
              </p:spPr>
              <p:txBody>
                <a:bodyPr/>
                <a:lstStyle/>
                <a:p>
                  <a:pPr>
                    <a:defRPr/>
                  </a:pPr>
                  <a:endParaRPr lang="en-GB" sz="2100" kern="0">
                    <a:solidFill>
                      <a:srgbClr val="000000"/>
                    </a:solidFill>
                    <a:latin typeface="Times New Roman" pitchFamily="18" charset="0"/>
                  </a:endParaRPr>
                </a:p>
              </p:txBody>
            </p:sp>
            <p:sp>
              <p:nvSpPr>
                <p:cNvPr id="558" name="Rectangle 20"/>
                <p:cNvSpPr>
                  <a:spLocks noChangeArrowheads="1"/>
                </p:cNvSpPr>
                <p:nvPr/>
              </p:nvSpPr>
              <p:spPr bwMode="auto">
                <a:xfrm>
                  <a:off x="1056" y="1202"/>
                  <a:ext cx="96" cy="142"/>
                </a:xfrm>
                <a:prstGeom prst="rect">
                  <a:avLst/>
                </a:prstGeom>
                <a:solidFill>
                  <a:srgbClr val="90D897"/>
                </a:solidFill>
                <a:ln w="9525">
                  <a:solidFill>
                    <a:srgbClr val="000000"/>
                  </a:solidFill>
                  <a:miter lim="800000"/>
                  <a:headEnd/>
                  <a:tailEnd/>
                </a:ln>
                <a:effectLst/>
              </p:spPr>
              <p:txBody>
                <a:bodyPr wrap="none" anchor="ctr"/>
                <a:lstStyle/>
                <a:p>
                  <a:pPr>
                    <a:defRPr/>
                  </a:pPr>
                  <a:endParaRPr lang="en-GB" sz="2100" kern="0">
                    <a:solidFill>
                      <a:srgbClr val="000000"/>
                    </a:solidFill>
                    <a:latin typeface="Times New Roman" pitchFamily="18" charset="0"/>
                  </a:endParaRPr>
                </a:p>
              </p:txBody>
            </p:sp>
            <p:sp>
              <p:nvSpPr>
                <p:cNvPr id="559" name="Oval 21"/>
                <p:cNvSpPr>
                  <a:spLocks noChangeArrowheads="1"/>
                </p:cNvSpPr>
                <p:nvPr/>
              </p:nvSpPr>
              <p:spPr bwMode="auto">
                <a:xfrm>
                  <a:off x="1104" y="1056"/>
                  <a:ext cx="480" cy="432"/>
                </a:xfrm>
                <a:prstGeom prst="ellipse">
                  <a:avLst/>
                </a:prstGeom>
                <a:solidFill>
                  <a:srgbClr val="90D897"/>
                </a:solidFill>
                <a:ln w="9525">
                  <a:solidFill>
                    <a:srgbClr val="000000"/>
                  </a:solidFill>
                  <a:round/>
                  <a:headEnd/>
                  <a:tailEnd/>
                </a:ln>
                <a:effectLst/>
              </p:spPr>
              <p:txBody>
                <a:bodyPr wrap="none" anchor="ctr"/>
                <a:lstStyle/>
                <a:p>
                  <a:pPr>
                    <a:defRPr/>
                  </a:pPr>
                  <a:endParaRPr lang="en-GB" sz="2100" kern="0">
                    <a:solidFill>
                      <a:srgbClr val="000000"/>
                    </a:solidFill>
                    <a:latin typeface="Times New Roman" pitchFamily="18" charset="0"/>
                  </a:endParaRPr>
                </a:p>
              </p:txBody>
            </p:sp>
            <p:sp>
              <p:nvSpPr>
                <p:cNvPr id="560" name="Line 22"/>
                <p:cNvSpPr>
                  <a:spLocks noChangeShapeType="1"/>
                </p:cNvSpPr>
                <p:nvPr/>
              </p:nvSpPr>
              <p:spPr bwMode="auto">
                <a:xfrm flipV="1">
                  <a:off x="3499" y="1683"/>
                  <a:ext cx="144" cy="190"/>
                </a:xfrm>
                <a:prstGeom prst="line">
                  <a:avLst/>
                </a:prstGeom>
                <a:noFill/>
                <a:ln w="76200" cmpd="tri">
                  <a:solidFill>
                    <a:srgbClr val="000000"/>
                  </a:solidFill>
                  <a:round/>
                  <a:headEnd/>
                  <a:tailEnd/>
                </a:ln>
                <a:effectLst/>
              </p:spPr>
              <p:txBody>
                <a:bodyPr/>
                <a:lstStyle/>
                <a:p>
                  <a:pPr>
                    <a:defRPr/>
                  </a:pPr>
                  <a:endParaRPr lang="en-GB" sz="2100" kern="0">
                    <a:solidFill>
                      <a:srgbClr val="000000"/>
                    </a:solidFill>
                    <a:latin typeface="Times New Roman" pitchFamily="18" charset="0"/>
                  </a:endParaRPr>
                </a:p>
              </p:txBody>
            </p:sp>
            <p:sp>
              <p:nvSpPr>
                <p:cNvPr id="561" name="Line 23"/>
                <p:cNvSpPr>
                  <a:spLocks noChangeShapeType="1"/>
                </p:cNvSpPr>
                <p:nvPr/>
              </p:nvSpPr>
              <p:spPr bwMode="auto">
                <a:xfrm>
                  <a:off x="3648" y="1488"/>
                  <a:ext cx="0" cy="242"/>
                </a:xfrm>
                <a:prstGeom prst="line">
                  <a:avLst/>
                </a:prstGeom>
                <a:noFill/>
                <a:ln w="76200" cmpd="tri">
                  <a:solidFill>
                    <a:srgbClr val="000000"/>
                  </a:solidFill>
                  <a:round/>
                  <a:headEnd/>
                  <a:tailEnd/>
                </a:ln>
                <a:effectLst/>
              </p:spPr>
              <p:txBody>
                <a:bodyPr/>
                <a:lstStyle/>
                <a:p>
                  <a:pPr>
                    <a:defRPr/>
                  </a:pPr>
                  <a:endParaRPr lang="en-GB" sz="2100" kern="0">
                    <a:solidFill>
                      <a:srgbClr val="000000"/>
                    </a:solidFill>
                    <a:latin typeface="Times New Roman" pitchFamily="18" charset="0"/>
                  </a:endParaRPr>
                </a:p>
              </p:txBody>
            </p:sp>
            <p:sp>
              <p:nvSpPr>
                <p:cNvPr id="562" name="Rectangle 24"/>
                <p:cNvSpPr>
                  <a:spLocks noChangeArrowheads="1"/>
                </p:cNvSpPr>
                <p:nvPr/>
              </p:nvSpPr>
              <p:spPr bwMode="auto">
                <a:xfrm>
                  <a:off x="3406" y="1245"/>
                  <a:ext cx="480" cy="289"/>
                </a:xfrm>
                <a:prstGeom prst="rect">
                  <a:avLst/>
                </a:prstGeom>
                <a:solidFill>
                  <a:srgbClr val="90D897"/>
                </a:solidFill>
                <a:ln w="9525">
                  <a:solidFill>
                    <a:srgbClr val="000000"/>
                  </a:solidFill>
                  <a:miter lim="800000"/>
                  <a:headEnd/>
                  <a:tailEnd/>
                </a:ln>
                <a:effectLst/>
              </p:spPr>
              <p:txBody>
                <a:bodyPr wrap="none" anchor="ctr"/>
                <a:lstStyle/>
                <a:p>
                  <a:pPr>
                    <a:defRPr/>
                  </a:pPr>
                  <a:endParaRPr lang="en-GB" sz="2100" kern="0">
                    <a:solidFill>
                      <a:srgbClr val="000000"/>
                    </a:solidFill>
                    <a:latin typeface="Times New Roman" pitchFamily="18" charset="0"/>
                  </a:endParaRPr>
                </a:p>
              </p:txBody>
            </p:sp>
          </p:grpSp>
          <p:sp>
            <p:nvSpPr>
              <p:cNvPr id="461" name="Rectangle 25"/>
              <p:cNvSpPr>
                <a:spLocks noChangeArrowheads="1"/>
              </p:cNvSpPr>
              <p:nvPr/>
            </p:nvSpPr>
            <p:spPr bwMode="auto">
              <a:xfrm>
                <a:off x="431" y="891"/>
                <a:ext cx="864" cy="671"/>
              </a:xfrm>
              <a:prstGeom prst="rect">
                <a:avLst/>
              </a:prstGeom>
              <a:solidFill>
                <a:srgbClr val="808080"/>
              </a:solidFill>
              <a:ln w="9525">
                <a:solidFill>
                  <a:srgbClr val="000000"/>
                </a:solidFill>
                <a:miter lim="800000"/>
                <a:headEnd/>
                <a:tailEnd/>
              </a:ln>
            </p:spPr>
            <p:txBody>
              <a:bodyPr wrap="none" anchor="ctr"/>
              <a:lstStyle/>
              <a:p>
                <a:pPr algn="ctr">
                  <a:defRPr/>
                </a:pPr>
                <a:endParaRPr lang="en-US" sz="1400" b="1" kern="0">
                  <a:solidFill>
                    <a:srgbClr val="FFFFFF"/>
                  </a:solidFill>
                </a:endParaRPr>
              </a:p>
              <a:p>
                <a:pPr algn="ctr">
                  <a:defRPr/>
                </a:pPr>
                <a:r>
                  <a:rPr lang="en-US" sz="1400" b="1" kern="0">
                    <a:solidFill>
                      <a:srgbClr val="FFFFFF"/>
                    </a:solidFill>
                  </a:rPr>
                  <a:t>Vial</a:t>
                </a:r>
              </a:p>
              <a:p>
                <a:pPr algn="ctr">
                  <a:defRPr/>
                </a:pPr>
                <a:r>
                  <a:rPr lang="en-US" sz="1400" b="1" kern="0">
                    <a:solidFill>
                      <a:srgbClr val="FFFFFF"/>
                    </a:solidFill>
                  </a:rPr>
                  <a:t>Sterilising </a:t>
                </a:r>
              </a:p>
              <a:p>
                <a:pPr algn="ctr">
                  <a:defRPr/>
                </a:pPr>
                <a:r>
                  <a:rPr lang="en-US" sz="1400" b="1" kern="0">
                    <a:solidFill>
                      <a:srgbClr val="FFFFFF"/>
                    </a:solidFill>
                  </a:rPr>
                  <a:t>Tunnel</a:t>
                </a:r>
              </a:p>
            </p:txBody>
          </p:sp>
          <p:sp>
            <p:nvSpPr>
              <p:cNvPr id="462" name="Line 26"/>
              <p:cNvSpPr>
                <a:spLocks noChangeShapeType="1"/>
              </p:cNvSpPr>
              <p:nvPr/>
            </p:nvSpPr>
            <p:spPr bwMode="auto">
              <a:xfrm>
                <a:off x="4967" y="799"/>
                <a:ext cx="0" cy="2722"/>
              </a:xfrm>
              <a:prstGeom prst="line">
                <a:avLst/>
              </a:prstGeom>
              <a:noFill/>
              <a:ln w="9525">
                <a:solidFill>
                  <a:srgbClr val="000000"/>
                </a:solidFill>
                <a:round/>
                <a:headEnd/>
                <a:tailEnd/>
              </a:ln>
              <a:effectLst/>
            </p:spPr>
            <p:txBody>
              <a:bodyPr/>
              <a:lstStyle/>
              <a:p>
                <a:pPr>
                  <a:defRPr/>
                </a:pPr>
                <a:endParaRPr lang="en-GB" sz="2100" kern="0">
                  <a:solidFill>
                    <a:srgbClr val="000000"/>
                  </a:solidFill>
                  <a:latin typeface="Times New Roman" pitchFamily="18" charset="0"/>
                </a:endParaRPr>
              </a:p>
            </p:txBody>
          </p:sp>
          <p:sp>
            <p:nvSpPr>
              <p:cNvPr id="463" name="Line 27"/>
              <p:cNvSpPr>
                <a:spLocks noChangeShapeType="1"/>
              </p:cNvSpPr>
              <p:nvPr/>
            </p:nvSpPr>
            <p:spPr bwMode="auto">
              <a:xfrm flipH="1">
                <a:off x="3787" y="3520"/>
                <a:ext cx="1176" cy="0"/>
              </a:xfrm>
              <a:prstGeom prst="line">
                <a:avLst/>
              </a:prstGeom>
              <a:noFill/>
              <a:ln w="9525">
                <a:solidFill>
                  <a:srgbClr val="000000"/>
                </a:solidFill>
                <a:round/>
                <a:headEnd/>
                <a:tailEnd/>
              </a:ln>
              <a:effectLst/>
            </p:spPr>
            <p:txBody>
              <a:bodyPr/>
              <a:lstStyle/>
              <a:p>
                <a:pPr>
                  <a:defRPr/>
                </a:pPr>
                <a:endParaRPr lang="en-GB" sz="2100" kern="0">
                  <a:solidFill>
                    <a:srgbClr val="000000"/>
                  </a:solidFill>
                  <a:latin typeface="Times New Roman" pitchFamily="18" charset="0"/>
                </a:endParaRPr>
              </a:p>
            </p:txBody>
          </p:sp>
          <p:sp>
            <p:nvSpPr>
              <p:cNvPr id="464" name="Line 28"/>
              <p:cNvSpPr>
                <a:spLocks noChangeShapeType="1"/>
              </p:cNvSpPr>
              <p:nvPr/>
            </p:nvSpPr>
            <p:spPr bwMode="auto">
              <a:xfrm flipV="1">
                <a:off x="1247" y="799"/>
                <a:ext cx="0" cy="1362"/>
              </a:xfrm>
              <a:prstGeom prst="line">
                <a:avLst/>
              </a:prstGeom>
              <a:noFill/>
              <a:ln w="9525">
                <a:solidFill>
                  <a:srgbClr val="000000"/>
                </a:solidFill>
                <a:round/>
                <a:headEnd/>
                <a:tailEnd/>
              </a:ln>
              <a:effectLst/>
            </p:spPr>
            <p:txBody>
              <a:bodyPr/>
              <a:lstStyle/>
              <a:p>
                <a:pPr>
                  <a:defRPr/>
                </a:pPr>
                <a:endParaRPr lang="en-GB" sz="2100" kern="0">
                  <a:solidFill>
                    <a:srgbClr val="000000"/>
                  </a:solidFill>
                  <a:latin typeface="Times New Roman" pitchFamily="18" charset="0"/>
                </a:endParaRPr>
              </a:p>
            </p:txBody>
          </p:sp>
          <p:sp>
            <p:nvSpPr>
              <p:cNvPr id="465" name="Line 29"/>
              <p:cNvSpPr>
                <a:spLocks noChangeShapeType="1"/>
              </p:cNvSpPr>
              <p:nvPr/>
            </p:nvSpPr>
            <p:spPr bwMode="auto">
              <a:xfrm>
                <a:off x="1247" y="799"/>
                <a:ext cx="3720" cy="0"/>
              </a:xfrm>
              <a:prstGeom prst="line">
                <a:avLst/>
              </a:prstGeom>
              <a:noFill/>
              <a:ln w="9525">
                <a:solidFill>
                  <a:srgbClr val="000000"/>
                </a:solidFill>
                <a:round/>
                <a:headEnd/>
                <a:tailEnd/>
              </a:ln>
              <a:effectLst/>
            </p:spPr>
            <p:txBody>
              <a:bodyPr/>
              <a:lstStyle/>
              <a:p>
                <a:pPr>
                  <a:defRPr/>
                </a:pPr>
                <a:endParaRPr lang="en-GB" sz="2100" kern="0">
                  <a:solidFill>
                    <a:srgbClr val="000000"/>
                  </a:solidFill>
                  <a:latin typeface="Times New Roman" pitchFamily="18" charset="0"/>
                </a:endParaRPr>
              </a:p>
            </p:txBody>
          </p:sp>
          <p:sp>
            <p:nvSpPr>
              <p:cNvPr id="466" name="Rectangle 30"/>
              <p:cNvSpPr>
                <a:spLocks noChangeArrowheads="1"/>
              </p:cNvSpPr>
              <p:nvPr/>
            </p:nvSpPr>
            <p:spPr bwMode="auto">
              <a:xfrm>
                <a:off x="2018" y="1708"/>
                <a:ext cx="544" cy="406"/>
              </a:xfrm>
              <a:prstGeom prst="rect">
                <a:avLst/>
              </a:prstGeom>
              <a:noFill/>
              <a:ln w="9525">
                <a:solidFill>
                  <a:srgbClr val="000000"/>
                </a:solidFill>
                <a:prstDash val="dash"/>
                <a:miter lim="800000"/>
                <a:headEnd/>
                <a:tailEnd/>
              </a:ln>
              <a:extLst/>
            </p:spPr>
            <p:txBody>
              <a:bodyPr wrap="none" anchor="ctr"/>
              <a:lstStyle/>
              <a:p>
                <a:pPr algn="ctr">
                  <a:defRPr/>
                </a:pPr>
                <a:endParaRPr lang="en-US" sz="1400" b="1" kern="0">
                  <a:solidFill>
                    <a:srgbClr val="000000"/>
                  </a:solidFill>
                </a:endParaRPr>
              </a:p>
            </p:txBody>
          </p:sp>
          <p:sp>
            <p:nvSpPr>
              <p:cNvPr id="467" name="Rectangle 31"/>
              <p:cNvSpPr>
                <a:spLocks noChangeArrowheads="1"/>
              </p:cNvSpPr>
              <p:nvPr/>
            </p:nvSpPr>
            <p:spPr bwMode="auto">
              <a:xfrm>
                <a:off x="2883" y="1708"/>
                <a:ext cx="774" cy="406"/>
              </a:xfrm>
              <a:prstGeom prst="rect">
                <a:avLst/>
              </a:prstGeom>
              <a:noFill/>
              <a:ln w="9525">
                <a:solidFill>
                  <a:srgbClr val="000000"/>
                </a:solidFill>
                <a:prstDash val="dash"/>
                <a:miter lim="800000"/>
                <a:headEnd/>
                <a:tailEnd/>
              </a:ln>
              <a:extLst/>
            </p:spPr>
            <p:txBody>
              <a:bodyPr wrap="none" anchor="ctr"/>
              <a:lstStyle/>
              <a:p>
                <a:pPr algn="ctr">
                  <a:defRPr/>
                </a:pPr>
                <a:endParaRPr lang="en-US" sz="1400" b="1" kern="0">
                  <a:solidFill>
                    <a:srgbClr val="000000"/>
                  </a:solidFill>
                </a:endParaRPr>
              </a:p>
            </p:txBody>
          </p:sp>
          <p:sp>
            <p:nvSpPr>
              <p:cNvPr id="468" name="Line 32"/>
              <p:cNvSpPr>
                <a:spLocks noChangeShapeType="1"/>
              </p:cNvSpPr>
              <p:nvPr/>
            </p:nvSpPr>
            <p:spPr bwMode="auto">
              <a:xfrm flipV="1">
                <a:off x="3787" y="2161"/>
                <a:ext cx="0" cy="1360"/>
              </a:xfrm>
              <a:prstGeom prst="line">
                <a:avLst/>
              </a:prstGeom>
              <a:noFill/>
              <a:ln w="9525">
                <a:solidFill>
                  <a:srgbClr val="000000"/>
                </a:solidFill>
                <a:round/>
                <a:headEnd/>
                <a:tailEnd/>
              </a:ln>
              <a:effectLst/>
            </p:spPr>
            <p:txBody>
              <a:bodyPr/>
              <a:lstStyle/>
              <a:p>
                <a:pPr>
                  <a:defRPr/>
                </a:pPr>
                <a:endParaRPr lang="en-GB" sz="2100" kern="0">
                  <a:solidFill>
                    <a:srgbClr val="000000"/>
                  </a:solidFill>
                  <a:latin typeface="Times New Roman" pitchFamily="18" charset="0"/>
                </a:endParaRPr>
              </a:p>
            </p:txBody>
          </p:sp>
          <p:sp>
            <p:nvSpPr>
              <p:cNvPr id="469" name="Line 33"/>
              <p:cNvSpPr>
                <a:spLocks noChangeShapeType="1"/>
              </p:cNvSpPr>
              <p:nvPr/>
            </p:nvSpPr>
            <p:spPr bwMode="auto">
              <a:xfrm flipH="1">
                <a:off x="1247" y="2161"/>
                <a:ext cx="2540" cy="0"/>
              </a:xfrm>
              <a:prstGeom prst="line">
                <a:avLst/>
              </a:prstGeom>
              <a:noFill/>
              <a:ln w="9525">
                <a:solidFill>
                  <a:srgbClr val="000000"/>
                </a:solidFill>
                <a:round/>
                <a:headEnd/>
                <a:tailEnd/>
              </a:ln>
              <a:effectLst/>
            </p:spPr>
            <p:txBody>
              <a:bodyPr/>
              <a:lstStyle/>
              <a:p>
                <a:pPr>
                  <a:defRPr/>
                </a:pPr>
                <a:endParaRPr lang="en-GB" sz="2100" kern="0">
                  <a:solidFill>
                    <a:srgbClr val="000000"/>
                  </a:solidFill>
                  <a:latin typeface="Times New Roman" pitchFamily="18" charset="0"/>
                </a:endParaRPr>
              </a:p>
            </p:txBody>
          </p:sp>
          <p:sp>
            <p:nvSpPr>
              <p:cNvPr id="470" name="Freeform 34"/>
              <p:cNvSpPr>
                <a:spLocks/>
              </p:cNvSpPr>
              <p:nvPr/>
            </p:nvSpPr>
            <p:spPr bwMode="auto">
              <a:xfrm>
                <a:off x="1434" y="1371"/>
                <a:ext cx="731" cy="1441"/>
              </a:xfrm>
              <a:custGeom>
                <a:avLst/>
                <a:gdLst/>
                <a:ahLst/>
                <a:cxnLst>
                  <a:cxn ang="0">
                    <a:pos x="731" y="1445"/>
                  </a:cxn>
                  <a:cxn ang="0">
                    <a:pos x="676" y="1427"/>
                  </a:cxn>
                  <a:cxn ang="0">
                    <a:pos x="612" y="1372"/>
                  </a:cxn>
                  <a:cxn ang="0">
                    <a:pos x="558" y="1354"/>
                  </a:cxn>
                  <a:cxn ang="0">
                    <a:pos x="375" y="1299"/>
                  </a:cxn>
                  <a:cxn ang="0">
                    <a:pos x="347" y="1290"/>
                  </a:cxn>
                  <a:cxn ang="0">
                    <a:pos x="329" y="1271"/>
                  </a:cxn>
                  <a:cxn ang="0">
                    <a:pos x="274" y="1253"/>
                  </a:cxn>
                  <a:cxn ang="0">
                    <a:pos x="247" y="1244"/>
                  </a:cxn>
                  <a:cxn ang="0">
                    <a:pos x="128" y="1134"/>
                  </a:cxn>
                  <a:cxn ang="0">
                    <a:pos x="82" y="1088"/>
                  </a:cxn>
                  <a:cxn ang="0">
                    <a:pos x="36" y="960"/>
                  </a:cxn>
                  <a:cxn ang="0">
                    <a:pos x="0" y="832"/>
                  </a:cxn>
                  <a:cxn ang="0">
                    <a:pos x="9" y="522"/>
                  </a:cxn>
                  <a:cxn ang="0">
                    <a:pos x="18" y="101"/>
                  </a:cxn>
                  <a:cxn ang="0">
                    <a:pos x="46" y="74"/>
                  </a:cxn>
                  <a:cxn ang="0">
                    <a:pos x="46" y="0"/>
                  </a:cxn>
                </a:cxnLst>
                <a:rect l="0" t="0" r="r" b="b"/>
                <a:pathLst>
                  <a:path w="731" h="1445">
                    <a:moveTo>
                      <a:pt x="731" y="1445"/>
                    </a:moveTo>
                    <a:cubicBezTo>
                      <a:pt x="713" y="1439"/>
                      <a:pt x="694" y="1433"/>
                      <a:pt x="676" y="1427"/>
                    </a:cubicBezTo>
                    <a:cubicBezTo>
                      <a:pt x="663" y="1423"/>
                      <a:pt x="628" y="1380"/>
                      <a:pt x="612" y="1372"/>
                    </a:cubicBezTo>
                    <a:cubicBezTo>
                      <a:pt x="595" y="1364"/>
                      <a:pt x="558" y="1354"/>
                      <a:pt x="558" y="1354"/>
                    </a:cubicBezTo>
                    <a:cubicBezTo>
                      <a:pt x="512" y="1308"/>
                      <a:pt x="436" y="1306"/>
                      <a:pt x="375" y="1299"/>
                    </a:cubicBezTo>
                    <a:cubicBezTo>
                      <a:pt x="366" y="1296"/>
                      <a:pt x="355" y="1295"/>
                      <a:pt x="347" y="1290"/>
                    </a:cubicBezTo>
                    <a:cubicBezTo>
                      <a:pt x="340" y="1285"/>
                      <a:pt x="337" y="1275"/>
                      <a:pt x="329" y="1271"/>
                    </a:cubicBezTo>
                    <a:cubicBezTo>
                      <a:pt x="312" y="1262"/>
                      <a:pt x="292" y="1259"/>
                      <a:pt x="274" y="1253"/>
                    </a:cubicBezTo>
                    <a:cubicBezTo>
                      <a:pt x="265" y="1250"/>
                      <a:pt x="247" y="1244"/>
                      <a:pt x="247" y="1244"/>
                    </a:cubicBezTo>
                    <a:cubicBezTo>
                      <a:pt x="207" y="1206"/>
                      <a:pt x="169" y="1170"/>
                      <a:pt x="128" y="1134"/>
                    </a:cubicBezTo>
                    <a:cubicBezTo>
                      <a:pt x="112" y="1120"/>
                      <a:pt x="82" y="1088"/>
                      <a:pt x="82" y="1088"/>
                    </a:cubicBezTo>
                    <a:cubicBezTo>
                      <a:pt x="67" y="1042"/>
                      <a:pt x="72" y="996"/>
                      <a:pt x="36" y="960"/>
                    </a:cubicBezTo>
                    <a:cubicBezTo>
                      <a:pt x="10" y="882"/>
                      <a:pt x="22" y="924"/>
                      <a:pt x="0" y="832"/>
                    </a:cubicBezTo>
                    <a:cubicBezTo>
                      <a:pt x="33" y="732"/>
                      <a:pt x="19" y="624"/>
                      <a:pt x="9" y="522"/>
                    </a:cubicBezTo>
                    <a:cubicBezTo>
                      <a:pt x="12" y="382"/>
                      <a:pt x="6" y="241"/>
                      <a:pt x="18" y="101"/>
                    </a:cubicBezTo>
                    <a:cubicBezTo>
                      <a:pt x="19" y="88"/>
                      <a:pt x="43" y="86"/>
                      <a:pt x="46" y="74"/>
                    </a:cubicBezTo>
                    <a:cubicBezTo>
                      <a:pt x="53" y="50"/>
                      <a:pt x="46" y="25"/>
                      <a:pt x="46" y="0"/>
                    </a:cubicBezTo>
                  </a:path>
                </a:pathLst>
              </a:custGeom>
              <a:noFill/>
              <a:ln w="57150" cap="flat" cmpd="sng">
                <a:solidFill>
                  <a:srgbClr val="000000"/>
                </a:solidFill>
                <a:prstDash val="sysDot"/>
                <a:round/>
                <a:headEnd/>
                <a:tailEnd/>
              </a:ln>
              <a:effectLst/>
            </p:spPr>
            <p:txBody>
              <a:bodyPr/>
              <a:lstStyle/>
              <a:p>
                <a:pPr>
                  <a:defRPr/>
                </a:pPr>
                <a:endParaRPr lang="en-GB" sz="2100" kern="0">
                  <a:solidFill>
                    <a:srgbClr val="000000"/>
                  </a:solidFill>
                  <a:latin typeface="Times New Roman" pitchFamily="18" charset="0"/>
                </a:endParaRPr>
              </a:p>
            </p:txBody>
          </p:sp>
          <p:sp>
            <p:nvSpPr>
              <p:cNvPr id="471" name="Freeform 35"/>
              <p:cNvSpPr>
                <a:spLocks/>
              </p:cNvSpPr>
              <p:nvPr/>
            </p:nvSpPr>
            <p:spPr bwMode="auto">
              <a:xfrm>
                <a:off x="2234" y="2040"/>
                <a:ext cx="65" cy="685"/>
              </a:xfrm>
              <a:custGeom>
                <a:avLst/>
                <a:gdLst/>
                <a:ahLst/>
                <a:cxnLst>
                  <a:cxn ang="0">
                    <a:pos x="46" y="685"/>
                  </a:cxn>
                  <a:cxn ang="0">
                    <a:pos x="19" y="602"/>
                  </a:cxn>
                  <a:cxn ang="0">
                    <a:pos x="0" y="547"/>
                  </a:cxn>
                  <a:cxn ang="0">
                    <a:pos x="9" y="337"/>
                  </a:cxn>
                  <a:cxn ang="0">
                    <a:pos x="28" y="319"/>
                  </a:cxn>
                  <a:cxn ang="0">
                    <a:pos x="37" y="291"/>
                  </a:cxn>
                  <a:cxn ang="0">
                    <a:pos x="55" y="90"/>
                  </a:cxn>
                  <a:cxn ang="0">
                    <a:pos x="58" y="36"/>
                  </a:cxn>
                  <a:cxn ang="0">
                    <a:pos x="58" y="0"/>
                  </a:cxn>
                </a:cxnLst>
                <a:rect l="0" t="0" r="r" b="b"/>
                <a:pathLst>
                  <a:path w="61" h="685">
                    <a:moveTo>
                      <a:pt x="46" y="685"/>
                    </a:moveTo>
                    <a:cubicBezTo>
                      <a:pt x="11" y="648"/>
                      <a:pt x="36" y="681"/>
                      <a:pt x="19" y="602"/>
                    </a:cubicBezTo>
                    <a:cubicBezTo>
                      <a:pt x="15" y="583"/>
                      <a:pt x="6" y="565"/>
                      <a:pt x="0" y="547"/>
                    </a:cubicBezTo>
                    <a:cubicBezTo>
                      <a:pt x="3" y="477"/>
                      <a:pt x="0" y="407"/>
                      <a:pt x="9" y="337"/>
                    </a:cubicBezTo>
                    <a:cubicBezTo>
                      <a:pt x="10" y="328"/>
                      <a:pt x="23" y="326"/>
                      <a:pt x="28" y="319"/>
                    </a:cubicBezTo>
                    <a:cubicBezTo>
                      <a:pt x="33" y="311"/>
                      <a:pt x="34" y="300"/>
                      <a:pt x="37" y="291"/>
                    </a:cubicBezTo>
                    <a:cubicBezTo>
                      <a:pt x="44" y="236"/>
                      <a:pt x="57" y="137"/>
                      <a:pt x="55" y="90"/>
                    </a:cubicBezTo>
                    <a:cubicBezTo>
                      <a:pt x="54" y="71"/>
                      <a:pt x="58" y="36"/>
                      <a:pt x="58" y="36"/>
                    </a:cubicBezTo>
                    <a:cubicBezTo>
                      <a:pt x="61" y="24"/>
                      <a:pt x="58" y="0"/>
                      <a:pt x="58" y="0"/>
                    </a:cubicBezTo>
                  </a:path>
                </a:pathLst>
              </a:custGeom>
              <a:noFill/>
              <a:ln w="57150" cap="flat" cmpd="sng">
                <a:solidFill>
                  <a:srgbClr val="000000"/>
                </a:solidFill>
                <a:prstDash val="sysDot"/>
                <a:round/>
                <a:headEnd/>
                <a:tailEnd/>
              </a:ln>
              <a:effectLst/>
            </p:spPr>
            <p:txBody>
              <a:bodyPr/>
              <a:lstStyle/>
              <a:p>
                <a:pPr>
                  <a:defRPr/>
                </a:pPr>
                <a:endParaRPr lang="en-GB" sz="2100" kern="0">
                  <a:solidFill>
                    <a:srgbClr val="000000"/>
                  </a:solidFill>
                  <a:latin typeface="Times New Roman" pitchFamily="18" charset="0"/>
                </a:endParaRPr>
              </a:p>
            </p:txBody>
          </p:sp>
          <p:sp>
            <p:nvSpPr>
              <p:cNvPr id="472" name="Freeform 36"/>
              <p:cNvSpPr>
                <a:spLocks/>
              </p:cNvSpPr>
              <p:nvPr/>
            </p:nvSpPr>
            <p:spPr bwMode="auto">
              <a:xfrm>
                <a:off x="2513" y="2040"/>
                <a:ext cx="809" cy="703"/>
              </a:xfrm>
              <a:custGeom>
                <a:avLst/>
                <a:gdLst/>
                <a:ahLst/>
                <a:cxnLst>
                  <a:cxn ang="0">
                    <a:pos x="0" y="703"/>
                  </a:cxn>
                  <a:cxn ang="0">
                    <a:pos x="128" y="593"/>
                  </a:cxn>
                  <a:cxn ang="0">
                    <a:pos x="164" y="547"/>
                  </a:cxn>
                  <a:cxn ang="0">
                    <a:pos x="192" y="529"/>
                  </a:cxn>
                  <a:cxn ang="0">
                    <a:pos x="274" y="456"/>
                  </a:cxn>
                  <a:cxn ang="0">
                    <a:pos x="311" y="410"/>
                  </a:cxn>
                  <a:cxn ang="0">
                    <a:pos x="356" y="374"/>
                  </a:cxn>
                  <a:cxn ang="0">
                    <a:pos x="484" y="291"/>
                  </a:cxn>
                  <a:cxn ang="0">
                    <a:pos x="667" y="246"/>
                  </a:cxn>
                  <a:cxn ang="0">
                    <a:pos x="759" y="182"/>
                  </a:cxn>
                  <a:cxn ang="0">
                    <a:pos x="778" y="0"/>
                  </a:cxn>
                </a:cxnLst>
                <a:rect l="0" t="0" r="r" b="b"/>
                <a:pathLst>
                  <a:path w="808" h="703">
                    <a:moveTo>
                      <a:pt x="0" y="703"/>
                    </a:moveTo>
                    <a:cubicBezTo>
                      <a:pt x="42" y="660"/>
                      <a:pt x="67" y="613"/>
                      <a:pt x="128" y="593"/>
                    </a:cubicBezTo>
                    <a:cubicBezTo>
                      <a:pt x="207" y="540"/>
                      <a:pt x="112" y="612"/>
                      <a:pt x="164" y="547"/>
                    </a:cubicBezTo>
                    <a:cubicBezTo>
                      <a:pt x="171" y="538"/>
                      <a:pt x="183" y="536"/>
                      <a:pt x="192" y="529"/>
                    </a:cubicBezTo>
                    <a:cubicBezTo>
                      <a:pt x="220" y="506"/>
                      <a:pt x="248" y="482"/>
                      <a:pt x="274" y="456"/>
                    </a:cubicBezTo>
                    <a:cubicBezTo>
                      <a:pt x="291" y="404"/>
                      <a:pt x="269" y="452"/>
                      <a:pt x="311" y="410"/>
                    </a:cubicBezTo>
                    <a:cubicBezTo>
                      <a:pt x="352" y="369"/>
                      <a:pt x="303" y="392"/>
                      <a:pt x="356" y="374"/>
                    </a:cubicBezTo>
                    <a:cubicBezTo>
                      <a:pt x="390" y="340"/>
                      <a:pt x="438" y="304"/>
                      <a:pt x="484" y="291"/>
                    </a:cubicBezTo>
                    <a:cubicBezTo>
                      <a:pt x="530" y="247"/>
                      <a:pt x="608" y="253"/>
                      <a:pt x="667" y="246"/>
                    </a:cubicBezTo>
                    <a:cubicBezTo>
                      <a:pt x="695" y="216"/>
                      <a:pt x="719" y="195"/>
                      <a:pt x="759" y="182"/>
                    </a:cubicBezTo>
                    <a:cubicBezTo>
                      <a:pt x="808" y="130"/>
                      <a:pt x="778" y="78"/>
                      <a:pt x="778" y="0"/>
                    </a:cubicBezTo>
                  </a:path>
                </a:pathLst>
              </a:custGeom>
              <a:noFill/>
              <a:ln w="57150" cap="flat" cmpd="sng">
                <a:solidFill>
                  <a:srgbClr val="000000"/>
                </a:solidFill>
                <a:prstDash val="sysDot"/>
                <a:round/>
                <a:headEnd/>
                <a:tailEnd/>
              </a:ln>
              <a:effectLst/>
            </p:spPr>
            <p:txBody>
              <a:bodyPr/>
              <a:lstStyle/>
              <a:p>
                <a:pPr>
                  <a:defRPr/>
                </a:pPr>
                <a:endParaRPr lang="en-GB" sz="2100" kern="0">
                  <a:solidFill>
                    <a:srgbClr val="000000"/>
                  </a:solidFill>
                  <a:latin typeface="Times New Roman" pitchFamily="18" charset="0"/>
                </a:endParaRPr>
              </a:p>
            </p:txBody>
          </p:sp>
          <p:sp>
            <p:nvSpPr>
              <p:cNvPr id="473" name="Freeform 37"/>
              <p:cNvSpPr>
                <a:spLocks/>
              </p:cNvSpPr>
              <p:nvPr/>
            </p:nvSpPr>
            <p:spPr bwMode="auto">
              <a:xfrm>
                <a:off x="2573" y="1499"/>
                <a:ext cx="1421" cy="1386"/>
              </a:xfrm>
              <a:custGeom>
                <a:avLst/>
                <a:gdLst/>
                <a:ahLst/>
                <a:cxnLst>
                  <a:cxn ang="0">
                    <a:pos x="0" y="1326"/>
                  </a:cxn>
                  <a:cxn ang="0">
                    <a:pos x="813" y="1299"/>
                  </a:cxn>
                  <a:cxn ang="0">
                    <a:pos x="978" y="1244"/>
                  </a:cxn>
                  <a:cxn ang="0">
                    <a:pos x="1133" y="1162"/>
                  </a:cxn>
                  <a:cxn ang="0">
                    <a:pos x="1216" y="1116"/>
                  </a:cxn>
                  <a:cxn ang="0">
                    <a:pos x="1234" y="1088"/>
                  </a:cxn>
                  <a:cxn ang="0">
                    <a:pos x="1289" y="1052"/>
                  </a:cxn>
                  <a:cxn ang="0">
                    <a:pos x="1344" y="979"/>
                  </a:cxn>
                  <a:cxn ang="0">
                    <a:pos x="1380" y="814"/>
                  </a:cxn>
                  <a:cxn ang="0">
                    <a:pos x="1408" y="339"/>
                  </a:cxn>
                  <a:cxn ang="0">
                    <a:pos x="1417" y="192"/>
                  </a:cxn>
                  <a:cxn ang="0">
                    <a:pos x="1398" y="0"/>
                  </a:cxn>
                </a:cxnLst>
                <a:rect l="0" t="0" r="r" b="b"/>
                <a:pathLst>
                  <a:path w="1417" h="1385">
                    <a:moveTo>
                      <a:pt x="0" y="1326"/>
                    </a:moveTo>
                    <a:cubicBezTo>
                      <a:pt x="265" y="1260"/>
                      <a:pt x="554" y="1385"/>
                      <a:pt x="813" y="1299"/>
                    </a:cubicBezTo>
                    <a:cubicBezTo>
                      <a:pt x="864" y="1265"/>
                      <a:pt x="917" y="1251"/>
                      <a:pt x="978" y="1244"/>
                    </a:cubicBezTo>
                    <a:cubicBezTo>
                      <a:pt x="1034" y="1225"/>
                      <a:pt x="1075" y="1177"/>
                      <a:pt x="1133" y="1162"/>
                    </a:cubicBezTo>
                    <a:cubicBezTo>
                      <a:pt x="1161" y="1143"/>
                      <a:pt x="1188" y="1134"/>
                      <a:pt x="1216" y="1116"/>
                    </a:cubicBezTo>
                    <a:cubicBezTo>
                      <a:pt x="1222" y="1107"/>
                      <a:pt x="1226" y="1095"/>
                      <a:pt x="1234" y="1088"/>
                    </a:cubicBezTo>
                    <a:cubicBezTo>
                      <a:pt x="1250" y="1074"/>
                      <a:pt x="1289" y="1052"/>
                      <a:pt x="1289" y="1052"/>
                    </a:cubicBezTo>
                    <a:cubicBezTo>
                      <a:pt x="1330" y="990"/>
                      <a:pt x="1309" y="1012"/>
                      <a:pt x="1344" y="979"/>
                    </a:cubicBezTo>
                    <a:cubicBezTo>
                      <a:pt x="1361" y="925"/>
                      <a:pt x="1363" y="868"/>
                      <a:pt x="1380" y="814"/>
                    </a:cubicBezTo>
                    <a:cubicBezTo>
                      <a:pt x="1384" y="692"/>
                      <a:pt x="1370" y="476"/>
                      <a:pt x="1408" y="339"/>
                    </a:cubicBezTo>
                    <a:cubicBezTo>
                      <a:pt x="1411" y="290"/>
                      <a:pt x="1417" y="241"/>
                      <a:pt x="1417" y="192"/>
                    </a:cubicBezTo>
                    <a:cubicBezTo>
                      <a:pt x="1417" y="115"/>
                      <a:pt x="1398" y="68"/>
                      <a:pt x="1398" y="0"/>
                    </a:cubicBezTo>
                  </a:path>
                </a:pathLst>
              </a:custGeom>
              <a:noFill/>
              <a:ln w="57150" cap="flat" cmpd="sng">
                <a:solidFill>
                  <a:srgbClr val="000000"/>
                </a:solidFill>
                <a:prstDash val="sysDot"/>
                <a:round/>
                <a:headEnd/>
                <a:tailEnd/>
              </a:ln>
              <a:effectLst/>
            </p:spPr>
            <p:txBody>
              <a:bodyPr/>
              <a:lstStyle/>
              <a:p>
                <a:pPr>
                  <a:defRPr/>
                </a:pPr>
                <a:endParaRPr lang="en-GB" sz="2100" kern="0">
                  <a:solidFill>
                    <a:srgbClr val="000000"/>
                  </a:solidFill>
                  <a:latin typeface="Times New Roman" pitchFamily="18" charset="0"/>
                </a:endParaRPr>
              </a:p>
            </p:txBody>
          </p:sp>
          <p:sp>
            <p:nvSpPr>
              <p:cNvPr id="474" name="Text Box 38"/>
              <p:cNvSpPr txBox="1">
                <a:spLocks noChangeArrowheads="1"/>
              </p:cNvSpPr>
              <p:nvPr/>
            </p:nvSpPr>
            <p:spPr bwMode="auto">
              <a:xfrm>
                <a:off x="2132" y="3155"/>
                <a:ext cx="483" cy="479"/>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sz="1200" kern="0">
                    <a:solidFill>
                      <a:srgbClr val="000000"/>
                    </a:solidFill>
                  </a:rPr>
                  <a:t>Central</a:t>
                </a:r>
              </a:p>
              <a:p>
                <a:pPr algn="ctr" eaLnBrk="1" hangingPunct="1">
                  <a:defRPr/>
                </a:pPr>
                <a:r>
                  <a:rPr lang="en-GB" sz="1200" kern="0">
                    <a:solidFill>
                      <a:srgbClr val="000000"/>
                    </a:solidFill>
                  </a:rPr>
                  <a:t>Vacuum</a:t>
                </a:r>
              </a:p>
              <a:p>
                <a:pPr algn="ctr" eaLnBrk="1" hangingPunct="1">
                  <a:defRPr/>
                </a:pPr>
                <a:r>
                  <a:rPr lang="en-GB" sz="1200" kern="0">
                    <a:solidFill>
                      <a:srgbClr val="000000"/>
                    </a:solidFill>
                  </a:rPr>
                  <a:t>Pump</a:t>
                </a:r>
              </a:p>
            </p:txBody>
          </p:sp>
          <p:sp>
            <p:nvSpPr>
              <p:cNvPr id="475" name="Text Box 39"/>
              <p:cNvSpPr txBox="1">
                <a:spLocks noChangeArrowheads="1"/>
              </p:cNvSpPr>
              <p:nvPr/>
            </p:nvSpPr>
            <p:spPr bwMode="auto">
              <a:xfrm>
                <a:off x="204" y="1843"/>
                <a:ext cx="586" cy="116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sz="1200" u="sng" kern="0">
                    <a:solidFill>
                      <a:srgbClr val="000000"/>
                    </a:solidFill>
                  </a:rPr>
                  <a:t>Key</a:t>
                </a:r>
              </a:p>
              <a:p>
                <a:pPr algn="ctr" eaLnBrk="1" hangingPunct="1">
                  <a:defRPr/>
                </a:pPr>
                <a:r>
                  <a:rPr lang="en-GB" sz="1200" kern="0">
                    <a:solidFill>
                      <a:srgbClr val="000000"/>
                    </a:solidFill>
                  </a:rPr>
                  <a:t>Remote</a:t>
                </a:r>
              </a:p>
              <a:p>
                <a:pPr algn="ctr" eaLnBrk="1" hangingPunct="1">
                  <a:defRPr/>
                </a:pPr>
                <a:r>
                  <a:rPr lang="en-GB" sz="1200" kern="0">
                    <a:solidFill>
                      <a:srgbClr val="000000"/>
                    </a:solidFill>
                  </a:rPr>
                  <a:t>Counter</a:t>
                </a:r>
              </a:p>
              <a:p>
                <a:pPr algn="ctr" eaLnBrk="1" hangingPunct="1">
                  <a:defRPr/>
                </a:pPr>
                <a:endParaRPr lang="en-GB" sz="1200" kern="0">
                  <a:solidFill>
                    <a:srgbClr val="000000"/>
                  </a:solidFill>
                </a:endParaRPr>
              </a:p>
              <a:p>
                <a:pPr algn="ctr" eaLnBrk="1" hangingPunct="1">
                  <a:defRPr/>
                </a:pPr>
                <a:r>
                  <a:rPr lang="en-GB" sz="1200" kern="0">
                    <a:solidFill>
                      <a:srgbClr val="000000"/>
                    </a:solidFill>
                  </a:rPr>
                  <a:t>Vacuum</a:t>
                </a:r>
              </a:p>
              <a:p>
                <a:pPr algn="ctr" eaLnBrk="1" hangingPunct="1">
                  <a:defRPr/>
                </a:pPr>
                <a:r>
                  <a:rPr lang="en-GB" sz="1200" kern="0">
                    <a:solidFill>
                      <a:srgbClr val="000000"/>
                    </a:solidFill>
                  </a:rPr>
                  <a:t>Tubing,</a:t>
                </a:r>
              </a:p>
              <a:p>
                <a:pPr algn="ctr" eaLnBrk="1" hangingPunct="1">
                  <a:defRPr/>
                </a:pPr>
                <a:r>
                  <a:rPr lang="en-GB" sz="1200" kern="0">
                    <a:solidFill>
                      <a:srgbClr val="000000"/>
                    </a:solidFill>
                  </a:rPr>
                  <a:t>Power</a:t>
                </a:r>
              </a:p>
              <a:p>
                <a:pPr algn="ctr" eaLnBrk="1" hangingPunct="1">
                  <a:defRPr/>
                </a:pPr>
                <a:r>
                  <a:rPr lang="en-GB" sz="1200" kern="0">
                    <a:solidFill>
                      <a:srgbClr val="000000"/>
                    </a:solidFill>
                  </a:rPr>
                  <a:t>&amp; Data</a:t>
                </a:r>
              </a:p>
            </p:txBody>
          </p:sp>
          <p:sp>
            <p:nvSpPr>
              <p:cNvPr id="476" name="Freeform 40"/>
              <p:cNvSpPr>
                <a:spLocks/>
              </p:cNvSpPr>
              <p:nvPr/>
            </p:nvSpPr>
            <p:spPr bwMode="auto">
              <a:xfrm>
                <a:off x="748" y="2614"/>
                <a:ext cx="186" cy="47"/>
              </a:xfrm>
              <a:custGeom>
                <a:avLst/>
                <a:gdLst/>
                <a:ahLst/>
                <a:cxnLst>
                  <a:cxn ang="0">
                    <a:pos x="0" y="38"/>
                  </a:cxn>
                  <a:cxn ang="0">
                    <a:pos x="73" y="47"/>
                  </a:cxn>
                  <a:cxn ang="0">
                    <a:pos x="183" y="47"/>
                  </a:cxn>
                </a:cxnLst>
                <a:rect l="0" t="0" r="r" b="b"/>
                <a:pathLst>
                  <a:path w="186" h="47">
                    <a:moveTo>
                      <a:pt x="0" y="38"/>
                    </a:moveTo>
                    <a:cubicBezTo>
                      <a:pt x="24" y="41"/>
                      <a:pt x="48" y="47"/>
                      <a:pt x="73" y="47"/>
                    </a:cubicBezTo>
                    <a:cubicBezTo>
                      <a:pt x="186" y="47"/>
                      <a:pt x="183" y="0"/>
                      <a:pt x="183" y="47"/>
                    </a:cubicBezTo>
                  </a:path>
                </a:pathLst>
              </a:custGeom>
              <a:noFill/>
              <a:ln w="57150" cap="flat" cmpd="sng">
                <a:solidFill>
                  <a:srgbClr val="000000"/>
                </a:solidFill>
                <a:prstDash val="sysDot"/>
                <a:round/>
                <a:headEnd/>
                <a:tailEnd/>
              </a:ln>
              <a:effectLst/>
            </p:spPr>
            <p:txBody>
              <a:bodyPr/>
              <a:lstStyle/>
              <a:p>
                <a:pPr>
                  <a:defRPr/>
                </a:pPr>
                <a:endParaRPr lang="en-GB" sz="2100" kern="0">
                  <a:solidFill>
                    <a:srgbClr val="000000"/>
                  </a:solidFill>
                  <a:latin typeface="Times New Roman" pitchFamily="18" charset="0"/>
                </a:endParaRPr>
              </a:p>
            </p:txBody>
          </p:sp>
          <p:grpSp>
            <p:nvGrpSpPr>
              <p:cNvPr id="45087" name="Group 41"/>
              <p:cNvGrpSpPr>
                <a:grpSpLocks/>
              </p:cNvGrpSpPr>
              <p:nvPr/>
            </p:nvGrpSpPr>
            <p:grpSpPr bwMode="auto">
              <a:xfrm>
                <a:off x="1156" y="2704"/>
                <a:ext cx="620" cy="541"/>
                <a:chOff x="1156" y="2704"/>
                <a:chExt cx="620" cy="541"/>
              </a:xfrm>
            </p:grpSpPr>
            <p:sp>
              <p:nvSpPr>
                <p:cNvPr id="541" name="Freeform 42"/>
                <p:cNvSpPr>
                  <a:spLocks/>
                </p:cNvSpPr>
                <p:nvPr/>
              </p:nvSpPr>
              <p:spPr bwMode="auto">
                <a:xfrm>
                  <a:off x="1243" y="2702"/>
                  <a:ext cx="447" cy="284"/>
                </a:xfrm>
                <a:custGeom>
                  <a:avLst/>
                  <a:gdLst/>
                  <a:ahLst/>
                  <a:cxnLst>
                    <a:cxn ang="0">
                      <a:pos x="87" y="0"/>
                    </a:cxn>
                    <a:cxn ang="0">
                      <a:pos x="70" y="3"/>
                    </a:cxn>
                    <a:cxn ang="0">
                      <a:pos x="53" y="8"/>
                    </a:cxn>
                    <a:cxn ang="0">
                      <a:pos x="37" y="17"/>
                    </a:cxn>
                    <a:cxn ang="0">
                      <a:pos x="24" y="26"/>
                    </a:cxn>
                    <a:cxn ang="0">
                      <a:pos x="13" y="37"/>
                    </a:cxn>
                    <a:cxn ang="0">
                      <a:pos x="4" y="50"/>
                    </a:cxn>
                    <a:cxn ang="0">
                      <a:pos x="0" y="63"/>
                    </a:cxn>
                    <a:cxn ang="0">
                      <a:pos x="0" y="499"/>
                    </a:cxn>
                    <a:cxn ang="0">
                      <a:pos x="3" y="511"/>
                    </a:cxn>
                    <a:cxn ang="0">
                      <a:pos x="9" y="524"/>
                    </a:cxn>
                    <a:cxn ang="0">
                      <a:pos x="18" y="536"/>
                    </a:cxn>
                    <a:cxn ang="0">
                      <a:pos x="29" y="546"/>
                    </a:cxn>
                    <a:cxn ang="0">
                      <a:pos x="44" y="556"/>
                    </a:cxn>
                    <a:cxn ang="0">
                      <a:pos x="61" y="562"/>
                    </a:cxn>
                    <a:cxn ang="0">
                      <a:pos x="78" y="566"/>
                    </a:cxn>
                    <a:cxn ang="0">
                      <a:pos x="96" y="569"/>
                    </a:cxn>
                    <a:cxn ang="0">
                      <a:pos x="1251" y="568"/>
                    </a:cxn>
                    <a:cxn ang="0">
                      <a:pos x="1269" y="564"/>
                    </a:cxn>
                    <a:cxn ang="0">
                      <a:pos x="1285" y="559"/>
                    </a:cxn>
                    <a:cxn ang="0">
                      <a:pos x="1301" y="552"/>
                    </a:cxn>
                    <a:cxn ang="0">
                      <a:pos x="1315" y="541"/>
                    </a:cxn>
                    <a:cxn ang="0">
                      <a:pos x="1325" y="530"/>
                    </a:cxn>
                    <a:cxn ang="0">
                      <a:pos x="1334" y="518"/>
                    </a:cxn>
                    <a:cxn ang="0">
                      <a:pos x="1338" y="505"/>
                    </a:cxn>
                    <a:cxn ang="0">
                      <a:pos x="1338" y="69"/>
                    </a:cxn>
                    <a:cxn ang="0">
                      <a:pos x="1337" y="56"/>
                    </a:cxn>
                    <a:cxn ang="0">
                      <a:pos x="1329" y="43"/>
                    </a:cxn>
                    <a:cxn ang="0">
                      <a:pos x="1321" y="32"/>
                    </a:cxn>
                    <a:cxn ang="0">
                      <a:pos x="1309" y="21"/>
                    </a:cxn>
                    <a:cxn ang="0">
                      <a:pos x="1294" y="13"/>
                    </a:cxn>
                    <a:cxn ang="0">
                      <a:pos x="1277" y="5"/>
                    </a:cxn>
                    <a:cxn ang="0">
                      <a:pos x="1260" y="1"/>
                    </a:cxn>
                    <a:cxn ang="0">
                      <a:pos x="1242" y="0"/>
                    </a:cxn>
                  </a:cxnLst>
                  <a:rect l="0" t="0" r="r" b="b"/>
                  <a:pathLst>
                    <a:path w="1338" h="569">
                      <a:moveTo>
                        <a:pt x="96" y="0"/>
                      </a:moveTo>
                      <a:lnTo>
                        <a:pt x="87" y="0"/>
                      </a:lnTo>
                      <a:lnTo>
                        <a:pt x="78" y="1"/>
                      </a:lnTo>
                      <a:lnTo>
                        <a:pt x="70" y="3"/>
                      </a:lnTo>
                      <a:lnTo>
                        <a:pt x="61" y="5"/>
                      </a:lnTo>
                      <a:lnTo>
                        <a:pt x="53" y="8"/>
                      </a:lnTo>
                      <a:lnTo>
                        <a:pt x="44" y="13"/>
                      </a:lnTo>
                      <a:lnTo>
                        <a:pt x="37" y="17"/>
                      </a:lnTo>
                      <a:lnTo>
                        <a:pt x="29" y="21"/>
                      </a:lnTo>
                      <a:lnTo>
                        <a:pt x="24" y="26"/>
                      </a:lnTo>
                      <a:lnTo>
                        <a:pt x="18" y="32"/>
                      </a:lnTo>
                      <a:lnTo>
                        <a:pt x="13" y="37"/>
                      </a:lnTo>
                      <a:lnTo>
                        <a:pt x="9" y="43"/>
                      </a:lnTo>
                      <a:lnTo>
                        <a:pt x="4" y="50"/>
                      </a:lnTo>
                      <a:lnTo>
                        <a:pt x="3" y="56"/>
                      </a:lnTo>
                      <a:lnTo>
                        <a:pt x="0" y="63"/>
                      </a:lnTo>
                      <a:lnTo>
                        <a:pt x="0" y="69"/>
                      </a:lnTo>
                      <a:lnTo>
                        <a:pt x="0" y="499"/>
                      </a:lnTo>
                      <a:lnTo>
                        <a:pt x="0" y="505"/>
                      </a:lnTo>
                      <a:lnTo>
                        <a:pt x="3" y="511"/>
                      </a:lnTo>
                      <a:lnTo>
                        <a:pt x="4" y="518"/>
                      </a:lnTo>
                      <a:lnTo>
                        <a:pt x="9" y="524"/>
                      </a:lnTo>
                      <a:lnTo>
                        <a:pt x="13" y="530"/>
                      </a:lnTo>
                      <a:lnTo>
                        <a:pt x="18" y="536"/>
                      </a:lnTo>
                      <a:lnTo>
                        <a:pt x="24" y="541"/>
                      </a:lnTo>
                      <a:lnTo>
                        <a:pt x="29" y="546"/>
                      </a:lnTo>
                      <a:lnTo>
                        <a:pt x="37" y="552"/>
                      </a:lnTo>
                      <a:lnTo>
                        <a:pt x="44" y="556"/>
                      </a:lnTo>
                      <a:lnTo>
                        <a:pt x="53" y="559"/>
                      </a:lnTo>
                      <a:lnTo>
                        <a:pt x="61" y="562"/>
                      </a:lnTo>
                      <a:lnTo>
                        <a:pt x="70" y="564"/>
                      </a:lnTo>
                      <a:lnTo>
                        <a:pt x="78" y="566"/>
                      </a:lnTo>
                      <a:lnTo>
                        <a:pt x="87" y="568"/>
                      </a:lnTo>
                      <a:lnTo>
                        <a:pt x="96" y="569"/>
                      </a:lnTo>
                      <a:lnTo>
                        <a:pt x="1242" y="569"/>
                      </a:lnTo>
                      <a:lnTo>
                        <a:pt x="1251" y="568"/>
                      </a:lnTo>
                      <a:lnTo>
                        <a:pt x="1260" y="566"/>
                      </a:lnTo>
                      <a:lnTo>
                        <a:pt x="1269" y="564"/>
                      </a:lnTo>
                      <a:lnTo>
                        <a:pt x="1277" y="562"/>
                      </a:lnTo>
                      <a:lnTo>
                        <a:pt x="1285" y="559"/>
                      </a:lnTo>
                      <a:lnTo>
                        <a:pt x="1294" y="556"/>
                      </a:lnTo>
                      <a:lnTo>
                        <a:pt x="1301" y="552"/>
                      </a:lnTo>
                      <a:lnTo>
                        <a:pt x="1309" y="546"/>
                      </a:lnTo>
                      <a:lnTo>
                        <a:pt x="1315" y="541"/>
                      </a:lnTo>
                      <a:lnTo>
                        <a:pt x="1321" y="536"/>
                      </a:lnTo>
                      <a:lnTo>
                        <a:pt x="1325" y="530"/>
                      </a:lnTo>
                      <a:lnTo>
                        <a:pt x="1329" y="524"/>
                      </a:lnTo>
                      <a:lnTo>
                        <a:pt x="1334" y="518"/>
                      </a:lnTo>
                      <a:lnTo>
                        <a:pt x="1337" y="511"/>
                      </a:lnTo>
                      <a:lnTo>
                        <a:pt x="1338" y="505"/>
                      </a:lnTo>
                      <a:lnTo>
                        <a:pt x="1338" y="499"/>
                      </a:lnTo>
                      <a:lnTo>
                        <a:pt x="1338" y="69"/>
                      </a:lnTo>
                      <a:lnTo>
                        <a:pt x="1338" y="63"/>
                      </a:lnTo>
                      <a:lnTo>
                        <a:pt x="1337" y="56"/>
                      </a:lnTo>
                      <a:lnTo>
                        <a:pt x="1334" y="50"/>
                      </a:lnTo>
                      <a:lnTo>
                        <a:pt x="1329" y="43"/>
                      </a:lnTo>
                      <a:lnTo>
                        <a:pt x="1325" y="37"/>
                      </a:lnTo>
                      <a:lnTo>
                        <a:pt x="1321" y="32"/>
                      </a:lnTo>
                      <a:lnTo>
                        <a:pt x="1315" y="26"/>
                      </a:lnTo>
                      <a:lnTo>
                        <a:pt x="1309" y="21"/>
                      </a:lnTo>
                      <a:lnTo>
                        <a:pt x="1301" y="17"/>
                      </a:lnTo>
                      <a:lnTo>
                        <a:pt x="1294" y="13"/>
                      </a:lnTo>
                      <a:lnTo>
                        <a:pt x="1285" y="8"/>
                      </a:lnTo>
                      <a:lnTo>
                        <a:pt x="1277" y="5"/>
                      </a:lnTo>
                      <a:lnTo>
                        <a:pt x="1269" y="3"/>
                      </a:lnTo>
                      <a:lnTo>
                        <a:pt x="1260" y="1"/>
                      </a:lnTo>
                      <a:lnTo>
                        <a:pt x="1251" y="0"/>
                      </a:lnTo>
                      <a:lnTo>
                        <a:pt x="1242" y="0"/>
                      </a:lnTo>
                      <a:lnTo>
                        <a:pt x="96" y="0"/>
                      </a:lnTo>
                      <a:close/>
                    </a:path>
                  </a:pathLst>
                </a:custGeom>
                <a:solidFill>
                  <a:srgbClr val="FFFFFF"/>
                </a:solidFill>
                <a:ln w="20638">
                  <a:solidFill>
                    <a:srgbClr val="000000"/>
                  </a:solidFill>
                  <a:prstDash val="solid"/>
                  <a:round/>
                  <a:headEnd/>
                  <a:tailEnd/>
                </a:ln>
              </p:spPr>
              <p:txBody>
                <a:bodyPr/>
                <a:lstStyle/>
                <a:p>
                  <a:pPr>
                    <a:defRPr/>
                  </a:pPr>
                  <a:endParaRPr lang="en-GB" sz="2100" kern="0">
                    <a:solidFill>
                      <a:srgbClr val="000000"/>
                    </a:solidFill>
                    <a:latin typeface="Times New Roman" pitchFamily="18" charset="0"/>
                  </a:endParaRPr>
                </a:p>
              </p:txBody>
            </p:sp>
            <p:sp>
              <p:nvSpPr>
                <p:cNvPr id="542" name="Freeform 43"/>
                <p:cNvSpPr>
                  <a:spLocks/>
                </p:cNvSpPr>
                <p:nvPr/>
              </p:nvSpPr>
              <p:spPr bwMode="auto">
                <a:xfrm>
                  <a:off x="1257" y="2715"/>
                  <a:ext cx="421" cy="259"/>
                </a:xfrm>
                <a:custGeom>
                  <a:avLst/>
                  <a:gdLst/>
                  <a:ahLst/>
                  <a:cxnLst>
                    <a:cxn ang="0">
                      <a:pos x="58" y="0"/>
                    </a:cxn>
                    <a:cxn ang="0">
                      <a:pos x="1204" y="0"/>
                    </a:cxn>
                    <a:cxn ang="0">
                      <a:pos x="1223" y="0"/>
                    </a:cxn>
                    <a:cxn ang="0">
                      <a:pos x="1251" y="13"/>
                    </a:cxn>
                    <a:cxn ang="0">
                      <a:pos x="1262" y="27"/>
                    </a:cxn>
                    <a:cxn ang="0">
                      <a:pos x="1271" y="41"/>
                    </a:cxn>
                    <a:cxn ang="0">
                      <a:pos x="1271" y="471"/>
                    </a:cxn>
                    <a:cxn ang="0">
                      <a:pos x="1262" y="484"/>
                    </a:cxn>
                    <a:cxn ang="0">
                      <a:pos x="1251" y="506"/>
                    </a:cxn>
                    <a:cxn ang="0">
                      <a:pos x="1223" y="512"/>
                    </a:cxn>
                    <a:cxn ang="0">
                      <a:pos x="1204" y="519"/>
                    </a:cxn>
                    <a:cxn ang="0">
                      <a:pos x="58" y="519"/>
                    </a:cxn>
                    <a:cxn ang="0">
                      <a:pos x="39" y="512"/>
                    </a:cxn>
                    <a:cxn ang="0">
                      <a:pos x="20" y="506"/>
                    </a:cxn>
                    <a:cxn ang="0">
                      <a:pos x="0" y="484"/>
                    </a:cxn>
                    <a:cxn ang="0">
                      <a:pos x="0" y="471"/>
                    </a:cxn>
                    <a:cxn ang="0">
                      <a:pos x="0" y="41"/>
                    </a:cxn>
                    <a:cxn ang="0">
                      <a:pos x="0" y="27"/>
                    </a:cxn>
                    <a:cxn ang="0">
                      <a:pos x="20" y="13"/>
                    </a:cxn>
                    <a:cxn ang="0">
                      <a:pos x="39" y="0"/>
                    </a:cxn>
                    <a:cxn ang="0">
                      <a:pos x="58" y="0"/>
                    </a:cxn>
                  </a:cxnLst>
                  <a:rect l="0" t="0" r="r" b="b"/>
                  <a:pathLst>
                    <a:path w="1271" h="519">
                      <a:moveTo>
                        <a:pt x="58" y="0"/>
                      </a:moveTo>
                      <a:lnTo>
                        <a:pt x="1204" y="0"/>
                      </a:lnTo>
                      <a:lnTo>
                        <a:pt x="1223" y="0"/>
                      </a:lnTo>
                      <a:lnTo>
                        <a:pt x="1251" y="13"/>
                      </a:lnTo>
                      <a:lnTo>
                        <a:pt x="1262" y="27"/>
                      </a:lnTo>
                      <a:lnTo>
                        <a:pt x="1271" y="41"/>
                      </a:lnTo>
                      <a:lnTo>
                        <a:pt x="1271" y="471"/>
                      </a:lnTo>
                      <a:lnTo>
                        <a:pt x="1262" y="484"/>
                      </a:lnTo>
                      <a:lnTo>
                        <a:pt x="1251" y="506"/>
                      </a:lnTo>
                      <a:lnTo>
                        <a:pt x="1223" y="512"/>
                      </a:lnTo>
                      <a:lnTo>
                        <a:pt x="1204" y="519"/>
                      </a:lnTo>
                      <a:lnTo>
                        <a:pt x="58" y="519"/>
                      </a:lnTo>
                      <a:lnTo>
                        <a:pt x="39" y="512"/>
                      </a:lnTo>
                      <a:lnTo>
                        <a:pt x="20" y="506"/>
                      </a:lnTo>
                      <a:lnTo>
                        <a:pt x="0" y="484"/>
                      </a:lnTo>
                      <a:lnTo>
                        <a:pt x="0" y="471"/>
                      </a:lnTo>
                      <a:lnTo>
                        <a:pt x="0" y="41"/>
                      </a:lnTo>
                      <a:lnTo>
                        <a:pt x="0" y="27"/>
                      </a:lnTo>
                      <a:lnTo>
                        <a:pt x="20" y="13"/>
                      </a:lnTo>
                      <a:lnTo>
                        <a:pt x="39" y="0"/>
                      </a:lnTo>
                      <a:lnTo>
                        <a:pt x="58" y="0"/>
                      </a:lnTo>
                      <a:close/>
                    </a:path>
                  </a:pathLst>
                </a:custGeom>
                <a:noFill/>
                <a:ln w="4763">
                  <a:solidFill>
                    <a:srgbClr val="000000"/>
                  </a:solidFill>
                  <a:prstDash val="solid"/>
                  <a:round/>
                  <a:headEnd/>
                  <a:tailEnd/>
                </a:ln>
              </p:spPr>
              <p:txBody>
                <a:bodyPr/>
                <a:lstStyle/>
                <a:p>
                  <a:pPr>
                    <a:defRPr/>
                  </a:pPr>
                  <a:endParaRPr lang="en-GB" sz="2100" kern="0">
                    <a:solidFill>
                      <a:srgbClr val="000000"/>
                    </a:solidFill>
                    <a:latin typeface="Times New Roman" pitchFamily="18" charset="0"/>
                  </a:endParaRPr>
                </a:p>
              </p:txBody>
            </p:sp>
            <p:sp>
              <p:nvSpPr>
                <p:cNvPr id="543" name="Freeform 44"/>
                <p:cNvSpPr>
                  <a:spLocks/>
                </p:cNvSpPr>
                <p:nvPr/>
              </p:nvSpPr>
              <p:spPr bwMode="auto">
                <a:xfrm>
                  <a:off x="1288" y="2748"/>
                  <a:ext cx="356" cy="190"/>
                </a:xfrm>
                <a:custGeom>
                  <a:avLst/>
                  <a:gdLst/>
                  <a:ahLst/>
                  <a:cxnLst>
                    <a:cxn ang="0">
                      <a:pos x="52" y="0"/>
                    </a:cxn>
                    <a:cxn ang="0">
                      <a:pos x="42" y="3"/>
                    </a:cxn>
                    <a:cxn ang="0">
                      <a:pos x="31" y="6"/>
                    </a:cxn>
                    <a:cxn ang="0">
                      <a:pos x="23" y="11"/>
                    </a:cxn>
                    <a:cxn ang="0">
                      <a:pos x="14" y="16"/>
                    </a:cxn>
                    <a:cxn ang="0">
                      <a:pos x="8" y="24"/>
                    </a:cxn>
                    <a:cxn ang="0">
                      <a:pos x="3" y="30"/>
                    </a:cxn>
                    <a:cxn ang="0">
                      <a:pos x="0" y="39"/>
                    </a:cxn>
                    <a:cxn ang="0">
                      <a:pos x="0" y="334"/>
                    </a:cxn>
                    <a:cxn ang="0">
                      <a:pos x="0" y="341"/>
                    </a:cxn>
                    <a:cxn ang="0">
                      <a:pos x="5" y="348"/>
                    </a:cxn>
                    <a:cxn ang="0">
                      <a:pos x="11" y="356"/>
                    </a:cxn>
                    <a:cxn ang="0">
                      <a:pos x="18" y="362"/>
                    </a:cxn>
                    <a:cxn ang="0">
                      <a:pos x="27" y="368"/>
                    </a:cxn>
                    <a:cxn ang="0">
                      <a:pos x="36" y="372"/>
                    </a:cxn>
                    <a:cxn ang="0">
                      <a:pos x="46" y="374"/>
                    </a:cxn>
                    <a:cxn ang="0">
                      <a:pos x="58" y="375"/>
                    </a:cxn>
                    <a:cxn ang="0">
                      <a:pos x="1014" y="375"/>
                    </a:cxn>
                    <a:cxn ang="0">
                      <a:pos x="1024" y="373"/>
                    </a:cxn>
                    <a:cxn ang="0">
                      <a:pos x="1035" y="370"/>
                    </a:cxn>
                    <a:cxn ang="0">
                      <a:pos x="1044" y="364"/>
                    </a:cxn>
                    <a:cxn ang="0">
                      <a:pos x="1052" y="359"/>
                    </a:cxn>
                    <a:cxn ang="0">
                      <a:pos x="1058" y="353"/>
                    </a:cxn>
                    <a:cxn ang="0">
                      <a:pos x="1064" y="345"/>
                    </a:cxn>
                    <a:cxn ang="0">
                      <a:pos x="1066" y="338"/>
                    </a:cxn>
                    <a:cxn ang="0">
                      <a:pos x="1067" y="42"/>
                    </a:cxn>
                    <a:cxn ang="0">
                      <a:pos x="1066" y="34"/>
                    </a:cxn>
                    <a:cxn ang="0">
                      <a:pos x="1061" y="27"/>
                    </a:cxn>
                    <a:cxn ang="0">
                      <a:pos x="1055" y="20"/>
                    </a:cxn>
                    <a:cxn ang="0">
                      <a:pos x="1048" y="13"/>
                    </a:cxn>
                    <a:cxn ang="0">
                      <a:pos x="1039" y="8"/>
                    </a:cxn>
                    <a:cxn ang="0">
                      <a:pos x="1030" y="5"/>
                    </a:cxn>
                    <a:cxn ang="0">
                      <a:pos x="1020" y="2"/>
                    </a:cxn>
                    <a:cxn ang="0">
                      <a:pos x="1008" y="0"/>
                    </a:cxn>
                  </a:cxnLst>
                  <a:rect l="0" t="0" r="r" b="b"/>
                  <a:pathLst>
                    <a:path w="1067" h="375">
                      <a:moveTo>
                        <a:pt x="58" y="0"/>
                      </a:moveTo>
                      <a:lnTo>
                        <a:pt x="52" y="0"/>
                      </a:lnTo>
                      <a:lnTo>
                        <a:pt x="46" y="2"/>
                      </a:lnTo>
                      <a:lnTo>
                        <a:pt x="42" y="3"/>
                      </a:lnTo>
                      <a:lnTo>
                        <a:pt x="36" y="5"/>
                      </a:lnTo>
                      <a:lnTo>
                        <a:pt x="31" y="6"/>
                      </a:lnTo>
                      <a:lnTo>
                        <a:pt x="27" y="8"/>
                      </a:lnTo>
                      <a:lnTo>
                        <a:pt x="23" y="11"/>
                      </a:lnTo>
                      <a:lnTo>
                        <a:pt x="18" y="13"/>
                      </a:lnTo>
                      <a:lnTo>
                        <a:pt x="14" y="16"/>
                      </a:lnTo>
                      <a:lnTo>
                        <a:pt x="11" y="20"/>
                      </a:lnTo>
                      <a:lnTo>
                        <a:pt x="8" y="24"/>
                      </a:lnTo>
                      <a:lnTo>
                        <a:pt x="5" y="27"/>
                      </a:lnTo>
                      <a:lnTo>
                        <a:pt x="3" y="30"/>
                      </a:lnTo>
                      <a:lnTo>
                        <a:pt x="0" y="34"/>
                      </a:lnTo>
                      <a:lnTo>
                        <a:pt x="0" y="39"/>
                      </a:lnTo>
                      <a:lnTo>
                        <a:pt x="0" y="42"/>
                      </a:lnTo>
                      <a:lnTo>
                        <a:pt x="0" y="334"/>
                      </a:lnTo>
                      <a:lnTo>
                        <a:pt x="0" y="338"/>
                      </a:lnTo>
                      <a:lnTo>
                        <a:pt x="0" y="341"/>
                      </a:lnTo>
                      <a:lnTo>
                        <a:pt x="3" y="345"/>
                      </a:lnTo>
                      <a:lnTo>
                        <a:pt x="5" y="348"/>
                      </a:lnTo>
                      <a:lnTo>
                        <a:pt x="8" y="353"/>
                      </a:lnTo>
                      <a:lnTo>
                        <a:pt x="11" y="356"/>
                      </a:lnTo>
                      <a:lnTo>
                        <a:pt x="14" y="359"/>
                      </a:lnTo>
                      <a:lnTo>
                        <a:pt x="18" y="362"/>
                      </a:lnTo>
                      <a:lnTo>
                        <a:pt x="23" y="364"/>
                      </a:lnTo>
                      <a:lnTo>
                        <a:pt x="27" y="368"/>
                      </a:lnTo>
                      <a:lnTo>
                        <a:pt x="31" y="370"/>
                      </a:lnTo>
                      <a:lnTo>
                        <a:pt x="36" y="372"/>
                      </a:lnTo>
                      <a:lnTo>
                        <a:pt x="42" y="373"/>
                      </a:lnTo>
                      <a:lnTo>
                        <a:pt x="46" y="374"/>
                      </a:lnTo>
                      <a:lnTo>
                        <a:pt x="52" y="375"/>
                      </a:lnTo>
                      <a:lnTo>
                        <a:pt x="58" y="375"/>
                      </a:lnTo>
                      <a:lnTo>
                        <a:pt x="1008" y="375"/>
                      </a:lnTo>
                      <a:lnTo>
                        <a:pt x="1014" y="375"/>
                      </a:lnTo>
                      <a:lnTo>
                        <a:pt x="1020" y="374"/>
                      </a:lnTo>
                      <a:lnTo>
                        <a:pt x="1024" y="373"/>
                      </a:lnTo>
                      <a:lnTo>
                        <a:pt x="1030" y="372"/>
                      </a:lnTo>
                      <a:lnTo>
                        <a:pt x="1035" y="370"/>
                      </a:lnTo>
                      <a:lnTo>
                        <a:pt x="1039" y="368"/>
                      </a:lnTo>
                      <a:lnTo>
                        <a:pt x="1044" y="364"/>
                      </a:lnTo>
                      <a:lnTo>
                        <a:pt x="1048" y="362"/>
                      </a:lnTo>
                      <a:lnTo>
                        <a:pt x="1052" y="359"/>
                      </a:lnTo>
                      <a:lnTo>
                        <a:pt x="1055" y="356"/>
                      </a:lnTo>
                      <a:lnTo>
                        <a:pt x="1058" y="353"/>
                      </a:lnTo>
                      <a:lnTo>
                        <a:pt x="1061" y="348"/>
                      </a:lnTo>
                      <a:lnTo>
                        <a:pt x="1064" y="345"/>
                      </a:lnTo>
                      <a:lnTo>
                        <a:pt x="1066" y="341"/>
                      </a:lnTo>
                      <a:lnTo>
                        <a:pt x="1066" y="338"/>
                      </a:lnTo>
                      <a:lnTo>
                        <a:pt x="1067" y="334"/>
                      </a:lnTo>
                      <a:lnTo>
                        <a:pt x="1067" y="42"/>
                      </a:lnTo>
                      <a:lnTo>
                        <a:pt x="1066" y="39"/>
                      </a:lnTo>
                      <a:lnTo>
                        <a:pt x="1066" y="34"/>
                      </a:lnTo>
                      <a:lnTo>
                        <a:pt x="1064" y="30"/>
                      </a:lnTo>
                      <a:lnTo>
                        <a:pt x="1061" y="27"/>
                      </a:lnTo>
                      <a:lnTo>
                        <a:pt x="1058" y="24"/>
                      </a:lnTo>
                      <a:lnTo>
                        <a:pt x="1055" y="20"/>
                      </a:lnTo>
                      <a:lnTo>
                        <a:pt x="1052" y="16"/>
                      </a:lnTo>
                      <a:lnTo>
                        <a:pt x="1048" y="13"/>
                      </a:lnTo>
                      <a:lnTo>
                        <a:pt x="1044" y="11"/>
                      </a:lnTo>
                      <a:lnTo>
                        <a:pt x="1039" y="8"/>
                      </a:lnTo>
                      <a:lnTo>
                        <a:pt x="1035" y="6"/>
                      </a:lnTo>
                      <a:lnTo>
                        <a:pt x="1030" y="5"/>
                      </a:lnTo>
                      <a:lnTo>
                        <a:pt x="1024" y="3"/>
                      </a:lnTo>
                      <a:lnTo>
                        <a:pt x="1020" y="2"/>
                      </a:lnTo>
                      <a:lnTo>
                        <a:pt x="1014" y="0"/>
                      </a:lnTo>
                      <a:lnTo>
                        <a:pt x="1008" y="0"/>
                      </a:lnTo>
                      <a:lnTo>
                        <a:pt x="58" y="0"/>
                      </a:lnTo>
                      <a:close/>
                    </a:path>
                  </a:pathLst>
                </a:custGeom>
                <a:blipFill dpi="0" rotWithShape="0">
                  <a:blip r:embed="rId2" cstate="print"/>
                  <a:srcRect/>
                  <a:tile tx="0" ty="0" sx="100000" sy="100000" flip="none" algn="tl"/>
                </a:blipFill>
                <a:ln w="9525">
                  <a:noFill/>
                  <a:round/>
                  <a:headEnd/>
                  <a:tailEnd/>
                </a:ln>
              </p:spPr>
              <p:txBody>
                <a:bodyPr/>
                <a:lstStyle/>
                <a:p>
                  <a:pPr>
                    <a:defRPr/>
                  </a:pPr>
                  <a:endParaRPr lang="en-GB" sz="2100" kern="0">
                    <a:solidFill>
                      <a:srgbClr val="000000"/>
                    </a:solidFill>
                    <a:latin typeface="Times New Roman" pitchFamily="18" charset="0"/>
                  </a:endParaRPr>
                </a:p>
              </p:txBody>
            </p:sp>
            <p:sp>
              <p:nvSpPr>
                <p:cNvPr id="544" name="Freeform 45"/>
                <p:cNvSpPr>
                  <a:spLocks/>
                </p:cNvSpPr>
                <p:nvPr/>
              </p:nvSpPr>
              <p:spPr bwMode="auto">
                <a:xfrm>
                  <a:off x="1288" y="2748"/>
                  <a:ext cx="356" cy="190"/>
                </a:xfrm>
                <a:custGeom>
                  <a:avLst/>
                  <a:gdLst/>
                  <a:ahLst/>
                  <a:cxnLst>
                    <a:cxn ang="0">
                      <a:pos x="52" y="0"/>
                    </a:cxn>
                    <a:cxn ang="0">
                      <a:pos x="42" y="3"/>
                    </a:cxn>
                    <a:cxn ang="0">
                      <a:pos x="31" y="6"/>
                    </a:cxn>
                    <a:cxn ang="0">
                      <a:pos x="23" y="11"/>
                    </a:cxn>
                    <a:cxn ang="0">
                      <a:pos x="14" y="16"/>
                    </a:cxn>
                    <a:cxn ang="0">
                      <a:pos x="8" y="24"/>
                    </a:cxn>
                    <a:cxn ang="0">
                      <a:pos x="3" y="30"/>
                    </a:cxn>
                    <a:cxn ang="0">
                      <a:pos x="0" y="39"/>
                    </a:cxn>
                    <a:cxn ang="0">
                      <a:pos x="0" y="334"/>
                    </a:cxn>
                    <a:cxn ang="0">
                      <a:pos x="0" y="341"/>
                    </a:cxn>
                    <a:cxn ang="0">
                      <a:pos x="5" y="348"/>
                    </a:cxn>
                    <a:cxn ang="0">
                      <a:pos x="11" y="356"/>
                    </a:cxn>
                    <a:cxn ang="0">
                      <a:pos x="18" y="362"/>
                    </a:cxn>
                    <a:cxn ang="0">
                      <a:pos x="27" y="368"/>
                    </a:cxn>
                    <a:cxn ang="0">
                      <a:pos x="36" y="372"/>
                    </a:cxn>
                    <a:cxn ang="0">
                      <a:pos x="46" y="374"/>
                    </a:cxn>
                    <a:cxn ang="0">
                      <a:pos x="58" y="375"/>
                    </a:cxn>
                    <a:cxn ang="0">
                      <a:pos x="1014" y="375"/>
                    </a:cxn>
                    <a:cxn ang="0">
                      <a:pos x="1024" y="373"/>
                    </a:cxn>
                    <a:cxn ang="0">
                      <a:pos x="1035" y="370"/>
                    </a:cxn>
                    <a:cxn ang="0">
                      <a:pos x="1044" y="364"/>
                    </a:cxn>
                    <a:cxn ang="0">
                      <a:pos x="1052" y="359"/>
                    </a:cxn>
                    <a:cxn ang="0">
                      <a:pos x="1058" y="353"/>
                    </a:cxn>
                    <a:cxn ang="0">
                      <a:pos x="1064" y="345"/>
                    </a:cxn>
                    <a:cxn ang="0">
                      <a:pos x="1066" y="338"/>
                    </a:cxn>
                    <a:cxn ang="0">
                      <a:pos x="1067" y="42"/>
                    </a:cxn>
                    <a:cxn ang="0">
                      <a:pos x="1066" y="34"/>
                    </a:cxn>
                    <a:cxn ang="0">
                      <a:pos x="1061" y="27"/>
                    </a:cxn>
                    <a:cxn ang="0">
                      <a:pos x="1055" y="20"/>
                    </a:cxn>
                    <a:cxn ang="0">
                      <a:pos x="1048" y="13"/>
                    </a:cxn>
                    <a:cxn ang="0">
                      <a:pos x="1039" y="8"/>
                    </a:cxn>
                    <a:cxn ang="0">
                      <a:pos x="1030" y="5"/>
                    </a:cxn>
                    <a:cxn ang="0">
                      <a:pos x="1020" y="2"/>
                    </a:cxn>
                    <a:cxn ang="0">
                      <a:pos x="1008" y="0"/>
                    </a:cxn>
                  </a:cxnLst>
                  <a:rect l="0" t="0" r="r" b="b"/>
                  <a:pathLst>
                    <a:path w="1067" h="375">
                      <a:moveTo>
                        <a:pt x="58" y="0"/>
                      </a:moveTo>
                      <a:lnTo>
                        <a:pt x="52" y="0"/>
                      </a:lnTo>
                      <a:lnTo>
                        <a:pt x="46" y="2"/>
                      </a:lnTo>
                      <a:lnTo>
                        <a:pt x="42" y="3"/>
                      </a:lnTo>
                      <a:lnTo>
                        <a:pt x="36" y="5"/>
                      </a:lnTo>
                      <a:lnTo>
                        <a:pt x="31" y="6"/>
                      </a:lnTo>
                      <a:lnTo>
                        <a:pt x="27" y="8"/>
                      </a:lnTo>
                      <a:lnTo>
                        <a:pt x="23" y="11"/>
                      </a:lnTo>
                      <a:lnTo>
                        <a:pt x="18" y="13"/>
                      </a:lnTo>
                      <a:lnTo>
                        <a:pt x="14" y="16"/>
                      </a:lnTo>
                      <a:lnTo>
                        <a:pt x="11" y="20"/>
                      </a:lnTo>
                      <a:lnTo>
                        <a:pt x="8" y="24"/>
                      </a:lnTo>
                      <a:lnTo>
                        <a:pt x="5" y="27"/>
                      </a:lnTo>
                      <a:lnTo>
                        <a:pt x="3" y="30"/>
                      </a:lnTo>
                      <a:lnTo>
                        <a:pt x="0" y="34"/>
                      </a:lnTo>
                      <a:lnTo>
                        <a:pt x="0" y="39"/>
                      </a:lnTo>
                      <a:lnTo>
                        <a:pt x="0" y="42"/>
                      </a:lnTo>
                      <a:lnTo>
                        <a:pt x="0" y="334"/>
                      </a:lnTo>
                      <a:lnTo>
                        <a:pt x="0" y="338"/>
                      </a:lnTo>
                      <a:lnTo>
                        <a:pt x="0" y="341"/>
                      </a:lnTo>
                      <a:lnTo>
                        <a:pt x="3" y="345"/>
                      </a:lnTo>
                      <a:lnTo>
                        <a:pt x="5" y="348"/>
                      </a:lnTo>
                      <a:lnTo>
                        <a:pt x="8" y="353"/>
                      </a:lnTo>
                      <a:lnTo>
                        <a:pt x="11" y="356"/>
                      </a:lnTo>
                      <a:lnTo>
                        <a:pt x="14" y="359"/>
                      </a:lnTo>
                      <a:lnTo>
                        <a:pt x="18" y="362"/>
                      </a:lnTo>
                      <a:lnTo>
                        <a:pt x="23" y="364"/>
                      </a:lnTo>
                      <a:lnTo>
                        <a:pt x="27" y="368"/>
                      </a:lnTo>
                      <a:lnTo>
                        <a:pt x="31" y="370"/>
                      </a:lnTo>
                      <a:lnTo>
                        <a:pt x="36" y="372"/>
                      </a:lnTo>
                      <a:lnTo>
                        <a:pt x="42" y="373"/>
                      </a:lnTo>
                      <a:lnTo>
                        <a:pt x="46" y="374"/>
                      </a:lnTo>
                      <a:lnTo>
                        <a:pt x="52" y="375"/>
                      </a:lnTo>
                      <a:lnTo>
                        <a:pt x="58" y="375"/>
                      </a:lnTo>
                      <a:lnTo>
                        <a:pt x="1008" y="375"/>
                      </a:lnTo>
                      <a:lnTo>
                        <a:pt x="1014" y="375"/>
                      </a:lnTo>
                      <a:lnTo>
                        <a:pt x="1020" y="374"/>
                      </a:lnTo>
                      <a:lnTo>
                        <a:pt x="1024" y="373"/>
                      </a:lnTo>
                      <a:lnTo>
                        <a:pt x="1030" y="372"/>
                      </a:lnTo>
                      <a:lnTo>
                        <a:pt x="1035" y="370"/>
                      </a:lnTo>
                      <a:lnTo>
                        <a:pt x="1039" y="368"/>
                      </a:lnTo>
                      <a:lnTo>
                        <a:pt x="1044" y="364"/>
                      </a:lnTo>
                      <a:lnTo>
                        <a:pt x="1048" y="362"/>
                      </a:lnTo>
                      <a:lnTo>
                        <a:pt x="1052" y="359"/>
                      </a:lnTo>
                      <a:lnTo>
                        <a:pt x="1055" y="356"/>
                      </a:lnTo>
                      <a:lnTo>
                        <a:pt x="1058" y="353"/>
                      </a:lnTo>
                      <a:lnTo>
                        <a:pt x="1061" y="348"/>
                      </a:lnTo>
                      <a:lnTo>
                        <a:pt x="1064" y="345"/>
                      </a:lnTo>
                      <a:lnTo>
                        <a:pt x="1066" y="341"/>
                      </a:lnTo>
                      <a:lnTo>
                        <a:pt x="1066" y="338"/>
                      </a:lnTo>
                      <a:lnTo>
                        <a:pt x="1067" y="334"/>
                      </a:lnTo>
                      <a:lnTo>
                        <a:pt x="1067" y="42"/>
                      </a:lnTo>
                      <a:lnTo>
                        <a:pt x="1066" y="39"/>
                      </a:lnTo>
                      <a:lnTo>
                        <a:pt x="1066" y="34"/>
                      </a:lnTo>
                      <a:lnTo>
                        <a:pt x="1064" y="30"/>
                      </a:lnTo>
                      <a:lnTo>
                        <a:pt x="1061" y="27"/>
                      </a:lnTo>
                      <a:lnTo>
                        <a:pt x="1058" y="24"/>
                      </a:lnTo>
                      <a:lnTo>
                        <a:pt x="1055" y="20"/>
                      </a:lnTo>
                      <a:lnTo>
                        <a:pt x="1052" y="16"/>
                      </a:lnTo>
                      <a:lnTo>
                        <a:pt x="1048" y="13"/>
                      </a:lnTo>
                      <a:lnTo>
                        <a:pt x="1044" y="11"/>
                      </a:lnTo>
                      <a:lnTo>
                        <a:pt x="1039" y="8"/>
                      </a:lnTo>
                      <a:lnTo>
                        <a:pt x="1035" y="6"/>
                      </a:lnTo>
                      <a:lnTo>
                        <a:pt x="1030" y="5"/>
                      </a:lnTo>
                      <a:lnTo>
                        <a:pt x="1024" y="3"/>
                      </a:lnTo>
                      <a:lnTo>
                        <a:pt x="1020" y="2"/>
                      </a:lnTo>
                      <a:lnTo>
                        <a:pt x="1014" y="0"/>
                      </a:lnTo>
                      <a:lnTo>
                        <a:pt x="1008" y="0"/>
                      </a:lnTo>
                      <a:lnTo>
                        <a:pt x="58" y="0"/>
                      </a:lnTo>
                    </a:path>
                  </a:pathLst>
                </a:custGeom>
                <a:noFill/>
                <a:ln w="4763">
                  <a:solidFill>
                    <a:srgbClr val="000000"/>
                  </a:solidFill>
                  <a:prstDash val="solid"/>
                  <a:round/>
                  <a:headEnd/>
                  <a:tailEnd/>
                </a:ln>
              </p:spPr>
              <p:txBody>
                <a:bodyPr/>
                <a:lstStyle/>
                <a:p>
                  <a:pPr>
                    <a:defRPr/>
                  </a:pPr>
                  <a:endParaRPr lang="en-GB" sz="2100" kern="0">
                    <a:solidFill>
                      <a:srgbClr val="000000"/>
                    </a:solidFill>
                    <a:latin typeface="Times New Roman" pitchFamily="18" charset="0"/>
                  </a:endParaRPr>
                </a:p>
              </p:txBody>
            </p:sp>
            <p:sp>
              <p:nvSpPr>
                <p:cNvPr id="545" name="Rectangle 46"/>
                <p:cNvSpPr>
                  <a:spLocks noChangeArrowheads="1"/>
                </p:cNvSpPr>
                <p:nvPr/>
              </p:nvSpPr>
              <p:spPr bwMode="auto">
                <a:xfrm>
                  <a:off x="1159" y="3056"/>
                  <a:ext cx="615" cy="188"/>
                </a:xfrm>
                <a:prstGeom prst="rect">
                  <a:avLst/>
                </a:prstGeom>
                <a:solidFill>
                  <a:srgbClr val="FFFFFF"/>
                </a:solidFill>
                <a:ln w="4763">
                  <a:solidFill>
                    <a:srgbClr val="000000"/>
                  </a:solidFill>
                  <a:miter lim="800000"/>
                  <a:headEnd/>
                  <a:tailEnd/>
                </a:ln>
              </p:spPr>
              <p:txBody>
                <a:bodyPr/>
                <a:lstStyle/>
                <a:p>
                  <a:pPr>
                    <a:defRPr/>
                  </a:pPr>
                  <a:endParaRPr lang="en-GB" sz="2100" kern="0">
                    <a:solidFill>
                      <a:srgbClr val="000000"/>
                    </a:solidFill>
                    <a:latin typeface="Times New Roman" pitchFamily="18" charset="0"/>
                  </a:endParaRPr>
                </a:p>
              </p:txBody>
            </p:sp>
            <p:sp>
              <p:nvSpPr>
                <p:cNvPr id="546" name="Line 47"/>
                <p:cNvSpPr>
                  <a:spLocks noChangeShapeType="1"/>
                </p:cNvSpPr>
                <p:nvPr/>
              </p:nvSpPr>
              <p:spPr bwMode="auto">
                <a:xfrm flipV="1">
                  <a:off x="1156" y="2999"/>
                  <a:ext cx="103" cy="55"/>
                </a:xfrm>
                <a:prstGeom prst="line">
                  <a:avLst/>
                </a:prstGeom>
                <a:noFill/>
                <a:ln w="4763">
                  <a:solidFill>
                    <a:srgbClr val="000000"/>
                  </a:solidFill>
                  <a:round/>
                  <a:headEnd/>
                  <a:tailEnd/>
                </a:ln>
              </p:spPr>
              <p:txBody>
                <a:bodyPr/>
                <a:lstStyle/>
                <a:p>
                  <a:pPr>
                    <a:defRPr/>
                  </a:pPr>
                  <a:endParaRPr lang="en-GB" sz="2100" kern="0">
                    <a:solidFill>
                      <a:srgbClr val="000000"/>
                    </a:solidFill>
                    <a:latin typeface="Times New Roman" pitchFamily="18" charset="0"/>
                  </a:endParaRPr>
                </a:p>
              </p:txBody>
            </p:sp>
            <p:sp>
              <p:nvSpPr>
                <p:cNvPr id="547" name="Line 48"/>
                <p:cNvSpPr>
                  <a:spLocks noChangeShapeType="1"/>
                </p:cNvSpPr>
                <p:nvPr/>
              </p:nvSpPr>
              <p:spPr bwMode="auto">
                <a:xfrm flipH="1" flipV="1">
                  <a:off x="1673" y="2999"/>
                  <a:ext cx="103" cy="55"/>
                </a:xfrm>
                <a:prstGeom prst="line">
                  <a:avLst/>
                </a:prstGeom>
                <a:noFill/>
                <a:ln w="4763">
                  <a:solidFill>
                    <a:srgbClr val="000000"/>
                  </a:solidFill>
                  <a:round/>
                  <a:headEnd/>
                  <a:tailEnd/>
                </a:ln>
              </p:spPr>
              <p:txBody>
                <a:bodyPr/>
                <a:lstStyle/>
                <a:p>
                  <a:pPr>
                    <a:defRPr/>
                  </a:pPr>
                  <a:endParaRPr lang="en-GB" sz="2100" kern="0">
                    <a:solidFill>
                      <a:srgbClr val="000000"/>
                    </a:solidFill>
                    <a:latin typeface="Times New Roman" pitchFamily="18" charset="0"/>
                  </a:endParaRPr>
                </a:p>
              </p:txBody>
            </p:sp>
            <p:sp>
              <p:nvSpPr>
                <p:cNvPr id="548" name="Freeform 49"/>
                <p:cNvSpPr>
                  <a:spLocks/>
                </p:cNvSpPr>
                <p:nvPr/>
              </p:nvSpPr>
              <p:spPr bwMode="auto">
                <a:xfrm>
                  <a:off x="1243" y="2702"/>
                  <a:ext cx="447" cy="284"/>
                </a:xfrm>
                <a:custGeom>
                  <a:avLst/>
                  <a:gdLst/>
                  <a:ahLst/>
                  <a:cxnLst>
                    <a:cxn ang="0">
                      <a:pos x="87" y="0"/>
                    </a:cxn>
                    <a:cxn ang="0">
                      <a:pos x="70" y="3"/>
                    </a:cxn>
                    <a:cxn ang="0">
                      <a:pos x="53" y="8"/>
                    </a:cxn>
                    <a:cxn ang="0">
                      <a:pos x="37" y="17"/>
                    </a:cxn>
                    <a:cxn ang="0">
                      <a:pos x="24" y="26"/>
                    </a:cxn>
                    <a:cxn ang="0">
                      <a:pos x="13" y="37"/>
                    </a:cxn>
                    <a:cxn ang="0">
                      <a:pos x="4" y="50"/>
                    </a:cxn>
                    <a:cxn ang="0">
                      <a:pos x="0" y="63"/>
                    </a:cxn>
                    <a:cxn ang="0">
                      <a:pos x="0" y="499"/>
                    </a:cxn>
                    <a:cxn ang="0">
                      <a:pos x="3" y="511"/>
                    </a:cxn>
                    <a:cxn ang="0">
                      <a:pos x="9" y="524"/>
                    </a:cxn>
                    <a:cxn ang="0">
                      <a:pos x="18" y="536"/>
                    </a:cxn>
                    <a:cxn ang="0">
                      <a:pos x="29" y="546"/>
                    </a:cxn>
                    <a:cxn ang="0">
                      <a:pos x="44" y="556"/>
                    </a:cxn>
                    <a:cxn ang="0">
                      <a:pos x="61" y="562"/>
                    </a:cxn>
                    <a:cxn ang="0">
                      <a:pos x="78" y="566"/>
                    </a:cxn>
                    <a:cxn ang="0">
                      <a:pos x="96" y="569"/>
                    </a:cxn>
                    <a:cxn ang="0">
                      <a:pos x="1251" y="568"/>
                    </a:cxn>
                    <a:cxn ang="0">
                      <a:pos x="1269" y="564"/>
                    </a:cxn>
                    <a:cxn ang="0">
                      <a:pos x="1285" y="559"/>
                    </a:cxn>
                    <a:cxn ang="0">
                      <a:pos x="1301" y="552"/>
                    </a:cxn>
                    <a:cxn ang="0">
                      <a:pos x="1315" y="541"/>
                    </a:cxn>
                    <a:cxn ang="0">
                      <a:pos x="1325" y="530"/>
                    </a:cxn>
                    <a:cxn ang="0">
                      <a:pos x="1334" y="518"/>
                    </a:cxn>
                    <a:cxn ang="0">
                      <a:pos x="1338" y="505"/>
                    </a:cxn>
                    <a:cxn ang="0">
                      <a:pos x="1338" y="69"/>
                    </a:cxn>
                    <a:cxn ang="0">
                      <a:pos x="1337" y="56"/>
                    </a:cxn>
                    <a:cxn ang="0">
                      <a:pos x="1329" y="43"/>
                    </a:cxn>
                    <a:cxn ang="0">
                      <a:pos x="1321" y="32"/>
                    </a:cxn>
                    <a:cxn ang="0">
                      <a:pos x="1309" y="21"/>
                    </a:cxn>
                    <a:cxn ang="0">
                      <a:pos x="1294" y="13"/>
                    </a:cxn>
                    <a:cxn ang="0">
                      <a:pos x="1277" y="5"/>
                    </a:cxn>
                    <a:cxn ang="0">
                      <a:pos x="1260" y="1"/>
                    </a:cxn>
                    <a:cxn ang="0">
                      <a:pos x="1242" y="0"/>
                    </a:cxn>
                  </a:cxnLst>
                  <a:rect l="0" t="0" r="r" b="b"/>
                  <a:pathLst>
                    <a:path w="1338" h="569">
                      <a:moveTo>
                        <a:pt x="96" y="0"/>
                      </a:moveTo>
                      <a:lnTo>
                        <a:pt x="87" y="0"/>
                      </a:lnTo>
                      <a:lnTo>
                        <a:pt x="78" y="1"/>
                      </a:lnTo>
                      <a:lnTo>
                        <a:pt x="70" y="3"/>
                      </a:lnTo>
                      <a:lnTo>
                        <a:pt x="61" y="5"/>
                      </a:lnTo>
                      <a:lnTo>
                        <a:pt x="53" y="8"/>
                      </a:lnTo>
                      <a:lnTo>
                        <a:pt x="44" y="13"/>
                      </a:lnTo>
                      <a:lnTo>
                        <a:pt x="37" y="17"/>
                      </a:lnTo>
                      <a:lnTo>
                        <a:pt x="29" y="21"/>
                      </a:lnTo>
                      <a:lnTo>
                        <a:pt x="24" y="26"/>
                      </a:lnTo>
                      <a:lnTo>
                        <a:pt x="18" y="32"/>
                      </a:lnTo>
                      <a:lnTo>
                        <a:pt x="13" y="37"/>
                      </a:lnTo>
                      <a:lnTo>
                        <a:pt x="9" y="43"/>
                      </a:lnTo>
                      <a:lnTo>
                        <a:pt x="4" y="50"/>
                      </a:lnTo>
                      <a:lnTo>
                        <a:pt x="3" y="56"/>
                      </a:lnTo>
                      <a:lnTo>
                        <a:pt x="0" y="63"/>
                      </a:lnTo>
                      <a:lnTo>
                        <a:pt x="0" y="69"/>
                      </a:lnTo>
                      <a:lnTo>
                        <a:pt x="0" y="499"/>
                      </a:lnTo>
                      <a:lnTo>
                        <a:pt x="0" y="505"/>
                      </a:lnTo>
                      <a:lnTo>
                        <a:pt x="3" y="511"/>
                      </a:lnTo>
                      <a:lnTo>
                        <a:pt x="4" y="518"/>
                      </a:lnTo>
                      <a:lnTo>
                        <a:pt x="9" y="524"/>
                      </a:lnTo>
                      <a:lnTo>
                        <a:pt x="13" y="530"/>
                      </a:lnTo>
                      <a:lnTo>
                        <a:pt x="18" y="536"/>
                      </a:lnTo>
                      <a:lnTo>
                        <a:pt x="24" y="541"/>
                      </a:lnTo>
                      <a:lnTo>
                        <a:pt x="29" y="546"/>
                      </a:lnTo>
                      <a:lnTo>
                        <a:pt x="37" y="552"/>
                      </a:lnTo>
                      <a:lnTo>
                        <a:pt x="44" y="556"/>
                      </a:lnTo>
                      <a:lnTo>
                        <a:pt x="53" y="559"/>
                      </a:lnTo>
                      <a:lnTo>
                        <a:pt x="61" y="562"/>
                      </a:lnTo>
                      <a:lnTo>
                        <a:pt x="70" y="564"/>
                      </a:lnTo>
                      <a:lnTo>
                        <a:pt x="78" y="566"/>
                      </a:lnTo>
                      <a:lnTo>
                        <a:pt x="87" y="568"/>
                      </a:lnTo>
                      <a:lnTo>
                        <a:pt x="96" y="569"/>
                      </a:lnTo>
                      <a:lnTo>
                        <a:pt x="1242" y="569"/>
                      </a:lnTo>
                      <a:lnTo>
                        <a:pt x="1251" y="568"/>
                      </a:lnTo>
                      <a:lnTo>
                        <a:pt x="1260" y="566"/>
                      </a:lnTo>
                      <a:lnTo>
                        <a:pt x="1269" y="564"/>
                      </a:lnTo>
                      <a:lnTo>
                        <a:pt x="1277" y="562"/>
                      </a:lnTo>
                      <a:lnTo>
                        <a:pt x="1285" y="559"/>
                      </a:lnTo>
                      <a:lnTo>
                        <a:pt x="1294" y="556"/>
                      </a:lnTo>
                      <a:lnTo>
                        <a:pt x="1301" y="552"/>
                      </a:lnTo>
                      <a:lnTo>
                        <a:pt x="1309" y="546"/>
                      </a:lnTo>
                      <a:lnTo>
                        <a:pt x="1315" y="541"/>
                      </a:lnTo>
                      <a:lnTo>
                        <a:pt x="1321" y="536"/>
                      </a:lnTo>
                      <a:lnTo>
                        <a:pt x="1325" y="530"/>
                      </a:lnTo>
                      <a:lnTo>
                        <a:pt x="1329" y="524"/>
                      </a:lnTo>
                      <a:lnTo>
                        <a:pt x="1334" y="518"/>
                      </a:lnTo>
                      <a:lnTo>
                        <a:pt x="1337" y="511"/>
                      </a:lnTo>
                      <a:lnTo>
                        <a:pt x="1338" y="505"/>
                      </a:lnTo>
                      <a:lnTo>
                        <a:pt x="1338" y="499"/>
                      </a:lnTo>
                      <a:lnTo>
                        <a:pt x="1338" y="69"/>
                      </a:lnTo>
                      <a:lnTo>
                        <a:pt x="1338" y="63"/>
                      </a:lnTo>
                      <a:lnTo>
                        <a:pt x="1337" y="56"/>
                      </a:lnTo>
                      <a:lnTo>
                        <a:pt x="1334" y="50"/>
                      </a:lnTo>
                      <a:lnTo>
                        <a:pt x="1329" y="43"/>
                      </a:lnTo>
                      <a:lnTo>
                        <a:pt x="1325" y="37"/>
                      </a:lnTo>
                      <a:lnTo>
                        <a:pt x="1321" y="32"/>
                      </a:lnTo>
                      <a:lnTo>
                        <a:pt x="1315" y="26"/>
                      </a:lnTo>
                      <a:lnTo>
                        <a:pt x="1309" y="21"/>
                      </a:lnTo>
                      <a:lnTo>
                        <a:pt x="1301" y="17"/>
                      </a:lnTo>
                      <a:lnTo>
                        <a:pt x="1294" y="13"/>
                      </a:lnTo>
                      <a:lnTo>
                        <a:pt x="1285" y="8"/>
                      </a:lnTo>
                      <a:lnTo>
                        <a:pt x="1277" y="5"/>
                      </a:lnTo>
                      <a:lnTo>
                        <a:pt x="1269" y="3"/>
                      </a:lnTo>
                      <a:lnTo>
                        <a:pt x="1260" y="1"/>
                      </a:lnTo>
                      <a:lnTo>
                        <a:pt x="1251" y="0"/>
                      </a:lnTo>
                      <a:lnTo>
                        <a:pt x="1242" y="0"/>
                      </a:lnTo>
                      <a:lnTo>
                        <a:pt x="96" y="0"/>
                      </a:lnTo>
                      <a:close/>
                    </a:path>
                  </a:pathLst>
                </a:custGeom>
                <a:solidFill>
                  <a:srgbClr val="FFFFFF"/>
                </a:solidFill>
                <a:ln w="20638">
                  <a:solidFill>
                    <a:srgbClr val="000000"/>
                  </a:solidFill>
                  <a:prstDash val="solid"/>
                  <a:round/>
                  <a:headEnd/>
                  <a:tailEnd/>
                </a:ln>
              </p:spPr>
              <p:txBody>
                <a:bodyPr/>
                <a:lstStyle/>
                <a:p>
                  <a:pPr>
                    <a:defRPr/>
                  </a:pPr>
                  <a:endParaRPr lang="en-GB" sz="2100" kern="0">
                    <a:solidFill>
                      <a:srgbClr val="000000"/>
                    </a:solidFill>
                    <a:latin typeface="Times New Roman" pitchFamily="18" charset="0"/>
                  </a:endParaRPr>
                </a:p>
              </p:txBody>
            </p:sp>
            <p:sp>
              <p:nvSpPr>
                <p:cNvPr id="549" name="Freeform 50"/>
                <p:cNvSpPr>
                  <a:spLocks/>
                </p:cNvSpPr>
                <p:nvPr/>
              </p:nvSpPr>
              <p:spPr bwMode="auto">
                <a:xfrm>
                  <a:off x="1257" y="2715"/>
                  <a:ext cx="421" cy="259"/>
                </a:xfrm>
                <a:custGeom>
                  <a:avLst/>
                  <a:gdLst/>
                  <a:ahLst/>
                  <a:cxnLst>
                    <a:cxn ang="0">
                      <a:pos x="58" y="0"/>
                    </a:cxn>
                    <a:cxn ang="0">
                      <a:pos x="1204" y="0"/>
                    </a:cxn>
                    <a:cxn ang="0">
                      <a:pos x="1223" y="0"/>
                    </a:cxn>
                    <a:cxn ang="0">
                      <a:pos x="1251" y="13"/>
                    </a:cxn>
                    <a:cxn ang="0">
                      <a:pos x="1262" y="27"/>
                    </a:cxn>
                    <a:cxn ang="0">
                      <a:pos x="1271" y="41"/>
                    </a:cxn>
                    <a:cxn ang="0">
                      <a:pos x="1271" y="471"/>
                    </a:cxn>
                    <a:cxn ang="0">
                      <a:pos x="1262" y="484"/>
                    </a:cxn>
                    <a:cxn ang="0">
                      <a:pos x="1251" y="506"/>
                    </a:cxn>
                    <a:cxn ang="0">
                      <a:pos x="1223" y="512"/>
                    </a:cxn>
                    <a:cxn ang="0">
                      <a:pos x="1204" y="519"/>
                    </a:cxn>
                    <a:cxn ang="0">
                      <a:pos x="58" y="519"/>
                    </a:cxn>
                    <a:cxn ang="0">
                      <a:pos x="39" y="512"/>
                    </a:cxn>
                    <a:cxn ang="0">
                      <a:pos x="20" y="506"/>
                    </a:cxn>
                    <a:cxn ang="0">
                      <a:pos x="0" y="484"/>
                    </a:cxn>
                    <a:cxn ang="0">
                      <a:pos x="0" y="471"/>
                    </a:cxn>
                    <a:cxn ang="0">
                      <a:pos x="0" y="41"/>
                    </a:cxn>
                    <a:cxn ang="0">
                      <a:pos x="0" y="27"/>
                    </a:cxn>
                    <a:cxn ang="0">
                      <a:pos x="20" y="13"/>
                    </a:cxn>
                    <a:cxn ang="0">
                      <a:pos x="39" y="0"/>
                    </a:cxn>
                    <a:cxn ang="0">
                      <a:pos x="58" y="0"/>
                    </a:cxn>
                  </a:cxnLst>
                  <a:rect l="0" t="0" r="r" b="b"/>
                  <a:pathLst>
                    <a:path w="1271" h="519">
                      <a:moveTo>
                        <a:pt x="58" y="0"/>
                      </a:moveTo>
                      <a:lnTo>
                        <a:pt x="1204" y="0"/>
                      </a:lnTo>
                      <a:lnTo>
                        <a:pt x="1223" y="0"/>
                      </a:lnTo>
                      <a:lnTo>
                        <a:pt x="1251" y="13"/>
                      </a:lnTo>
                      <a:lnTo>
                        <a:pt x="1262" y="27"/>
                      </a:lnTo>
                      <a:lnTo>
                        <a:pt x="1271" y="41"/>
                      </a:lnTo>
                      <a:lnTo>
                        <a:pt x="1271" y="471"/>
                      </a:lnTo>
                      <a:lnTo>
                        <a:pt x="1262" y="484"/>
                      </a:lnTo>
                      <a:lnTo>
                        <a:pt x="1251" y="506"/>
                      </a:lnTo>
                      <a:lnTo>
                        <a:pt x="1223" y="512"/>
                      </a:lnTo>
                      <a:lnTo>
                        <a:pt x="1204" y="519"/>
                      </a:lnTo>
                      <a:lnTo>
                        <a:pt x="58" y="519"/>
                      </a:lnTo>
                      <a:lnTo>
                        <a:pt x="39" y="512"/>
                      </a:lnTo>
                      <a:lnTo>
                        <a:pt x="20" y="506"/>
                      </a:lnTo>
                      <a:lnTo>
                        <a:pt x="0" y="484"/>
                      </a:lnTo>
                      <a:lnTo>
                        <a:pt x="0" y="471"/>
                      </a:lnTo>
                      <a:lnTo>
                        <a:pt x="0" y="41"/>
                      </a:lnTo>
                      <a:lnTo>
                        <a:pt x="0" y="27"/>
                      </a:lnTo>
                      <a:lnTo>
                        <a:pt x="20" y="13"/>
                      </a:lnTo>
                      <a:lnTo>
                        <a:pt x="39" y="0"/>
                      </a:lnTo>
                      <a:lnTo>
                        <a:pt x="58" y="0"/>
                      </a:lnTo>
                      <a:close/>
                    </a:path>
                  </a:pathLst>
                </a:custGeom>
                <a:noFill/>
                <a:ln w="4763">
                  <a:solidFill>
                    <a:srgbClr val="000000"/>
                  </a:solidFill>
                  <a:prstDash val="solid"/>
                  <a:round/>
                  <a:headEnd/>
                  <a:tailEnd/>
                </a:ln>
              </p:spPr>
              <p:txBody>
                <a:bodyPr/>
                <a:lstStyle/>
                <a:p>
                  <a:pPr>
                    <a:defRPr/>
                  </a:pPr>
                  <a:endParaRPr lang="en-GB" sz="2100" kern="0">
                    <a:solidFill>
                      <a:srgbClr val="000000"/>
                    </a:solidFill>
                    <a:latin typeface="Times New Roman" pitchFamily="18" charset="0"/>
                  </a:endParaRPr>
                </a:p>
              </p:txBody>
            </p:sp>
            <p:sp>
              <p:nvSpPr>
                <p:cNvPr id="550" name="Freeform 51"/>
                <p:cNvSpPr>
                  <a:spLocks/>
                </p:cNvSpPr>
                <p:nvPr/>
              </p:nvSpPr>
              <p:spPr bwMode="auto">
                <a:xfrm>
                  <a:off x="1288" y="2748"/>
                  <a:ext cx="356" cy="190"/>
                </a:xfrm>
                <a:custGeom>
                  <a:avLst/>
                  <a:gdLst/>
                  <a:ahLst/>
                  <a:cxnLst>
                    <a:cxn ang="0">
                      <a:pos x="52" y="0"/>
                    </a:cxn>
                    <a:cxn ang="0">
                      <a:pos x="42" y="3"/>
                    </a:cxn>
                    <a:cxn ang="0">
                      <a:pos x="31" y="6"/>
                    </a:cxn>
                    <a:cxn ang="0">
                      <a:pos x="23" y="11"/>
                    </a:cxn>
                    <a:cxn ang="0">
                      <a:pos x="14" y="16"/>
                    </a:cxn>
                    <a:cxn ang="0">
                      <a:pos x="8" y="24"/>
                    </a:cxn>
                    <a:cxn ang="0">
                      <a:pos x="3" y="30"/>
                    </a:cxn>
                    <a:cxn ang="0">
                      <a:pos x="0" y="39"/>
                    </a:cxn>
                    <a:cxn ang="0">
                      <a:pos x="0" y="334"/>
                    </a:cxn>
                    <a:cxn ang="0">
                      <a:pos x="0" y="341"/>
                    </a:cxn>
                    <a:cxn ang="0">
                      <a:pos x="5" y="348"/>
                    </a:cxn>
                    <a:cxn ang="0">
                      <a:pos x="11" y="356"/>
                    </a:cxn>
                    <a:cxn ang="0">
                      <a:pos x="18" y="362"/>
                    </a:cxn>
                    <a:cxn ang="0">
                      <a:pos x="27" y="368"/>
                    </a:cxn>
                    <a:cxn ang="0">
                      <a:pos x="36" y="372"/>
                    </a:cxn>
                    <a:cxn ang="0">
                      <a:pos x="46" y="374"/>
                    </a:cxn>
                    <a:cxn ang="0">
                      <a:pos x="58" y="375"/>
                    </a:cxn>
                    <a:cxn ang="0">
                      <a:pos x="1014" y="375"/>
                    </a:cxn>
                    <a:cxn ang="0">
                      <a:pos x="1024" y="373"/>
                    </a:cxn>
                    <a:cxn ang="0">
                      <a:pos x="1035" y="370"/>
                    </a:cxn>
                    <a:cxn ang="0">
                      <a:pos x="1044" y="364"/>
                    </a:cxn>
                    <a:cxn ang="0">
                      <a:pos x="1052" y="359"/>
                    </a:cxn>
                    <a:cxn ang="0">
                      <a:pos x="1058" y="353"/>
                    </a:cxn>
                    <a:cxn ang="0">
                      <a:pos x="1064" y="345"/>
                    </a:cxn>
                    <a:cxn ang="0">
                      <a:pos x="1066" y="338"/>
                    </a:cxn>
                    <a:cxn ang="0">
                      <a:pos x="1067" y="42"/>
                    </a:cxn>
                    <a:cxn ang="0">
                      <a:pos x="1066" y="34"/>
                    </a:cxn>
                    <a:cxn ang="0">
                      <a:pos x="1061" y="27"/>
                    </a:cxn>
                    <a:cxn ang="0">
                      <a:pos x="1055" y="20"/>
                    </a:cxn>
                    <a:cxn ang="0">
                      <a:pos x="1048" y="13"/>
                    </a:cxn>
                    <a:cxn ang="0">
                      <a:pos x="1039" y="8"/>
                    </a:cxn>
                    <a:cxn ang="0">
                      <a:pos x="1030" y="5"/>
                    </a:cxn>
                    <a:cxn ang="0">
                      <a:pos x="1020" y="2"/>
                    </a:cxn>
                    <a:cxn ang="0">
                      <a:pos x="1008" y="0"/>
                    </a:cxn>
                  </a:cxnLst>
                  <a:rect l="0" t="0" r="r" b="b"/>
                  <a:pathLst>
                    <a:path w="1067" h="375">
                      <a:moveTo>
                        <a:pt x="58" y="0"/>
                      </a:moveTo>
                      <a:lnTo>
                        <a:pt x="52" y="0"/>
                      </a:lnTo>
                      <a:lnTo>
                        <a:pt x="46" y="2"/>
                      </a:lnTo>
                      <a:lnTo>
                        <a:pt x="42" y="3"/>
                      </a:lnTo>
                      <a:lnTo>
                        <a:pt x="36" y="5"/>
                      </a:lnTo>
                      <a:lnTo>
                        <a:pt x="31" y="6"/>
                      </a:lnTo>
                      <a:lnTo>
                        <a:pt x="27" y="8"/>
                      </a:lnTo>
                      <a:lnTo>
                        <a:pt x="23" y="11"/>
                      </a:lnTo>
                      <a:lnTo>
                        <a:pt x="18" y="13"/>
                      </a:lnTo>
                      <a:lnTo>
                        <a:pt x="14" y="16"/>
                      </a:lnTo>
                      <a:lnTo>
                        <a:pt x="11" y="20"/>
                      </a:lnTo>
                      <a:lnTo>
                        <a:pt x="8" y="24"/>
                      </a:lnTo>
                      <a:lnTo>
                        <a:pt x="5" y="27"/>
                      </a:lnTo>
                      <a:lnTo>
                        <a:pt x="3" y="30"/>
                      </a:lnTo>
                      <a:lnTo>
                        <a:pt x="0" y="34"/>
                      </a:lnTo>
                      <a:lnTo>
                        <a:pt x="0" y="39"/>
                      </a:lnTo>
                      <a:lnTo>
                        <a:pt x="0" y="42"/>
                      </a:lnTo>
                      <a:lnTo>
                        <a:pt x="0" y="334"/>
                      </a:lnTo>
                      <a:lnTo>
                        <a:pt x="0" y="338"/>
                      </a:lnTo>
                      <a:lnTo>
                        <a:pt x="0" y="341"/>
                      </a:lnTo>
                      <a:lnTo>
                        <a:pt x="3" y="345"/>
                      </a:lnTo>
                      <a:lnTo>
                        <a:pt x="5" y="348"/>
                      </a:lnTo>
                      <a:lnTo>
                        <a:pt x="8" y="353"/>
                      </a:lnTo>
                      <a:lnTo>
                        <a:pt x="11" y="356"/>
                      </a:lnTo>
                      <a:lnTo>
                        <a:pt x="14" y="359"/>
                      </a:lnTo>
                      <a:lnTo>
                        <a:pt x="18" y="362"/>
                      </a:lnTo>
                      <a:lnTo>
                        <a:pt x="23" y="364"/>
                      </a:lnTo>
                      <a:lnTo>
                        <a:pt x="27" y="368"/>
                      </a:lnTo>
                      <a:lnTo>
                        <a:pt x="31" y="370"/>
                      </a:lnTo>
                      <a:lnTo>
                        <a:pt x="36" y="372"/>
                      </a:lnTo>
                      <a:lnTo>
                        <a:pt x="42" y="373"/>
                      </a:lnTo>
                      <a:lnTo>
                        <a:pt x="46" y="374"/>
                      </a:lnTo>
                      <a:lnTo>
                        <a:pt x="52" y="375"/>
                      </a:lnTo>
                      <a:lnTo>
                        <a:pt x="58" y="375"/>
                      </a:lnTo>
                      <a:lnTo>
                        <a:pt x="1008" y="375"/>
                      </a:lnTo>
                      <a:lnTo>
                        <a:pt x="1014" y="375"/>
                      </a:lnTo>
                      <a:lnTo>
                        <a:pt x="1020" y="374"/>
                      </a:lnTo>
                      <a:lnTo>
                        <a:pt x="1024" y="373"/>
                      </a:lnTo>
                      <a:lnTo>
                        <a:pt x="1030" y="372"/>
                      </a:lnTo>
                      <a:lnTo>
                        <a:pt x="1035" y="370"/>
                      </a:lnTo>
                      <a:lnTo>
                        <a:pt x="1039" y="368"/>
                      </a:lnTo>
                      <a:lnTo>
                        <a:pt x="1044" y="364"/>
                      </a:lnTo>
                      <a:lnTo>
                        <a:pt x="1048" y="362"/>
                      </a:lnTo>
                      <a:lnTo>
                        <a:pt x="1052" y="359"/>
                      </a:lnTo>
                      <a:lnTo>
                        <a:pt x="1055" y="356"/>
                      </a:lnTo>
                      <a:lnTo>
                        <a:pt x="1058" y="353"/>
                      </a:lnTo>
                      <a:lnTo>
                        <a:pt x="1061" y="348"/>
                      </a:lnTo>
                      <a:lnTo>
                        <a:pt x="1064" y="345"/>
                      </a:lnTo>
                      <a:lnTo>
                        <a:pt x="1066" y="341"/>
                      </a:lnTo>
                      <a:lnTo>
                        <a:pt x="1066" y="338"/>
                      </a:lnTo>
                      <a:lnTo>
                        <a:pt x="1067" y="334"/>
                      </a:lnTo>
                      <a:lnTo>
                        <a:pt x="1067" y="42"/>
                      </a:lnTo>
                      <a:lnTo>
                        <a:pt x="1066" y="39"/>
                      </a:lnTo>
                      <a:lnTo>
                        <a:pt x="1066" y="34"/>
                      </a:lnTo>
                      <a:lnTo>
                        <a:pt x="1064" y="30"/>
                      </a:lnTo>
                      <a:lnTo>
                        <a:pt x="1061" y="27"/>
                      </a:lnTo>
                      <a:lnTo>
                        <a:pt x="1058" y="24"/>
                      </a:lnTo>
                      <a:lnTo>
                        <a:pt x="1055" y="20"/>
                      </a:lnTo>
                      <a:lnTo>
                        <a:pt x="1052" y="16"/>
                      </a:lnTo>
                      <a:lnTo>
                        <a:pt x="1048" y="13"/>
                      </a:lnTo>
                      <a:lnTo>
                        <a:pt x="1044" y="11"/>
                      </a:lnTo>
                      <a:lnTo>
                        <a:pt x="1039" y="8"/>
                      </a:lnTo>
                      <a:lnTo>
                        <a:pt x="1035" y="6"/>
                      </a:lnTo>
                      <a:lnTo>
                        <a:pt x="1030" y="5"/>
                      </a:lnTo>
                      <a:lnTo>
                        <a:pt x="1024" y="3"/>
                      </a:lnTo>
                      <a:lnTo>
                        <a:pt x="1020" y="2"/>
                      </a:lnTo>
                      <a:lnTo>
                        <a:pt x="1014" y="0"/>
                      </a:lnTo>
                      <a:lnTo>
                        <a:pt x="1008" y="0"/>
                      </a:lnTo>
                      <a:lnTo>
                        <a:pt x="58" y="0"/>
                      </a:lnTo>
                      <a:close/>
                    </a:path>
                  </a:pathLst>
                </a:custGeom>
                <a:blipFill dpi="0" rotWithShape="0">
                  <a:blip r:embed="rId2" cstate="print"/>
                  <a:srcRect/>
                  <a:tile tx="0" ty="0" sx="100000" sy="100000" flip="none" algn="tl"/>
                </a:blipFill>
                <a:ln w="9525">
                  <a:noFill/>
                  <a:round/>
                  <a:headEnd/>
                  <a:tailEnd/>
                </a:ln>
              </p:spPr>
              <p:txBody>
                <a:bodyPr/>
                <a:lstStyle/>
                <a:p>
                  <a:pPr>
                    <a:defRPr/>
                  </a:pPr>
                  <a:endParaRPr lang="en-GB" sz="2100" kern="0">
                    <a:solidFill>
                      <a:srgbClr val="000000"/>
                    </a:solidFill>
                    <a:latin typeface="Times New Roman" pitchFamily="18" charset="0"/>
                  </a:endParaRPr>
                </a:p>
              </p:txBody>
            </p:sp>
            <p:sp>
              <p:nvSpPr>
                <p:cNvPr id="551" name="Freeform 52"/>
                <p:cNvSpPr>
                  <a:spLocks/>
                </p:cNvSpPr>
                <p:nvPr/>
              </p:nvSpPr>
              <p:spPr bwMode="auto">
                <a:xfrm>
                  <a:off x="1288" y="2748"/>
                  <a:ext cx="356" cy="190"/>
                </a:xfrm>
                <a:custGeom>
                  <a:avLst/>
                  <a:gdLst/>
                  <a:ahLst/>
                  <a:cxnLst>
                    <a:cxn ang="0">
                      <a:pos x="52" y="0"/>
                    </a:cxn>
                    <a:cxn ang="0">
                      <a:pos x="42" y="3"/>
                    </a:cxn>
                    <a:cxn ang="0">
                      <a:pos x="31" y="6"/>
                    </a:cxn>
                    <a:cxn ang="0">
                      <a:pos x="23" y="11"/>
                    </a:cxn>
                    <a:cxn ang="0">
                      <a:pos x="14" y="16"/>
                    </a:cxn>
                    <a:cxn ang="0">
                      <a:pos x="8" y="24"/>
                    </a:cxn>
                    <a:cxn ang="0">
                      <a:pos x="3" y="30"/>
                    </a:cxn>
                    <a:cxn ang="0">
                      <a:pos x="0" y="39"/>
                    </a:cxn>
                    <a:cxn ang="0">
                      <a:pos x="0" y="334"/>
                    </a:cxn>
                    <a:cxn ang="0">
                      <a:pos x="0" y="341"/>
                    </a:cxn>
                    <a:cxn ang="0">
                      <a:pos x="5" y="348"/>
                    </a:cxn>
                    <a:cxn ang="0">
                      <a:pos x="11" y="356"/>
                    </a:cxn>
                    <a:cxn ang="0">
                      <a:pos x="18" y="362"/>
                    </a:cxn>
                    <a:cxn ang="0">
                      <a:pos x="27" y="368"/>
                    </a:cxn>
                    <a:cxn ang="0">
                      <a:pos x="36" y="372"/>
                    </a:cxn>
                    <a:cxn ang="0">
                      <a:pos x="46" y="374"/>
                    </a:cxn>
                    <a:cxn ang="0">
                      <a:pos x="58" y="375"/>
                    </a:cxn>
                    <a:cxn ang="0">
                      <a:pos x="1014" y="375"/>
                    </a:cxn>
                    <a:cxn ang="0">
                      <a:pos x="1024" y="373"/>
                    </a:cxn>
                    <a:cxn ang="0">
                      <a:pos x="1035" y="370"/>
                    </a:cxn>
                    <a:cxn ang="0">
                      <a:pos x="1044" y="364"/>
                    </a:cxn>
                    <a:cxn ang="0">
                      <a:pos x="1052" y="359"/>
                    </a:cxn>
                    <a:cxn ang="0">
                      <a:pos x="1058" y="353"/>
                    </a:cxn>
                    <a:cxn ang="0">
                      <a:pos x="1064" y="345"/>
                    </a:cxn>
                    <a:cxn ang="0">
                      <a:pos x="1066" y="338"/>
                    </a:cxn>
                    <a:cxn ang="0">
                      <a:pos x="1067" y="42"/>
                    </a:cxn>
                    <a:cxn ang="0">
                      <a:pos x="1066" y="34"/>
                    </a:cxn>
                    <a:cxn ang="0">
                      <a:pos x="1061" y="27"/>
                    </a:cxn>
                    <a:cxn ang="0">
                      <a:pos x="1055" y="20"/>
                    </a:cxn>
                    <a:cxn ang="0">
                      <a:pos x="1048" y="13"/>
                    </a:cxn>
                    <a:cxn ang="0">
                      <a:pos x="1039" y="8"/>
                    </a:cxn>
                    <a:cxn ang="0">
                      <a:pos x="1030" y="5"/>
                    </a:cxn>
                    <a:cxn ang="0">
                      <a:pos x="1020" y="2"/>
                    </a:cxn>
                    <a:cxn ang="0">
                      <a:pos x="1008" y="0"/>
                    </a:cxn>
                  </a:cxnLst>
                  <a:rect l="0" t="0" r="r" b="b"/>
                  <a:pathLst>
                    <a:path w="1067" h="375">
                      <a:moveTo>
                        <a:pt x="58" y="0"/>
                      </a:moveTo>
                      <a:lnTo>
                        <a:pt x="52" y="0"/>
                      </a:lnTo>
                      <a:lnTo>
                        <a:pt x="46" y="2"/>
                      </a:lnTo>
                      <a:lnTo>
                        <a:pt x="42" y="3"/>
                      </a:lnTo>
                      <a:lnTo>
                        <a:pt x="36" y="5"/>
                      </a:lnTo>
                      <a:lnTo>
                        <a:pt x="31" y="6"/>
                      </a:lnTo>
                      <a:lnTo>
                        <a:pt x="27" y="8"/>
                      </a:lnTo>
                      <a:lnTo>
                        <a:pt x="23" y="11"/>
                      </a:lnTo>
                      <a:lnTo>
                        <a:pt x="18" y="13"/>
                      </a:lnTo>
                      <a:lnTo>
                        <a:pt x="14" y="16"/>
                      </a:lnTo>
                      <a:lnTo>
                        <a:pt x="11" y="20"/>
                      </a:lnTo>
                      <a:lnTo>
                        <a:pt x="8" y="24"/>
                      </a:lnTo>
                      <a:lnTo>
                        <a:pt x="5" y="27"/>
                      </a:lnTo>
                      <a:lnTo>
                        <a:pt x="3" y="30"/>
                      </a:lnTo>
                      <a:lnTo>
                        <a:pt x="0" y="34"/>
                      </a:lnTo>
                      <a:lnTo>
                        <a:pt x="0" y="39"/>
                      </a:lnTo>
                      <a:lnTo>
                        <a:pt x="0" y="42"/>
                      </a:lnTo>
                      <a:lnTo>
                        <a:pt x="0" y="334"/>
                      </a:lnTo>
                      <a:lnTo>
                        <a:pt x="0" y="338"/>
                      </a:lnTo>
                      <a:lnTo>
                        <a:pt x="0" y="341"/>
                      </a:lnTo>
                      <a:lnTo>
                        <a:pt x="3" y="345"/>
                      </a:lnTo>
                      <a:lnTo>
                        <a:pt x="5" y="348"/>
                      </a:lnTo>
                      <a:lnTo>
                        <a:pt x="8" y="353"/>
                      </a:lnTo>
                      <a:lnTo>
                        <a:pt x="11" y="356"/>
                      </a:lnTo>
                      <a:lnTo>
                        <a:pt x="14" y="359"/>
                      </a:lnTo>
                      <a:lnTo>
                        <a:pt x="18" y="362"/>
                      </a:lnTo>
                      <a:lnTo>
                        <a:pt x="23" y="364"/>
                      </a:lnTo>
                      <a:lnTo>
                        <a:pt x="27" y="368"/>
                      </a:lnTo>
                      <a:lnTo>
                        <a:pt x="31" y="370"/>
                      </a:lnTo>
                      <a:lnTo>
                        <a:pt x="36" y="372"/>
                      </a:lnTo>
                      <a:lnTo>
                        <a:pt x="42" y="373"/>
                      </a:lnTo>
                      <a:lnTo>
                        <a:pt x="46" y="374"/>
                      </a:lnTo>
                      <a:lnTo>
                        <a:pt x="52" y="375"/>
                      </a:lnTo>
                      <a:lnTo>
                        <a:pt x="58" y="375"/>
                      </a:lnTo>
                      <a:lnTo>
                        <a:pt x="1008" y="375"/>
                      </a:lnTo>
                      <a:lnTo>
                        <a:pt x="1014" y="375"/>
                      </a:lnTo>
                      <a:lnTo>
                        <a:pt x="1020" y="374"/>
                      </a:lnTo>
                      <a:lnTo>
                        <a:pt x="1024" y="373"/>
                      </a:lnTo>
                      <a:lnTo>
                        <a:pt x="1030" y="372"/>
                      </a:lnTo>
                      <a:lnTo>
                        <a:pt x="1035" y="370"/>
                      </a:lnTo>
                      <a:lnTo>
                        <a:pt x="1039" y="368"/>
                      </a:lnTo>
                      <a:lnTo>
                        <a:pt x="1044" y="364"/>
                      </a:lnTo>
                      <a:lnTo>
                        <a:pt x="1048" y="362"/>
                      </a:lnTo>
                      <a:lnTo>
                        <a:pt x="1052" y="359"/>
                      </a:lnTo>
                      <a:lnTo>
                        <a:pt x="1055" y="356"/>
                      </a:lnTo>
                      <a:lnTo>
                        <a:pt x="1058" y="353"/>
                      </a:lnTo>
                      <a:lnTo>
                        <a:pt x="1061" y="348"/>
                      </a:lnTo>
                      <a:lnTo>
                        <a:pt x="1064" y="345"/>
                      </a:lnTo>
                      <a:lnTo>
                        <a:pt x="1066" y="341"/>
                      </a:lnTo>
                      <a:lnTo>
                        <a:pt x="1066" y="338"/>
                      </a:lnTo>
                      <a:lnTo>
                        <a:pt x="1067" y="334"/>
                      </a:lnTo>
                      <a:lnTo>
                        <a:pt x="1067" y="42"/>
                      </a:lnTo>
                      <a:lnTo>
                        <a:pt x="1066" y="39"/>
                      </a:lnTo>
                      <a:lnTo>
                        <a:pt x="1066" y="34"/>
                      </a:lnTo>
                      <a:lnTo>
                        <a:pt x="1064" y="30"/>
                      </a:lnTo>
                      <a:lnTo>
                        <a:pt x="1061" y="27"/>
                      </a:lnTo>
                      <a:lnTo>
                        <a:pt x="1058" y="24"/>
                      </a:lnTo>
                      <a:lnTo>
                        <a:pt x="1055" y="20"/>
                      </a:lnTo>
                      <a:lnTo>
                        <a:pt x="1052" y="16"/>
                      </a:lnTo>
                      <a:lnTo>
                        <a:pt x="1048" y="13"/>
                      </a:lnTo>
                      <a:lnTo>
                        <a:pt x="1044" y="11"/>
                      </a:lnTo>
                      <a:lnTo>
                        <a:pt x="1039" y="8"/>
                      </a:lnTo>
                      <a:lnTo>
                        <a:pt x="1035" y="6"/>
                      </a:lnTo>
                      <a:lnTo>
                        <a:pt x="1030" y="5"/>
                      </a:lnTo>
                      <a:lnTo>
                        <a:pt x="1024" y="3"/>
                      </a:lnTo>
                      <a:lnTo>
                        <a:pt x="1020" y="2"/>
                      </a:lnTo>
                      <a:lnTo>
                        <a:pt x="1014" y="0"/>
                      </a:lnTo>
                      <a:lnTo>
                        <a:pt x="1008" y="0"/>
                      </a:lnTo>
                      <a:lnTo>
                        <a:pt x="58" y="0"/>
                      </a:lnTo>
                    </a:path>
                  </a:pathLst>
                </a:custGeom>
                <a:noFill/>
                <a:ln w="4763">
                  <a:solidFill>
                    <a:srgbClr val="000000"/>
                  </a:solidFill>
                  <a:prstDash val="solid"/>
                  <a:round/>
                  <a:headEnd/>
                  <a:tailEnd/>
                </a:ln>
              </p:spPr>
              <p:txBody>
                <a:bodyPr/>
                <a:lstStyle/>
                <a:p>
                  <a:pPr>
                    <a:defRPr/>
                  </a:pPr>
                  <a:endParaRPr lang="en-GB" sz="2100" kern="0">
                    <a:solidFill>
                      <a:srgbClr val="000000"/>
                    </a:solidFill>
                    <a:latin typeface="Times New Roman" pitchFamily="18" charset="0"/>
                  </a:endParaRPr>
                </a:p>
              </p:txBody>
            </p:sp>
            <p:sp>
              <p:nvSpPr>
                <p:cNvPr id="552" name="Rectangle 53"/>
                <p:cNvSpPr>
                  <a:spLocks noChangeArrowheads="1"/>
                </p:cNvSpPr>
                <p:nvPr/>
              </p:nvSpPr>
              <p:spPr bwMode="auto">
                <a:xfrm>
                  <a:off x="1159" y="3056"/>
                  <a:ext cx="615" cy="188"/>
                </a:xfrm>
                <a:prstGeom prst="rect">
                  <a:avLst/>
                </a:prstGeom>
                <a:solidFill>
                  <a:srgbClr val="FFFFFF"/>
                </a:solidFill>
                <a:ln w="4763">
                  <a:solidFill>
                    <a:srgbClr val="000000"/>
                  </a:solidFill>
                  <a:miter lim="800000"/>
                  <a:headEnd/>
                  <a:tailEnd/>
                </a:ln>
              </p:spPr>
              <p:txBody>
                <a:bodyPr/>
                <a:lstStyle/>
                <a:p>
                  <a:pPr>
                    <a:defRPr/>
                  </a:pPr>
                  <a:endParaRPr lang="en-GB" sz="2100" kern="0">
                    <a:solidFill>
                      <a:srgbClr val="000000"/>
                    </a:solidFill>
                    <a:latin typeface="Times New Roman" pitchFamily="18" charset="0"/>
                  </a:endParaRPr>
                </a:p>
              </p:txBody>
            </p:sp>
            <p:sp>
              <p:nvSpPr>
                <p:cNvPr id="553" name="Line 54"/>
                <p:cNvSpPr>
                  <a:spLocks noChangeShapeType="1"/>
                </p:cNvSpPr>
                <p:nvPr/>
              </p:nvSpPr>
              <p:spPr bwMode="auto">
                <a:xfrm flipV="1">
                  <a:off x="1156" y="2999"/>
                  <a:ext cx="103" cy="55"/>
                </a:xfrm>
                <a:prstGeom prst="line">
                  <a:avLst/>
                </a:prstGeom>
                <a:noFill/>
                <a:ln w="4763">
                  <a:solidFill>
                    <a:srgbClr val="000000"/>
                  </a:solidFill>
                  <a:round/>
                  <a:headEnd/>
                  <a:tailEnd/>
                </a:ln>
              </p:spPr>
              <p:txBody>
                <a:bodyPr/>
                <a:lstStyle/>
                <a:p>
                  <a:pPr>
                    <a:defRPr/>
                  </a:pPr>
                  <a:endParaRPr lang="en-GB" sz="2100" kern="0">
                    <a:solidFill>
                      <a:srgbClr val="000000"/>
                    </a:solidFill>
                    <a:latin typeface="Times New Roman" pitchFamily="18" charset="0"/>
                  </a:endParaRPr>
                </a:p>
              </p:txBody>
            </p:sp>
            <p:sp>
              <p:nvSpPr>
                <p:cNvPr id="554" name="Line 55"/>
                <p:cNvSpPr>
                  <a:spLocks noChangeShapeType="1"/>
                </p:cNvSpPr>
                <p:nvPr/>
              </p:nvSpPr>
              <p:spPr bwMode="auto">
                <a:xfrm flipH="1" flipV="1">
                  <a:off x="1673" y="2999"/>
                  <a:ext cx="103" cy="55"/>
                </a:xfrm>
                <a:prstGeom prst="line">
                  <a:avLst/>
                </a:prstGeom>
                <a:noFill/>
                <a:ln w="4763">
                  <a:solidFill>
                    <a:srgbClr val="000000"/>
                  </a:solidFill>
                  <a:round/>
                  <a:headEnd/>
                  <a:tailEnd/>
                </a:ln>
              </p:spPr>
              <p:txBody>
                <a:bodyPr/>
                <a:lstStyle/>
                <a:p>
                  <a:pPr>
                    <a:defRPr/>
                  </a:pPr>
                  <a:endParaRPr lang="en-GB" sz="2100" kern="0">
                    <a:solidFill>
                      <a:srgbClr val="000000"/>
                    </a:solidFill>
                    <a:latin typeface="Times New Roman" pitchFamily="18" charset="0"/>
                  </a:endParaRPr>
                </a:p>
              </p:txBody>
            </p:sp>
          </p:grpSp>
          <p:sp>
            <p:nvSpPr>
              <p:cNvPr id="478" name="Freeform 56"/>
              <p:cNvSpPr>
                <a:spLocks/>
              </p:cNvSpPr>
              <p:nvPr/>
            </p:nvSpPr>
            <p:spPr bwMode="auto">
              <a:xfrm>
                <a:off x="1791" y="3067"/>
                <a:ext cx="376" cy="107"/>
              </a:xfrm>
              <a:custGeom>
                <a:avLst/>
                <a:gdLst/>
                <a:ahLst/>
                <a:cxnLst>
                  <a:cxn ang="0">
                    <a:pos x="384" y="0"/>
                  </a:cxn>
                  <a:cxn ang="0">
                    <a:pos x="0" y="0"/>
                  </a:cxn>
                </a:cxnLst>
                <a:rect l="0" t="0" r="r" b="b"/>
                <a:pathLst>
                  <a:path w="384" h="1">
                    <a:moveTo>
                      <a:pt x="384" y="0"/>
                    </a:moveTo>
                    <a:cubicBezTo>
                      <a:pt x="256" y="0"/>
                      <a:pt x="128" y="0"/>
                      <a:pt x="0" y="0"/>
                    </a:cubicBezTo>
                  </a:path>
                </a:pathLst>
              </a:custGeom>
              <a:noFill/>
              <a:ln w="57150" cap="flat" cmpd="sng">
                <a:solidFill>
                  <a:srgbClr val="000000"/>
                </a:solidFill>
                <a:prstDash val="sysDot"/>
                <a:round/>
                <a:headEnd/>
                <a:tailEnd/>
              </a:ln>
              <a:effectLst/>
            </p:spPr>
            <p:txBody>
              <a:bodyPr/>
              <a:lstStyle/>
              <a:p>
                <a:pPr>
                  <a:defRPr/>
                </a:pPr>
                <a:endParaRPr lang="en-GB" sz="2100" kern="0">
                  <a:solidFill>
                    <a:srgbClr val="000000"/>
                  </a:solidFill>
                  <a:latin typeface="Times New Roman" pitchFamily="18" charset="0"/>
                </a:endParaRPr>
              </a:p>
            </p:txBody>
          </p:sp>
          <p:sp>
            <p:nvSpPr>
              <p:cNvPr id="479" name="Text Box 57"/>
              <p:cNvSpPr txBox="1">
                <a:spLocks noChangeArrowheads="1"/>
              </p:cNvSpPr>
              <p:nvPr/>
            </p:nvSpPr>
            <p:spPr bwMode="auto">
              <a:xfrm>
                <a:off x="1224" y="3201"/>
                <a:ext cx="513" cy="480"/>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sz="1200" kern="0">
                    <a:solidFill>
                      <a:srgbClr val="000000"/>
                    </a:solidFill>
                  </a:rPr>
                  <a:t>Central</a:t>
                </a:r>
              </a:p>
              <a:p>
                <a:pPr algn="ctr" eaLnBrk="1" hangingPunct="1">
                  <a:defRPr/>
                </a:pPr>
                <a:r>
                  <a:rPr lang="en-GB" sz="1200" kern="0">
                    <a:solidFill>
                      <a:srgbClr val="000000"/>
                    </a:solidFill>
                  </a:rPr>
                  <a:t>Software</a:t>
                </a:r>
              </a:p>
              <a:p>
                <a:pPr algn="ctr" eaLnBrk="1" hangingPunct="1">
                  <a:defRPr/>
                </a:pPr>
                <a:r>
                  <a:rPr lang="en-GB" sz="1200" kern="0">
                    <a:solidFill>
                      <a:srgbClr val="000000"/>
                    </a:solidFill>
                  </a:rPr>
                  <a:t>System</a:t>
                </a:r>
              </a:p>
            </p:txBody>
          </p:sp>
          <p:grpSp>
            <p:nvGrpSpPr>
              <p:cNvPr id="45090" name="Group 58"/>
              <p:cNvGrpSpPr>
                <a:grpSpLocks/>
              </p:cNvGrpSpPr>
              <p:nvPr/>
            </p:nvGrpSpPr>
            <p:grpSpPr bwMode="auto">
              <a:xfrm>
                <a:off x="786" y="1935"/>
                <a:ext cx="180" cy="271"/>
                <a:chOff x="2290" y="1071"/>
                <a:chExt cx="322" cy="361"/>
              </a:xfrm>
            </p:grpSpPr>
            <p:grpSp>
              <p:nvGrpSpPr>
                <p:cNvPr id="45141" name="Group 59"/>
                <p:cNvGrpSpPr>
                  <a:grpSpLocks/>
                </p:cNvGrpSpPr>
                <p:nvPr/>
              </p:nvGrpSpPr>
              <p:grpSpPr bwMode="auto">
                <a:xfrm>
                  <a:off x="2519" y="1071"/>
                  <a:ext cx="93" cy="204"/>
                  <a:chOff x="825" y="898"/>
                  <a:chExt cx="93" cy="204"/>
                </a:xfrm>
              </p:grpSpPr>
              <p:sp>
                <p:nvSpPr>
                  <p:cNvPr id="535" name="Freeform 60"/>
                  <p:cNvSpPr>
                    <a:spLocks/>
                  </p:cNvSpPr>
                  <p:nvPr/>
                </p:nvSpPr>
                <p:spPr bwMode="auto">
                  <a:xfrm>
                    <a:off x="825" y="978"/>
                    <a:ext cx="101" cy="92"/>
                  </a:xfrm>
                  <a:custGeom>
                    <a:avLst/>
                    <a:gdLst/>
                    <a:ahLst/>
                    <a:cxnLst>
                      <a:cxn ang="0">
                        <a:pos x="286" y="0"/>
                      </a:cxn>
                      <a:cxn ang="0">
                        <a:pos x="144" y="177"/>
                      </a:cxn>
                      <a:cxn ang="0">
                        <a:pos x="0" y="0"/>
                      </a:cxn>
                      <a:cxn ang="0">
                        <a:pos x="286" y="0"/>
                      </a:cxn>
                    </a:cxnLst>
                    <a:rect l="0" t="0" r="r" b="b"/>
                    <a:pathLst>
                      <a:path w="286" h="177">
                        <a:moveTo>
                          <a:pt x="286" y="0"/>
                        </a:moveTo>
                        <a:lnTo>
                          <a:pt x="144" y="177"/>
                        </a:lnTo>
                        <a:lnTo>
                          <a:pt x="0" y="0"/>
                        </a:lnTo>
                        <a:lnTo>
                          <a:pt x="286" y="0"/>
                        </a:lnTo>
                        <a:close/>
                      </a:path>
                    </a:pathLst>
                  </a:custGeom>
                  <a:solidFill>
                    <a:srgbClr val="FFFF00"/>
                  </a:solidFill>
                  <a:ln w="9525">
                    <a:noFill/>
                    <a:round/>
                    <a:headEnd/>
                    <a:tailEnd/>
                  </a:ln>
                </p:spPr>
                <p:txBody>
                  <a:bodyPr/>
                  <a:lstStyle/>
                  <a:p>
                    <a:pPr>
                      <a:defRPr/>
                    </a:pPr>
                    <a:endParaRPr lang="en-GB" sz="2100" kern="0">
                      <a:solidFill>
                        <a:srgbClr val="000000"/>
                      </a:solidFill>
                      <a:latin typeface="Times New Roman" pitchFamily="18" charset="0"/>
                    </a:endParaRPr>
                  </a:p>
                </p:txBody>
              </p:sp>
              <p:sp>
                <p:nvSpPr>
                  <p:cNvPr id="536" name="Freeform 61"/>
                  <p:cNvSpPr>
                    <a:spLocks/>
                  </p:cNvSpPr>
                  <p:nvPr/>
                </p:nvSpPr>
                <p:spPr bwMode="auto">
                  <a:xfrm>
                    <a:off x="825" y="978"/>
                    <a:ext cx="101" cy="92"/>
                  </a:xfrm>
                  <a:custGeom>
                    <a:avLst/>
                    <a:gdLst/>
                    <a:ahLst/>
                    <a:cxnLst>
                      <a:cxn ang="0">
                        <a:pos x="286" y="0"/>
                      </a:cxn>
                      <a:cxn ang="0">
                        <a:pos x="144" y="177"/>
                      </a:cxn>
                      <a:cxn ang="0">
                        <a:pos x="0" y="0"/>
                      </a:cxn>
                      <a:cxn ang="0">
                        <a:pos x="286" y="0"/>
                      </a:cxn>
                    </a:cxnLst>
                    <a:rect l="0" t="0" r="r" b="b"/>
                    <a:pathLst>
                      <a:path w="286" h="177">
                        <a:moveTo>
                          <a:pt x="286" y="0"/>
                        </a:moveTo>
                        <a:lnTo>
                          <a:pt x="144" y="177"/>
                        </a:lnTo>
                        <a:lnTo>
                          <a:pt x="0" y="0"/>
                        </a:lnTo>
                        <a:lnTo>
                          <a:pt x="286" y="0"/>
                        </a:lnTo>
                        <a:close/>
                      </a:path>
                    </a:pathLst>
                  </a:custGeom>
                  <a:solidFill>
                    <a:srgbClr val="FFFF00"/>
                  </a:solidFill>
                  <a:ln w="1588">
                    <a:solidFill>
                      <a:srgbClr val="000000"/>
                    </a:solidFill>
                    <a:prstDash val="solid"/>
                    <a:round/>
                    <a:headEnd/>
                    <a:tailEnd/>
                  </a:ln>
                </p:spPr>
                <p:txBody>
                  <a:bodyPr/>
                  <a:lstStyle/>
                  <a:p>
                    <a:pPr>
                      <a:defRPr/>
                    </a:pPr>
                    <a:endParaRPr lang="en-GB" sz="2100" kern="0">
                      <a:solidFill>
                        <a:srgbClr val="000000"/>
                      </a:solidFill>
                      <a:latin typeface="Times New Roman" pitchFamily="18" charset="0"/>
                    </a:endParaRPr>
                  </a:p>
                </p:txBody>
              </p:sp>
              <p:sp>
                <p:nvSpPr>
                  <p:cNvPr id="537" name="Rectangle 62"/>
                  <p:cNvSpPr>
                    <a:spLocks noChangeArrowheads="1"/>
                  </p:cNvSpPr>
                  <p:nvPr/>
                </p:nvSpPr>
                <p:spPr bwMode="auto">
                  <a:xfrm>
                    <a:off x="858" y="1043"/>
                    <a:ext cx="28" cy="67"/>
                  </a:xfrm>
                  <a:prstGeom prst="rect">
                    <a:avLst/>
                  </a:prstGeom>
                  <a:solidFill>
                    <a:srgbClr val="FFFF00"/>
                  </a:solidFill>
                  <a:ln w="9525">
                    <a:noFill/>
                    <a:miter lim="800000"/>
                    <a:headEnd/>
                    <a:tailEnd/>
                  </a:ln>
                </p:spPr>
                <p:txBody>
                  <a:bodyPr/>
                  <a:lstStyle/>
                  <a:p>
                    <a:pPr>
                      <a:defRPr/>
                    </a:pPr>
                    <a:endParaRPr lang="en-GB" sz="2100" kern="0">
                      <a:solidFill>
                        <a:srgbClr val="000000"/>
                      </a:solidFill>
                      <a:latin typeface="Times New Roman" pitchFamily="18" charset="0"/>
                    </a:endParaRPr>
                  </a:p>
                </p:txBody>
              </p:sp>
              <p:sp>
                <p:nvSpPr>
                  <p:cNvPr id="538" name="Rectangle 63"/>
                  <p:cNvSpPr>
                    <a:spLocks noChangeArrowheads="1"/>
                  </p:cNvSpPr>
                  <p:nvPr/>
                </p:nvSpPr>
                <p:spPr bwMode="auto">
                  <a:xfrm>
                    <a:off x="858" y="1043"/>
                    <a:ext cx="28" cy="67"/>
                  </a:xfrm>
                  <a:prstGeom prst="rect">
                    <a:avLst/>
                  </a:prstGeom>
                  <a:solidFill>
                    <a:srgbClr val="FFFF00"/>
                  </a:solidFill>
                  <a:ln w="1588">
                    <a:solidFill>
                      <a:srgbClr val="000000"/>
                    </a:solidFill>
                    <a:miter lim="800000"/>
                    <a:headEnd/>
                    <a:tailEnd/>
                  </a:ln>
                </p:spPr>
                <p:txBody>
                  <a:bodyPr/>
                  <a:lstStyle/>
                  <a:p>
                    <a:pPr>
                      <a:defRPr/>
                    </a:pPr>
                    <a:endParaRPr lang="en-GB" sz="2100" kern="0">
                      <a:solidFill>
                        <a:srgbClr val="000000"/>
                      </a:solidFill>
                      <a:latin typeface="Times New Roman" pitchFamily="18" charset="0"/>
                    </a:endParaRPr>
                  </a:p>
                </p:txBody>
              </p:sp>
              <p:sp>
                <p:nvSpPr>
                  <p:cNvPr id="539" name="Rectangle 64"/>
                  <p:cNvSpPr>
                    <a:spLocks noChangeArrowheads="1"/>
                  </p:cNvSpPr>
                  <p:nvPr/>
                </p:nvSpPr>
                <p:spPr bwMode="auto">
                  <a:xfrm>
                    <a:off x="825" y="900"/>
                    <a:ext cx="101" cy="81"/>
                  </a:xfrm>
                  <a:prstGeom prst="rect">
                    <a:avLst/>
                  </a:prstGeom>
                  <a:solidFill>
                    <a:srgbClr val="FFFF00"/>
                  </a:solidFill>
                  <a:ln w="9525">
                    <a:noFill/>
                    <a:miter lim="800000"/>
                    <a:headEnd/>
                    <a:tailEnd/>
                  </a:ln>
                </p:spPr>
                <p:txBody>
                  <a:bodyPr/>
                  <a:lstStyle/>
                  <a:p>
                    <a:pPr>
                      <a:defRPr/>
                    </a:pPr>
                    <a:endParaRPr lang="en-GB" sz="2100" kern="0">
                      <a:solidFill>
                        <a:srgbClr val="000000"/>
                      </a:solidFill>
                      <a:latin typeface="Times New Roman" pitchFamily="18" charset="0"/>
                    </a:endParaRPr>
                  </a:p>
                </p:txBody>
              </p:sp>
              <p:sp>
                <p:nvSpPr>
                  <p:cNvPr id="540" name="Rectangle 65"/>
                  <p:cNvSpPr>
                    <a:spLocks noChangeArrowheads="1"/>
                  </p:cNvSpPr>
                  <p:nvPr/>
                </p:nvSpPr>
                <p:spPr bwMode="auto">
                  <a:xfrm>
                    <a:off x="825" y="900"/>
                    <a:ext cx="101" cy="81"/>
                  </a:xfrm>
                  <a:prstGeom prst="rect">
                    <a:avLst/>
                  </a:prstGeom>
                  <a:solidFill>
                    <a:srgbClr val="FFFF00"/>
                  </a:solidFill>
                  <a:ln w="1588">
                    <a:solidFill>
                      <a:srgbClr val="000000"/>
                    </a:solidFill>
                    <a:miter lim="800000"/>
                    <a:headEnd/>
                    <a:tailEnd/>
                  </a:ln>
                </p:spPr>
                <p:txBody>
                  <a:bodyPr/>
                  <a:lstStyle/>
                  <a:p>
                    <a:pPr>
                      <a:defRPr/>
                    </a:pPr>
                    <a:endParaRPr lang="en-GB" sz="2100" kern="0">
                      <a:solidFill>
                        <a:srgbClr val="000000"/>
                      </a:solidFill>
                      <a:latin typeface="Times New Roman" pitchFamily="18" charset="0"/>
                    </a:endParaRPr>
                  </a:p>
                </p:txBody>
              </p:sp>
            </p:grpSp>
            <p:sp>
              <p:nvSpPr>
                <p:cNvPr id="532" name="Rectangle 66"/>
                <p:cNvSpPr>
                  <a:spLocks noChangeArrowheads="1"/>
                </p:cNvSpPr>
                <p:nvPr/>
              </p:nvSpPr>
              <p:spPr bwMode="auto">
                <a:xfrm>
                  <a:off x="2287" y="1253"/>
                  <a:ext cx="322" cy="181"/>
                </a:xfrm>
                <a:prstGeom prst="rect">
                  <a:avLst/>
                </a:prstGeom>
                <a:solidFill>
                  <a:srgbClr val="808080"/>
                </a:solidFill>
                <a:ln w="9525">
                  <a:solidFill>
                    <a:srgbClr val="000000"/>
                  </a:solidFill>
                  <a:miter lim="800000"/>
                  <a:headEnd/>
                  <a:tailEnd/>
                </a:ln>
                <a:effectLst/>
              </p:spPr>
              <p:txBody>
                <a:bodyPr wrap="none" anchor="ctr"/>
                <a:lstStyle/>
                <a:p>
                  <a:pPr>
                    <a:defRPr/>
                  </a:pPr>
                  <a:endParaRPr lang="en-GB" sz="2100" kern="0">
                    <a:solidFill>
                      <a:srgbClr val="000000"/>
                    </a:solidFill>
                    <a:latin typeface="Times New Roman" pitchFamily="18" charset="0"/>
                  </a:endParaRPr>
                </a:p>
              </p:txBody>
            </p:sp>
            <p:sp>
              <p:nvSpPr>
                <p:cNvPr id="533" name="Oval 67"/>
                <p:cNvSpPr>
                  <a:spLocks noChangeArrowheads="1"/>
                </p:cNvSpPr>
                <p:nvPr/>
              </p:nvSpPr>
              <p:spPr bwMode="auto">
                <a:xfrm>
                  <a:off x="2340" y="1298"/>
                  <a:ext cx="41" cy="47"/>
                </a:xfrm>
                <a:prstGeom prst="ellipse">
                  <a:avLst/>
                </a:prstGeom>
                <a:solidFill>
                  <a:srgbClr val="00FF00"/>
                </a:solidFill>
                <a:ln w="9525">
                  <a:solidFill>
                    <a:srgbClr val="000000"/>
                  </a:solidFill>
                  <a:round/>
                  <a:headEnd/>
                  <a:tailEnd/>
                </a:ln>
                <a:effectLst/>
              </p:spPr>
              <p:txBody>
                <a:bodyPr wrap="none" anchor="ctr"/>
                <a:lstStyle/>
                <a:p>
                  <a:pPr>
                    <a:defRPr/>
                  </a:pPr>
                  <a:endParaRPr lang="en-GB" sz="2100" kern="0">
                    <a:solidFill>
                      <a:srgbClr val="000000"/>
                    </a:solidFill>
                    <a:latin typeface="Times New Roman" pitchFamily="18" charset="0"/>
                  </a:endParaRPr>
                </a:p>
              </p:txBody>
            </p:sp>
            <p:sp>
              <p:nvSpPr>
                <p:cNvPr id="534" name="Oval 68"/>
                <p:cNvSpPr>
                  <a:spLocks noChangeArrowheads="1"/>
                </p:cNvSpPr>
                <p:nvPr/>
              </p:nvSpPr>
              <p:spPr bwMode="auto">
                <a:xfrm>
                  <a:off x="2340" y="1345"/>
                  <a:ext cx="41" cy="45"/>
                </a:xfrm>
                <a:prstGeom prst="ellipse">
                  <a:avLst/>
                </a:prstGeom>
                <a:solidFill>
                  <a:srgbClr val="FF0000"/>
                </a:solidFill>
                <a:ln w="9525">
                  <a:solidFill>
                    <a:srgbClr val="000000"/>
                  </a:solidFill>
                  <a:round/>
                  <a:headEnd/>
                  <a:tailEnd/>
                </a:ln>
                <a:effectLst/>
              </p:spPr>
              <p:txBody>
                <a:bodyPr wrap="none" anchor="ctr"/>
                <a:lstStyle/>
                <a:p>
                  <a:pPr>
                    <a:defRPr/>
                  </a:pPr>
                  <a:endParaRPr lang="en-GB" sz="2100" kern="0">
                    <a:solidFill>
                      <a:srgbClr val="000000"/>
                    </a:solidFill>
                    <a:latin typeface="Times New Roman" pitchFamily="18" charset="0"/>
                  </a:endParaRPr>
                </a:p>
              </p:txBody>
            </p:sp>
          </p:grpSp>
          <p:grpSp>
            <p:nvGrpSpPr>
              <p:cNvPr id="45091" name="Group 69"/>
              <p:cNvGrpSpPr>
                <a:grpSpLocks/>
              </p:cNvGrpSpPr>
              <p:nvPr/>
            </p:nvGrpSpPr>
            <p:grpSpPr bwMode="auto">
              <a:xfrm>
                <a:off x="1467" y="1071"/>
                <a:ext cx="180" cy="272"/>
                <a:chOff x="2290" y="1071"/>
                <a:chExt cx="322" cy="363"/>
              </a:xfrm>
            </p:grpSpPr>
            <p:grpSp>
              <p:nvGrpSpPr>
                <p:cNvPr id="45131" name="Group 70"/>
                <p:cNvGrpSpPr>
                  <a:grpSpLocks/>
                </p:cNvGrpSpPr>
                <p:nvPr/>
              </p:nvGrpSpPr>
              <p:grpSpPr bwMode="auto">
                <a:xfrm>
                  <a:off x="2519" y="1071"/>
                  <a:ext cx="93" cy="204"/>
                  <a:chOff x="825" y="898"/>
                  <a:chExt cx="93" cy="204"/>
                </a:xfrm>
              </p:grpSpPr>
              <p:sp>
                <p:nvSpPr>
                  <p:cNvPr id="525" name="Freeform 71"/>
                  <p:cNvSpPr>
                    <a:spLocks/>
                  </p:cNvSpPr>
                  <p:nvPr/>
                </p:nvSpPr>
                <p:spPr bwMode="auto">
                  <a:xfrm>
                    <a:off x="829" y="977"/>
                    <a:ext cx="98" cy="88"/>
                  </a:xfrm>
                  <a:custGeom>
                    <a:avLst/>
                    <a:gdLst/>
                    <a:ahLst/>
                    <a:cxnLst>
                      <a:cxn ang="0">
                        <a:pos x="286" y="0"/>
                      </a:cxn>
                      <a:cxn ang="0">
                        <a:pos x="144" y="177"/>
                      </a:cxn>
                      <a:cxn ang="0">
                        <a:pos x="0" y="0"/>
                      </a:cxn>
                      <a:cxn ang="0">
                        <a:pos x="286" y="0"/>
                      </a:cxn>
                    </a:cxnLst>
                    <a:rect l="0" t="0" r="r" b="b"/>
                    <a:pathLst>
                      <a:path w="286" h="177">
                        <a:moveTo>
                          <a:pt x="286" y="0"/>
                        </a:moveTo>
                        <a:lnTo>
                          <a:pt x="144" y="177"/>
                        </a:lnTo>
                        <a:lnTo>
                          <a:pt x="0" y="0"/>
                        </a:lnTo>
                        <a:lnTo>
                          <a:pt x="286" y="0"/>
                        </a:lnTo>
                        <a:close/>
                      </a:path>
                    </a:pathLst>
                  </a:custGeom>
                  <a:solidFill>
                    <a:srgbClr val="FFFF00"/>
                  </a:solidFill>
                  <a:ln w="9525">
                    <a:noFill/>
                    <a:round/>
                    <a:headEnd/>
                    <a:tailEnd/>
                  </a:ln>
                </p:spPr>
                <p:txBody>
                  <a:bodyPr/>
                  <a:lstStyle/>
                  <a:p>
                    <a:pPr>
                      <a:defRPr/>
                    </a:pPr>
                    <a:endParaRPr lang="en-GB" sz="2100" kern="0">
                      <a:solidFill>
                        <a:srgbClr val="000000"/>
                      </a:solidFill>
                      <a:latin typeface="Times New Roman" pitchFamily="18" charset="0"/>
                    </a:endParaRPr>
                  </a:p>
                </p:txBody>
              </p:sp>
              <p:sp>
                <p:nvSpPr>
                  <p:cNvPr id="526" name="Freeform 72"/>
                  <p:cNvSpPr>
                    <a:spLocks/>
                  </p:cNvSpPr>
                  <p:nvPr/>
                </p:nvSpPr>
                <p:spPr bwMode="auto">
                  <a:xfrm>
                    <a:off x="829" y="977"/>
                    <a:ext cx="98" cy="88"/>
                  </a:xfrm>
                  <a:custGeom>
                    <a:avLst/>
                    <a:gdLst/>
                    <a:ahLst/>
                    <a:cxnLst>
                      <a:cxn ang="0">
                        <a:pos x="286" y="0"/>
                      </a:cxn>
                      <a:cxn ang="0">
                        <a:pos x="144" y="177"/>
                      </a:cxn>
                      <a:cxn ang="0">
                        <a:pos x="0" y="0"/>
                      </a:cxn>
                      <a:cxn ang="0">
                        <a:pos x="286" y="0"/>
                      </a:cxn>
                    </a:cxnLst>
                    <a:rect l="0" t="0" r="r" b="b"/>
                    <a:pathLst>
                      <a:path w="286" h="177">
                        <a:moveTo>
                          <a:pt x="286" y="0"/>
                        </a:moveTo>
                        <a:lnTo>
                          <a:pt x="144" y="177"/>
                        </a:lnTo>
                        <a:lnTo>
                          <a:pt x="0" y="0"/>
                        </a:lnTo>
                        <a:lnTo>
                          <a:pt x="286" y="0"/>
                        </a:lnTo>
                        <a:close/>
                      </a:path>
                    </a:pathLst>
                  </a:custGeom>
                  <a:solidFill>
                    <a:srgbClr val="FFFF00"/>
                  </a:solidFill>
                  <a:ln w="1588">
                    <a:solidFill>
                      <a:srgbClr val="000000"/>
                    </a:solidFill>
                    <a:prstDash val="solid"/>
                    <a:round/>
                    <a:headEnd/>
                    <a:tailEnd/>
                  </a:ln>
                </p:spPr>
                <p:txBody>
                  <a:bodyPr/>
                  <a:lstStyle/>
                  <a:p>
                    <a:pPr>
                      <a:defRPr/>
                    </a:pPr>
                    <a:endParaRPr lang="en-GB" sz="2100" kern="0">
                      <a:solidFill>
                        <a:srgbClr val="000000"/>
                      </a:solidFill>
                      <a:latin typeface="Times New Roman" pitchFamily="18" charset="0"/>
                    </a:endParaRPr>
                  </a:p>
                </p:txBody>
              </p:sp>
              <p:sp>
                <p:nvSpPr>
                  <p:cNvPr id="527" name="Rectangle 73"/>
                  <p:cNvSpPr>
                    <a:spLocks noChangeArrowheads="1"/>
                  </p:cNvSpPr>
                  <p:nvPr/>
                </p:nvSpPr>
                <p:spPr bwMode="auto">
                  <a:xfrm>
                    <a:off x="856" y="1035"/>
                    <a:ext cx="29" cy="64"/>
                  </a:xfrm>
                  <a:prstGeom prst="rect">
                    <a:avLst/>
                  </a:prstGeom>
                  <a:solidFill>
                    <a:srgbClr val="FFFF00"/>
                  </a:solidFill>
                  <a:ln w="9525">
                    <a:noFill/>
                    <a:miter lim="800000"/>
                    <a:headEnd/>
                    <a:tailEnd/>
                  </a:ln>
                </p:spPr>
                <p:txBody>
                  <a:bodyPr/>
                  <a:lstStyle/>
                  <a:p>
                    <a:pPr>
                      <a:defRPr/>
                    </a:pPr>
                    <a:endParaRPr lang="en-GB" sz="2100" kern="0">
                      <a:solidFill>
                        <a:srgbClr val="000000"/>
                      </a:solidFill>
                      <a:latin typeface="Times New Roman" pitchFamily="18" charset="0"/>
                    </a:endParaRPr>
                  </a:p>
                </p:txBody>
              </p:sp>
              <p:sp>
                <p:nvSpPr>
                  <p:cNvPr id="528" name="Rectangle 74"/>
                  <p:cNvSpPr>
                    <a:spLocks noChangeArrowheads="1"/>
                  </p:cNvSpPr>
                  <p:nvPr/>
                </p:nvSpPr>
                <p:spPr bwMode="auto">
                  <a:xfrm>
                    <a:off x="856" y="1035"/>
                    <a:ext cx="29" cy="64"/>
                  </a:xfrm>
                  <a:prstGeom prst="rect">
                    <a:avLst/>
                  </a:prstGeom>
                  <a:solidFill>
                    <a:srgbClr val="FFFF00"/>
                  </a:solidFill>
                  <a:ln w="1588">
                    <a:solidFill>
                      <a:srgbClr val="000000"/>
                    </a:solidFill>
                    <a:miter lim="800000"/>
                    <a:headEnd/>
                    <a:tailEnd/>
                  </a:ln>
                </p:spPr>
                <p:txBody>
                  <a:bodyPr/>
                  <a:lstStyle/>
                  <a:p>
                    <a:pPr>
                      <a:defRPr/>
                    </a:pPr>
                    <a:endParaRPr lang="en-GB" sz="2100" kern="0">
                      <a:solidFill>
                        <a:srgbClr val="000000"/>
                      </a:solidFill>
                      <a:latin typeface="Times New Roman" pitchFamily="18" charset="0"/>
                    </a:endParaRPr>
                  </a:p>
                </p:txBody>
              </p:sp>
              <p:sp>
                <p:nvSpPr>
                  <p:cNvPr id="529" name="Rectangle 75"/>
                  <p:cNvSpPr>
                    <a:spLocks noChangeArrowheads="1"/>
                  </p:cNvSpPr>
                  <p:nvPr/>
                </p:nvSpPr>
                <p:spPr bwMode="auto">
                  <a:xfrm>
                    <a:off x="829" y="900"/>
                    <a:ext cx="98" cy="77"/>
                  </a:xfrm>
                  <a:prstGeom prst="rect">
                    <a:avLst/>
                  </a:prstGeom>
                  <a:solidFill>
                    <a:srgbClr val="FFFF00"/>
                  </a:solidFill>
                  <a:ln w="9525">
                    <a:noFill/>
                    <a:miter lim="800000"/>
                    <a:headEnd/>
                    <a:tailEnd/>
                  </a:ln>
                </p:spPr>
                <p:txBody>
                  <a:bodyPr/>
                  <a:lstStyle/>
                  <a:p>
                    <a:pPr>
                      <a:defRPr/>
                    </a:pPr>
                    <a:endParaRPr lang="en-GB" sz="2100" kern="0">
                      <a:solidFill>
                        <a:srgbClr val="000000"/>
                      </a:solidFill>
                      <a:latin typeface="Times New Roman" pitchFamily="18" charset="0"/>
                    </a:endParaRPr>
                  </a:p>
                </p:txBody>
              </p:sp>
              <p:sp>
                <p:nvSpPr>
                  <p:cNvPr id="530" name="Rectangle 76"/>
                  <p:cNvSpPr>
                    <a:spLocks noChangeArrowheads="1"/>
                  </p:cNvSpPr>
                  <p:nvPr/>
                </p:nvSpPr>
                <p:spPr bwMode="auto">
                  <a:xfrm>
                    <a:off x="829" y="900"/>
                    <a:ext cx="98" cy="77"/>
                  </a:xfrm>
                  <a:prstGeom prst="rect">
                    <a:avLst/>
                  </a:prstGeom>
                  <a:solidFill>
                    <a:srgbClr val="FFFF00"/>
                  </a:solidFill>
                  <a:ln w="1588">
                    <a:solidFill>
                      <a:srgbClr val="000000"/>
                    </a:solidFill>
                    <a:miter lim="800000"/>
                    <a:headEnd/>
                    <a:tailEnd/>
                  </a:ln>
                </p:spPr>
                <p:txBody>
                  <a:bodyPr/>
                  <a:lstStyle/>
                  <a:p>
                    <a:pPr>
                      <a:defRPr/>
                    </a:pPr>
                    <a:endParaRPr lang="en-GB" sz="2100" kern="0">
                      <a:solidFill>
                        <a:srgbClr val="000000"/>
                      </a:solidFill>
                      <a:latin typeface="Times New Roman" pitchFamily="18" charset="0"/>
                    </a:endParaRPr>
                  </a:p>
                </p:txBody>
              </p:sp>
            </p:grpSp>
            <p:sp>
              <p:nvSpPr>
                <p:cNvPr id="522" name="Rectangle 77"/>
                <p:cNvSpPr>
                  <a:spLocks noChangeArrowheads="1"/>
                </p:cNvSpPr>
                <p:nvPr/>
              </p:nvSpPr>
              <p:spPr bwMode="auto">
                <a:xfrm>
                  <a:off x="2292" y="1252"/>
                  <a:ext cx="319" cy="179"/>
                </a:xfrm>
                <a:prstGeom prst="rect">
                  <a:avLst/>
                </a:prstGeom>
                <a:solidFill>
                  <a:srgbClr val="808080"/>
                </a:solidFill>
                <a:ln w="9525">
                  <a:solidFill>
                    <a:srgbClr val="000000"/>
                  </a:solidFill>
                  <a:miter lim="800000"/>
                  <a:headEnd/>
                  <a:tailEnd/>
                </a:ln>
                <a:effectLst/>
              </p:spPr>
              <p:txBody>
                <a:bodyPr wrap="none" anchor="ctr"/>
                <a:lstStyle/>
                <a:p>
                  <a:pPr>
                    <a:defRPr/>
                  </a:pPr>
                  <a:endParaRPr lang="en-GB" sz="2100" kern="0">
                    <a:solidFill>
                      <a:srgbClr val="000000"/>
                    </a:solidFill>
                    <a:latin typeface="Times New Roman" pitchFamily="18" charset="0"/>
                  </a:endParaRPr>
                </a:p>
              </p:txBody>
            </p:sp>
            <p:sp>
              <p:nvSpPr>
                <p:cNvPr id="523" name="Oval 78"/>
                <p:cNvSpPr>
                  <a:spLocks noChangeArrowheads="1"/>
                </p:cNvSpPr>
                <p:nvPr/>
              </p:nvSpPr>
              <p:spPr bwMode="auto">
                <a:xfrm>
                  <a:off x="2338" y="1297"/>
                  <a:ext cx="48" cy="47"/>
                </a:xfrm>
                <a:prstGeom prst="ellipse">
                  <a:avLst/>
                </a:prstGeom>
                <a:solidFill>
                  <a:srgbClr val="00FF00"/>
                </a:solidFill>
                <a:ln w="9525">
                  <a:solidFill>
                    <a:srgbClr val="000000"/>
                  </a:solidFill>
                  <a:round/>
                  <a:headEnd/>
                  <a:tailEnd/>
                </a:ln>
                <a:effectLst/>
              </p:spPr>
              <p:txBody>
                <a:bodyPr wrap="none" anchor="ctr"/>
                <a:lstStyle/>
                <a:p>
                  <a:pPr>
                    <a:defRPr/>
                  </a:pPr>
                  <a:endParaRPr lang="en-GB" sz="2100" kern="0">
                    <a:solidFill>
                      <a:srgbClr val="000000"/>
                    </a:solidFill>
                    <a:latin typeface="Times New Roman" pitchFamily="18" charset="0"/>
                  </a:endParaRPr>
                </a:p>
              </p:txBody>
            </p:sp>
            <p:sp>
              <p:nvSpPr>
                <p:cNvPr id="524" name="Oval 79"/>
                <p:cNvSpPr>
                  <a:spLocks noChangeArrowheads="1"/>
                </p:cNvSpPr>
                <p:nvPr/>
              </p:nvSpPr>
              <p:spPr bwMode="auto">
                <a:xfrm>
                  <a:off x="2338" y="1344"/>
                  <a:ext cx="48" cy="41"/>
                </a:xfrm>
                <a:prstGeom prst="ellipse">
                  <a:avLst/>
                </a:prstGeom>
                <a:solidFill>
                  <a:srgbClr val="FF0000"/>
                </a:solidFill>
                <a:ln w="9525">
                  <a:solidFill>
                    <a:srgbClr val="000000"/>
                  </a:solidFill>
                  <a:round/>
                  <a:headEnd/>
                  <a:tailEnd/>
                </a:ln>
                <a:effectLst/>
              </p:spPr>
              <p:txBody>
                <a:bodyPr wrap="none" anchor="ctr"/>
                <a:lstStyle/>
                <a:p>
                  <a:pPr>
                    <a:defRPr/>
                  </a:pPr>
                  <a:endParaRPr lang="en-GB" sz="2100" kern="0">
                    <a:solidFill>
                      <a:srgbClr val="000000"/>
                    </a:solidFill>
                    <a:latin typeface="Times New Roman" pitchFamily="18" charset="0"/>
                  </a:endParaRPr>
                </a:p>
              </p:txBody>
            </p:sp>
          </p:grpSp>
          <p:grpSp>
            <p:nvGrpSpPr>
              <p:cNvPr id="45092" name="Group 80"/>
              <p:cNvGrpSpPr>
                <a:grpSpLocks/>
              </p:cNvGrpSpPr>
              <p:nvPr/>
            </p:nvGrpSpPr>
            <p:grpSpPr bwMode="auto">
              <a:xfrm>
                <a:off x="2238" y="1799"/>
                <a:ext cx="180" cy="271"/>
                <a:chOff x="2290" y="1071"/>
                <a:chExt cx="322" cy="361"/>
              </a:xfrm>
            </p:grpSpPr>
            <p:grpSp>
              <p:nvGrpSpPr>
                <p:cNvPr id="45121" name="Group 81"/>
                <p:cNvGrpSpPr>
                  <a:grpSpLocks/>
                </p:cNvGrpSpPr>
                <p:nvPr/>
              </p:nvGrpSpPr>
              <p:grpSpPr bwMode="auto">
                <a:xfrm>
                  <a:off x="2519" y="1071"/>
                  <a:ext cx="93" cy="204"/>
                  <a:chOff x="825" y="898"/>
                  <a:chExt cx="93" cy="204"/>
                </a:xfrm>
              </p:grpSpPr>
              <p:sp>
                <p:nvSpPr>
                  <p:cNvPr id="515" name="Freeform 82"/>
                  <p:cNvSpPr>
                    <a:spLocks/>
                  </p:cNvSpPr>
                  <p:nvPr/>
                </p:nvSpPr>
                <p:spPr bwMode="auto">
                  <a:xfrm>
                    <a:off x="826" y="978"/>
                    <a:ext cx="90" cy="92"/>
                  </a:xfrm>
                  <a:custGeom>
                    <a:avLst/>
                    <a:gdLst/>
                    <a:ahLst/>
                    <a:cxnLst>
                      <a:cxn ang="0">
                        <a:pos x="286" y="0"/>
                      </a:cxn>
                      <a:cxn ang="0">
                        <a:pos x="144" y="177"/>
                      </a:cxn>
                      <a:cxn ang="0">
                        <a:pos x="0" y="0"/>
                      </a:cxn>
                      <a:cxn ang="0">
                        <a:pos x="286" y="0"/>
                      </a:cxn>
                    </a:cxnLst>
                    <a:rect l="0" t="0" r="r" b="b"/>
                    <a:pathLst>
                      <a:path w="286" h="177">
                        <a:moveTo>
                          <a:pt x="286" y="0"/>
                        </a:moveTo>
                        <a:lnTo>
                          <a:pt x="144" y="177"/>
                        </a:lnTo>
                        <a:lnTo>
                          <a:pt x="0" y="0"/>
                        </a:lnTo>
                        <a:lnTo>
                          <a:pt x="286" y="0"/>
                        </a:lnTo>
                        <a:close/>
                      </a:path>
                    </a:pathLst>
                  </a:custGeom>
                  <a:solidFill>
                    <a:srgbClr val="FFFF00"/>
                  </a:solidFill>
                  <a:ln w="9525">
                    <a:noFill/>
                    <a:round/>
                    <a:headEnd/>
                    <a:tailEnd/>
                  </a:ln>
                </p:spPr>
                <p:txBody>
                  <a:bodyPr/>
                  <a:lstStyle/>
                  <a:p>
                    <a:pPr>
                      <a:defRPr/>
                    </a:pPr>
                    <a:endParaRPr lang="en-GB" sz="2100" kern="0">
                      <a:solidFill>
                        <a:srgbClr val="000000"/>
                      </a:solidFill>
                      <a:latin typeface="Times New Roman" pitchFamily="18" charset="0"/>
                    </a:endParaRPr>
                  </a:p>
                </p:txBody>
              </p:sp>
              <p:sp>
                <p:nvSpPr>
                  <p:cNvPr id="516" name="Freeform 83"/>
                  <p:cNvSpPr>
                    <a:spLocks/>
                  </p:cNvSpPr>
                  <p:nvPr/>
                </p:nvSpPr>
                <p:spPr bwMode="auto">
                  <a:xfrm>
                    <a:off x="826" y="978"/>
                    <a:ext cx="90" cy="92"/>
                  </a:xfrm>
                  <a:custGeom>
                    <a:avLst/>
                    <a:gdLst/>
                    <a:ahLst/>
                    <a:cxnLst>
                      <a:cxn ang="0">
                        <a:pos x="286" y="0"/>
                      </a:cxn>
                      <a:cxn ang="0">
                        <a:pos x="144" y="177"/>
                      </a:cxn>
                      <a:cxn ang="0">
                        <a:pos x="0" y="0"/>
                      </a:cxn>
                      <a:cxn ang="0">
                        <a:pos x="286" y="0"/>
                      </a:cxn>
                    </a:cxnLst>
                    <a:rect l="0" t="0" r="r" b="b"/>
                    <a:pathLst>
                      <a:path w="286" h="177">
                        <a:moveTo>
                          <a:pt x="286" y="0"/>
                        </a:moveTo>
                        <a:lnTo>
                          <a:pt x="144" y="177"/>
                        </a:lnTo>
                        <a:lnTo>
                          <a:pt x="0" y="0"/>
                        </a:lnTo>
                        <a:lnTo>
                          <a:pt x="286" y="0"/>
                        </a:lnTo>
                        <a:close/>
                      </a:path>
                    </a:pathLst>
                  </a:custGeom>
                  <a:solidFill>
                    <a:srgbClr val="FFFF00"/>
                  </a:solidFill>
                  <a:ln w="1588">
                    <a:solidFill>
                      <a:srgbClr val="000000"/>
                    </a:solidFill>
                    <a:prstDash val="solid"/>
                    <a:round/>
                    <a:headEnd/>
                    <a:tailEnd/>
                  </a:ln>
                </p:spPr>
                <p:txBody>
                  <a:bodyPr/>
                  <a:lstStyle/>
                  <a:p>
                    <a:pPr>
                      <a:defRPr/>
                    </a:pPr>
                    <a:endParaRPr lang="en-GB" sz="2100" kern="0">
                      <a:solidFill>
                        <a:srgbClr val="000000"/>
                      </a:solidFill>
                      <a:latin typeface="Times New Roman" pitchFamily="18" charset="0"/>
                    </a:endParaRPr>
                  </a:p>
                </p:txBody>
              </p:sp>
              <p:sp>
                <p:nvSpPr>
                  <p:cNvPr id="517" name="Rectangle 84"/>
                  <p:cNvSpPr>
                    <a:spLocks noChangeArrowheads="1"/>
                  </p:cNvSpPr>
                  <p:nvPr/>
                </p:nvSpPr>
                <p:spPr bwMode="auto">
                  <a:xfrm>
                    <a:off x="856" y="1041"/>
                    <a:ext cx="29" cy="66"/>
                  </a:xfrm>
                  <a:prstGeom prst="rect">
                    <a:avLst/>
                  </a:prstGeom>
                  <a:solidFill>
                    <a:srgbClr val="FFFF00"/>
                  </a:solidFill>
                  <a:ln w="9525">
                    <a:noFill/>
                    <a:miter lim="800000"/>
                    <a:headEnd/>
                    <a:tailEnd/>
                  </a:ln>
                </p:spPr>
                <p:txBody>
                  <a:bodyPr/>
                  <a:lstStyle/>
                  <a:p>
                    <a:pPr>
                      <a:defRPr/>
                    </a:pPr>
                    <a:endParaRPr lang="en-GB" sz="2100" kern="0">
                      <a:solidFill>
                        <a:srgbClr val="000000"/>
                      </a:solidFill>
                      <a:latin typeface="Times New Roman" pitchFamily="18" charset="0"/>
                    </a:endParaRPr>
                  </a:p>
                </p:txBody>
              </p:sp>
              <p:sp>
                <p:nvSpPr>
                  <p:cNvPr id="518" name="Rectangle 85"/>
                  <p:cNvSpPr>
                    <a:spLocks noChangeArrowheads="1"/>
                  </p:cNvSpPr>
                  <p:nvPr/>
                </p:nvSpPr>
                <p:spPr bwMode="auto">
                  <a:xfrm>
                    <a:off x="856" y="1041"/>
                    <a:ext cx="29" cy="66"/>
                  </a:xfrm>
                  <a:prstGeom prst="rect">
                    <a:avLst/>
                  </a:prstGeom>
                  <a:solidFill>
                    <a:srgbClr val="FFFF00"/>
                  </a:solidFill>
                  <a:ln w="1588">
                    <a:solidFill>
                      <a:srgbClr val="000000"/>
                    </a:solidFill>
                    <a:miter lim="800000"/>
                    <a:headEnd/>
                    <a:tailEnd/>
                  </a:ln>
                </p:spPr>
                <p:txBody>
                  <a:bodyPr/>
                  <a:lstStyle/>
                  <a:p>
                    <a:pPr>
                      <a:defRPr/>
                    </a:pPr>
                    <a:endParaRPr lang="en-GB" sz="2100" kern="0">
                      <a:solidFill>
                        <a:srgbClr val="000000"/>
                      </a:solidFill>
                      <a:latin typeface="Times New Roman" pitchFamily="18" charset="0"/>
                    </a:endParaRPr>
                  </a:p>
                </p:txBody>
              </p:sp>
              <p:sp>
                <p:nvSpPr>
                  <p:cNvPr id="519" name="Rectangle 86"/>
                  <p:cNvSpPr>
                    <a:spLocks noChangeArrowheads="1"/>
                  </p:cNvSpPr>
                  <p:nvPr/>
                </p:nvSpPr>
                <p:spPr bwMode="auto">
                  <a:xfrm>
                    <a:off x="826" y="895"/>
                    <a:ext cx="90" cy="78"/>
                  </a:xfrm>
                  <a:prstGeom prst="rect">
                    <a:avLst/>
                  </a:prstGeom>
                  <a:solidFill>
                    <a:srgbClr val="FFFF00"/>
                  </a:solidFill>
                  <a:ln w="9525">
                    <a:noFill/>
                    <a:miter lim="800000"/>
                    <a:headEnd/>
                    <a:tailEnd/>
                  </a:ln>
                </p:spPr>
                <p:txBody>
                  <a:bodyPr/>
                  <a:lstStyle/>
                  <a:p>
                    <a:pPr>
                      <a:defRPr/>
                    </a:pPr>
                    <a:endParaRPr lang="en-GB" sz="2100" kern="0">
                      <a:solidFill>
                        <a:srgbClr val="000000"/>
                      </a:solidFill>
                      <a:latin typeface="Times New Roman" pitchFamily="18" charset="0"/>
                    </a:endParaRPr>
                  </a:p>
                </p:txBody>
              </p:sp>
              <p:sp>
                <p:nvSpPr>
                  <p:cNvPr id="520" name="Rectangle 87"/>
                  <p:cNvSpPr>
                    <a:spLocks noChangeArrowheads="1"/>
                  </p:cNvSpPr>
                  <p:nvPr/>
                </p:nvSpPr>
                <p:spPr bwMode="auto">
                  <a:xfrm>
                    <a:off x="826" y="895"/>
                    <a:ext cx="90" cy="78"/>
                  </a:xfrm>
                  <a:prstGeom prst="rect">
                    <a:avLst/>
                  </a:prstGeom>
                  <a:solidFill>
                    <a:srgbClr val="FFFF00"/>
                  </a:solidFill>
                  <a:ln w="1588">
                    <a:solidFill>
                      <a:srgbClr val="000000"/>
                    </a:solidFill>
                    <a:miter lim="800000"/>
                    <a:headEnd/>
                    <a:tailEnd/>
                  </a:ln>
                </p:spPr>
                <p:txBody>
                  <a:bodyPr/>
                  <a:lstStyle/>
                  <a:p>
                    <a:pPr>
                      <a:defRPr/>
                    </a:pPr>
                    <a:endParaRPr lang="en-GB" sz="2100" kern="0">
                      <a:solidFill>
                        <a:srgbClr val="000000"/>
                      </a:solidFill>
                      <a:latin typeface="Times New Roman" pitchFamily="18" charset="0"/>
                    </a:endParaRPr>
                  </a:p>
                </p:txBody>
              </p:sp>
            </p:grpSp>
            <p:sp>
              <p:nvSpPr>
                <p:cNvPr id="512" name="Rectangle 88"/>
                <p:cNvSpPr>
                  <a:spLocks noChangeArrowheads="1"/>
                </p:cNvSpPr>
                <p:nvPr/>
              </p:nvSpPr>
              <p:spPr bwMode="auto">
                <a:xfrm>
                  <a:off x="2290" y="1251"/>
                  <a:ext cx="319" cy="181"/>
                </a:xfrm>
                <a:prstGeom prst="rect">
                  <a:avLst/>
                </a:prstGeom>
                <a:solidFill>
                  <a:srgbClr val="808080"/>
                </a:solidFill>
                <a:ln w="9525">
                  <a:solidFill>
                    <a:srgbClr val="000000"/>
                  </a:solidFill>
                  <a:miter lim="800000"/>
                  <a:headEnd/>
                  <a:tailEnd/>
                </a:ln>
                <a:effectLst/>
              </p:spPr>
              <p:txBody>
                <a:bodyPr wrap="none" anchor="ctr"/>
                <a:lstStyle/>
                <a:p>
                  <a:pPr>
                    <a:defRPr/>
                  </a:pPr>
                  <a:endParaRPr lang="en-GB" sz="2100" kern="0">
                    <a:solidFill>
                      <a:srgbClr val="000000"/>
                    </a:solidFill>
                    <a:latin typeface="Times New Roman" pitchFamily="18" charset="0"/>
                  </a:endParaRPr>
                </a:p>
              </p:txBody>
            </p:sp>
            <p:sp>
              <p:nvSpPr>
                <p:cNvPr id="513" name="Oval 89"/>
                <p:cNvSpPr>
                  <a:spLocks noChangeArrowheads="1"/>
                </p:cNvSpPr>
                <p:nvPr/>
              </p:nvSpPr>
              <p:spPr bwMode="auto">
                <a:xfrm>
                  <a:off x="2334" y="1295"/>
                  <a:ext cx="48" cy="50"/>
                </a:xfrm>
                <a:prstGeom prst="ellipse">
                  <a:avLst/>
                </a:prstGeom>
                <a:solidFill>
                  <a:srgbClr val="00FF00"/>
                </a:solidFill>
                <a:ln w="9525">
                  <a:solidFill>
                    <a:srgbClr val="000000"/>
                  </a:solidFill>
                  <a:round/>
                  <a:headEnd/>
                  <a:tailEnd/>
                </a:ln>
                <a:effectLst/>
              </p:spPr>
              <p:txBody>
                <a:bodyPr wrap="none" anchor="ctr"/>
                <a:lstStyle/>
                <a:p>
                  <a:pPr>
                    <a:defRPr/>
                  </a:pPr>
                  <a:endParaRPr lang="en-GB" sz="2100" kern="0">
                    <a:solidFill>
                      <a:srgbClr val="000000"/>
                    </a:solidFill>
                    <a:latin typeface="Times New Roman" pitchFamily="18" charset="0"/>
                  </a:endParaRPr>
                </a:p>
              </p:txBody>
            </p:sp>
            <p:sp>
              <p:nvSpPr>
                <p:cNvPr id="514" name="Oval 90"/>
                <p:cNvSpPr>
                  <a:spLocks noChangeArrowheads="1"/>
                </p:cNvSpPr>
                <p:nvPr/>
              </p:nvSpPr>
              <p:spPr bwMode="auto">
                <a:xfrm>
                  <a:off x="2334" y="1345"/>
                  <a:ext cx="48" cy="45"/>
                </a:xfrm>
                <a:prstGeom prst="ellipse">
                  <a:avLst/>
                </a:prstGeom>
                <a:solidFill>
                  <a:srgbClr val="FF0000"/>
                </a:solidFill>
                <a:ln w="9525">
                  <a:solidFill>
                    <a:srgbClr val="000000"/>
                  </a:solidFill>
                  <a:round/>
                  <a:headEnd/>
                  <a:tailEnd/>
                </a:ln>
                <a:effectLst/>
              </p:spPr>
              <p:txBody>
                <a:bodyPr wrap="none" anchor="ctr"/>
                <a:lstStyle/>
                <a:p>
                  <a:pPr>
                    <a:defRPr/>
                  </a:pPr>
                  <a:endParaRPr lang="en-GB" sz="2100" kern="0">
                    <a:solidFill>
                      <a:srgbClr val="000000"/>
                    </a:solidFill>
                    <a:latin typeface="Times New Roman" pitchFamily="18" charset="0"/>
                  </a:endParaRPr>
                </a:p>
              </p:txBody>
            </p:sp>
          </p:grpSp>
          <p:grpSp>
            <p:nvGrpSpPr>
              <p:cNvPr id="45093" name="Group 91"/>
              <p:cNvGrpSpPr>
                <a:grpSpLocks/>
              </p:cNvGrpSpPr>
              <p:nvPr/>
            </p:nvGrpSpPr>
            <p:grpSpPr bwMode="auto">
              <a:xfrm>
                <a:off x="3236" y="1799"/>
                <a:ext cx="180" cy="271"/>
                <a:chOff x="2290" y="1071"/>
                <a:chExt cx="322" cy="361"/>
              </a:xfrm>
            </p:grpSpPr>
            <p:grpSp>
              <p:nvGrpSpPr>
                <p:cNvPr id="45111" name="Group 92"/>
                <p:cNvGrpSpPr>
                  <a:grpSpLocks/>
                </p:cNvGrpSpPr>
                <p:nvPr/>
              </p:nvGrpSpPr>
              <p:grpSpPr bwMode="auto">
                <a:xfrm>
                  <a:off x="2519" y="1071"/>
                  <a:ext cx="93" cy="204"/>
                  <a:chOff x="825" y="898"/>
                  <a:chExt cx="93" cy="204"/>
                </a:xfrm>
              </p:grpSpPr>
              <p:sp>
                <p:nvSpPr>
                  <p:cNvPr id="505" name="Freeform 93"/>
                  <p:cNvSpPr>
                    <a:spLocks/>
                  </p:cNvSpPr>
                  <p:nvPr/>
                </p:nvSpPr>
                <p:spPr bwMode="auto">
                  <a:xfrm>
                    <a:off x="830" y="978"/>
                    <a:ext cx="90" cy="92"/>
                  </a:xfrm>
                  <a:custGeom>
                    <a:avLst/>
                    <a:gdLst/>
                    <a:ahLst/>
                    <a:cxnLst>
                      <a:cxn ang="0">
                        <a:pos x="286" y="0"/>
                      </a:cxn>
                      <a:cxn ang="0">
                        <a:pos x="144" y="177"/>
                      </a:cxn>
                      <a:cxn ang="0">
                        <a:pos x="0" y="0"/>
                      </a:cxn>
                      <a:cxn ang="0">
                        <a:pos x="286" y="0"/>
                      </a:cxn>
                    </a:cxnLst>
                    <a:rect l="0" t="0" r="r" b="b"/>
                    <a:pathLst>
                      <a:path w="286" h="177">
                        <a:moveTo>
                          <a:pt x="286" y="0"/>
                        </a:moveTo>
                        <a:lnTo>
                          <a:pt x="144" y="177"/>
                        </a:lnTo>
                        <a:lnTo>
                          <a:pt x="0" y="0"/>
                        </a:lnTo>
                        <a:lnTo>
                          <a:pt x="286" y="0"/>
                        </a:lnTo>
                        <a:close/>
                      </a:path>
                    </a:pathLst>
                  </a:custGeom>
                  <a:solidFill>
                    <a:srgbClr val="FFFF00"/>
                  </a:solidFill>
                  <a:ln w="9525">
                    <a:noFill/>
                    <a:round/>
                    <a:headEnd/>
                    <a:tailEnd/>
                  </a:ln>
                </p:spPr>
                <p:txBody>
                  <a:bodyPr/>
                  <a:lstStyle/>
                  <a:p>
                    <a:pPr>
                      <a:defRPr/>
                    </a:pPr>
                    <a:endParaRPr lang="en-GB" sz="2100" kern="0">
                      <a:solidFill>
                        <a:srgbClr val="000000"/>
                      </a:solidFill>
                      <a:latin typeface="Times New Roman" pitchFamily="18" charset="0"/>
                    </a:endParaRPr>
                  </a:p>
                </p:txBody>
              </p:sp>
              <p:sp>
                <p:nvSpPr>
                  <p:cNvPr id="506" name="Freeform 94"/>
                  <p:cNvSpPr>
                    <a:spLocks/>
                  </p:cNvSpPr>
                  <p:nvPr/>
                </p:nvSpPr>
                <p:spPr bwMode="auto">
                  <a:xfrm>
                    <a:off x="830" y="978"/>
                    <a:ext cx="90" cy="92"/>
                  </a:xfrm>
                  <a:custGeom>
                    <a:avLst/>
                    <a:gdLst/>
                    <a:ahLst/>
                    <a:cxnLst>
                      <a:cxn ang="0">
                        <a:pos x="286" y="0"/>
                      </a:cxn>
                      <a:cxn ang="0">
                        <a:pos x="144" y="177"/>
                      </a:cxn>
                      <a:cxn ang="0">
                        <a:pos x="0" y="0"/>
                      </a:cxn>
                      <a:cxn ang="0">
                        <a:pos x="286" y="0"/>
                      </a:cxn>
                    </a:cxnLst>
                    <a:rect l="0" t="0" r="r" b="b"/>
                    <a:pathLst>
                      <a:path w="286" h="177">
                        <a:moveTo>
                          <a:pt x="286" y="0"/>
                        </a:moveTo>
                        <a:lnTo>
                          <a:pt x="144" y="177"/>
                        </a:lnTo>
                        <a:lnTo>
                          <a:pt x="0" y="0"/>
                        </a:lnTo>
                        <a:lnTo>
                          <a:pt x="286" y="0"/>
                        </a:lnTo>
                        <a:close/>
                      </a:path>
                    </a:pathLst>
                  </a:custGeom>
                  <a:solidFill>
                    <a:srgbClr val="FFFF00"/>
                  </a:solidFill>
                  <a:ln w="1588">
                    <a:solidFill>
                      <a:srgbClr val="000000"/>
                    </a:solidFill>
                    <a:prstDash val="solid"/>
                    <a:round/>
                    <a:headEnd/>
                    <a:tailEnd/>
                  </a:ln>
                </p:spPr>
                <p:txBody>
                  <a:bodyPr/>
                  <a:lstStyle/>
                  <a:p>
                    <a:pPr>
                      <a:defRPr/>
                    </a:pPr>
                    <a:endParaRPr lang="en-GB" sz="2100" kern="0">
                      <a:solidFill>
                        <a:srgbClr val="000000"/>
                      </a:solidFill>
                      <a:latin typeface="Times New Roman" pitchFamily="18" charset="0"/>
                    </a:endParaRPr>
                  </a:p>
                </p:txBody>
              </p:sp>
              <p:sp>
                <p:nvSpPr>
                  <p:cNvPr id="507" name="Rectangle 95"/>
                  <p:cNvSpPr>
                    <a:spLocks noChangeArrowheads="1"/>
                  </p:cNvSpPr>
                  <p:nvPr/>
                </p:nvSpPr>
                <p:spPr bwMode="auto">
                  <a:xfrm>
                    <a:off x="856" y="1041"/>
                    <a:ext cx="29" cy="66"/>
                  </a:xfrm>
                  <a:prstGeom prst="rect">
                    <a:avLst/>
                  </a:prstGeom>
                  <a:solidFill>
                    <a:srgbClr val="FFFF00"/>
                  </a:solidFill>
                  <a:ln w="9525">
                    <a:noFill/>
                    <a:miter lim="800000"/>
                    <a:headEnd/>
                    <a:tailEnd/>
                  </a:ln>
                </p:spPr>
                <p:txBody>
                  <a:bodyPr/>
                  <a:lstStyle/>
                  <a:p>
                    <a:pPr>
                      <a:defRPr/>
                    </a:pPr>
                    <a:endParaRPr lang="en-GB" sz="2100" kern="0">
                      <a:solidFill>
                        <a:srgbClr val="000000"/>
                      </a:solidFill>
                      <a:latin typeface="Times New Roman" pitchFamily="18" charset="0"/>
                    </a:endParaRPr>
                  </a:p>
                </p:txBody>
              </p:sp>
              <p:sp>
                <p:nvSpPr>
                  <p:cNvPr id="508" name="Rectangle 96"/>
                  <p:cNvSpPr>
                    <a:spLocks noChangeArrowheads="1"/>
                  </p:cNvSpPr>
                  <p:nvPr/>
                </p:nvSpPr>
                <p:spPr bwMode="auto">
                  <a:xfrm>
                    <a:off x="856" y="1041"/>
                    <a:ext cx="29" cy="66"/>
                  </a:xfrm>
                  <a:prstGeom prst="rect">
                    <a:avLst/>
                  </a:prstGeom>
                  <a:solidFill>
                    <a:srgbClr val="FFFF00"/>
                  </a:solidFill>
                  <a:ln w="1588">
                    <a:solidFill>
                      <a:srgbClr val="000000"/>
                    </a:solidFill>
                    <a:miter lim="800000"/>
                    <a:headEnd/>
                    <a:tailEnd/>
                  </a:ln>
                </p:spPr>
                <p:txBody>
                  <a:bodyPr/>
                  <a:lstStyle/>
                  <a:p>
                    <a:pPr>
                      <a:defRPr/>
                    </a:pPr>
                    <a:endParaRPr lang="en-GB" sz="2100" kern="0">
                      <a:solidFill>
                        <a:srgbClr val="000000"/>
                      </a:solidFill>
                      <a:latin typeface="Times New Roman" pitchFamily="18" charset="0"/>
                    </a:endParaRPr>
                  </a:p>
                </p:txBody>
              </p:sp>
              <p:sp>
                <p:nvSpPr>
                  <p:cNvPr id="509" name="Rectangle 97"/>
                  <p:cNvSpPr>
                    <a:spLocks noChangeArrowheads="1"/>
                  </p:cNvSpPr>
                  <p:nvPr/>
                </p:nvSpPr>
                <p:spPr bwMode="auto">
                  <a:xfrm>
                    <a:off x="830" y="895"/>
                    <a:ext cx="90" cy="78"/>
                  </a:xfrm>
                  <a:prstGeom prst="rect">
                    <a:avLst/>
                  </a:prstGeom>
                  <a:solidFill>
                    <a:srgbClr val="FFFF00"/>
                  </a:solidFill>
                  <a:ln w="9525">
                    <a:noFill/>
                    <a:miter lim="800000"/>
                    <a:headEnd/>
                    <a:tailEnd/>
                  </a:ln>
                </p:spPr>
                <p:txBody>
                  <a:bodyPr/>
                  <a:lstStyle/>
                  <a:p>
                    <a:pPr>
                      <a:defRPr/>
                    </a:pPr>
                    <a:endParaRPr lang="en-GB" sz="2100" kern="0">
                      <a:solidFill>
                        <a:srgbClr val="000000"/>
                      </a:solidFill>
                      <a:latin typeface="Times New Roman" pitchFamily="18" charset="0"/>
                    </a:endParaRPr>
                  </a:p>
                </p:txBody>
              </p:sp>
              <p:sp>
                <p:nvSpPr>
                  <p:cNvPr id="510" name="Rectangle 98"/>
                  <p:cNvSpPr>
                    <a:spLocks noChangeArrowheads="1"/>
                  </p:cNvSpPr>
                  <p:nvPr/>
                </p:nvSpPr>
                <p:spPr bwMode="auto">
                  <a:xfrm>
                    <a:off x="830" y="895"/>
                    <a:ext cx="90" cy="78"/>
                  </a:xfrm>
                  <a:prstGeom prst="rect">
                    <a:avLst/>
                  </a:prstGeom>
                  <a:solidFill>
                    <a:srgbClr val="FFFF00"/>
                  </a:solidFill>
                  <a:ln w="1588">
                    <a:solidFill>
                      <a:srgbClr val="000000"/>
                    </a:solidFill>
                    <a:miter lim="800000"/>
                    <a:headEnd/>
                    <a:tailEnd/>
                  </a:ln>
                </p:spPr>
                <p:txBody>
                  <a:bodyPr/>
                  <a:lstStyle/>
                  <a:p>
                    <a:pPr>
                      <a:defRPr/>
                    </a:pPr>
                    <a:endParaRPr lang="en-GB" sz="2100" kern="0">
                      <a:solidFill>
                        <a:srgbClr val="000000"/>
                      </a:solidFill>
                      <a:latin typeface="Times New Roman" pitchFamily="18" charset="0"/>
                    </a:endParaRPr>
                  </a:p>
                </p:txBody>
              </p:sp>
            </p:grpSp>
            <p:sp>
              <p:nvSpPr>
                <p:cNvPr id="502" name="Rectangle 99"/>
                <p:cNvSpPr>
                  <a:spLocks noChangeArrowheads="1"/>
                </p:cNvSpPr>
                <p:nvPr/>
              </p:nvSpPr>
              <p:spPr bwMode="auto">
                <a:xfrm>
                  <a:off x="2292" y="1251"/>
                  <a:ext cx="317" cy="181"/>
                </a:xfrm>
                <a:prstGeom prst="rect">
                  <a:avLst/>
                </a:prstGeom>
                <a:solidFill>
                  <a:srgbClr val="808080"/>
                </a:solidFill>
                <a:ln w="9525">
                  <a:solidFill>
                    <a:srgbClr val="000000"/>
                  </a:solidFill>
                  <a:miter lim="800000"/>
                  <a:headEnd/>
                  <a:tailEnd/>
                </a:ln>
                <a:effectLst/>
              </p:spPr>
              <p:txBody>
                <a:bodyPr wrap="none" anchor="ctr"/>
                <a:lstStyle/>
                <a:p>
                  <a:pPr>
                    <a:defRPr/>
                  </a:pPr>
                  <a:endParaRPr lang="en-GB" sz="2100" kern="0">
                    <a:solidFill>
                      <a:srgbClr val="000000"/>
                    </a:solidFill>
                    <a:latin typeface="Times New Roman" pitchFamily="18" charset="0"/>
                  </a:endParaRPr>
                </a:p>
              </p:txBody>
            </p:sp>
            <p:sp>
              <p:nvSpPr>
                <p:cNvPr id="503" name="Oval 100"/>
                <p:cNvSpPr>
                  <a:spLocks noChangeArrowheads="1"/>
                </p:cNvSpPr>
                <p:nvPr/>
              </p:nvSpPr>
              <p:spPr bwMode="auto">
                <a:xfrm>
                  <a:off x="2336" y="1295"/>
                  <a:ext cx="48" cy="50"/>
                </a:xfrm>
                <a:prstGeom prst="ellipse">
                  <a:avLst/>
                </a:prstGeom>
                <a:solidFill>
                  <a:srgbClr val="00FF00"/>
                </a:solidFill>
                <a:ln w="9525">
                  <a:solidFill>
                    <a:srgbClr val="000000"/>
                  </a:solidFill>
                  <a:round/>
                  <a:headEnd/>
                  <a:tailEnd/>
                </a:ln>
                <a:effectLst/>
              </p:spPr>
              <p:txBody>
                <a:bodyPr wrap="none" anchor="ctr"/>
                <a:lstStyle/>
                <a:p>
                  <a:pPr>
                    <a:defRPr/>
                  </a:pPr>
                  <a:endParaRPr lang="en-GB" sz="2100" kern="0">
                    <a:solidFill>
                      <a:srgbClr val="000000"/>
                    </a:solidFill>
                    <a:latin typeface="Times New Roman" pitchFamily="18" charset="0"/>
                  </a:endParaRPr>
                </a:p>
              </p:txBody>
            </p:sp>
            <p:sp>
              <p:nvSpPr>
                <p:cNvPr id="504" name="Oval 101"/>
                <p:cNvSpPr>
                  <a:spLocks noChangeArrowheads="1"/>
                </p:cNvSpPr>
                <p:nvPr/>
              </p:nvSpPr>
              <p:spPr bwMode="auto">
                <a:xfrm>
                  <a:off x="2336" y="1345"/>
                  <a:ext cx="48" cy="45"/>
                </a:xfrm>
                <a:prstGeom prst="ellipse">
                  <a:avLst/>
                </a:prstGeom>
                <a:solidFill>
                  <a:srgbClr val="FF0000"/>
                </a:solidFill>
                <a:ln w="9525">
                  <a:solidFill>
                    <a:srgbClr val="000000"/>
                  </a:solidFill>
                  <a:round/>
                  <a:headEnd/>
                  <a:tailEnd/>
                </a:ln>
                <a:effectLst/>
              </p:spPr>
              <p:txBody>
                <a:bodyPr wrap="none" anchor="ctr"/>
                <a:lstStyle/>
                <a:p>
                  <a:pPr>
                    <a:defRPr/>
                  </a:pPr>
                  <a:endParaRPr lang="en-GB" sz="2100" kern="0">
                    <a:solidFill>
                      <a:srgbClr val="000000"/>
                    </a:solidFill>
                    <a:latin typeface="Times New Roman" pitchFamily="18" charset="0"/>
                  </a:endParaRPr>
                </a:p>
              </p:txBody>
            </p:sp>
          </p:grpSp>
          <p:grpSp>
            <p:nvGrpSpPr>
              <p:cNvPr id="45094" name="Group 102"/>
              <p:cNvGrpSpPr>
                <a:grpSpLocks/>
              </p:cNvGrpSpPr>
              <p:nvPr/>
            </p:nvGrpSpPr>
            <p:grpSpPr bwMode="auto">
              <a:xfrm>
                <a:off x="3826" y="1253"/>
                <a:ext cx="180" cy="272"/>
                <a:chOff x="2290" y="1071"/>
                <a:chExt cx="322" cy="363"/>
              </a:xfrm>
            </p:grpSpPr>
            <p:grpSp>
              <p:nvGrpSpPr>
                <p:cNvPr id="45101" name="Group 103"/>
                <p:cNvGrpSpPr>
                  <a:grpSpLocks/>
                </p:cNvGrpSpPr>
                <p:nvPr/>
              </p:nvGrpSpPr>
              <p:grpSpPr bwMode="auto">
                <a:xfrm>
                  <a:off x="2519" y="1071"/>
                  <a:ext cx="93" cy="204"/>
                  <a:chOff x="825" y="898"/>
                  <a:chExt cx="93" cy="204"/>
                </a:xfrm>
              </p:grpSpPr>
              <p:sp>
                <p:nvSpPr>
                  <p:cNvPr id="495" name="Freeform 104"/>
                  <p:cNvSpPr>
                    <a:spLocks/>
                  </p:cNvSpPr>
                  <p:nvPr/>
                </p:nvSpPr>
                <p:spPr bwMode="auto">
                  <a:xfrm>
                    <a:off x="831" y="977"/>
                    <a:ext cx="98" cy="88"/>
                  </a:xfrm>
                  <a:custGeom>
                    <a:avLst/>
                    <a:gdLst/>
                    <a:ahLst/>
                    <a:cxnLst>
                      <a:cxn ang="0">
                        <a:pos x="286" y="0"/>
                      </a:cxn>
                      <a:cxn ang="0">
                        <a:pos x="144" y="177"/>
                      </a:cxn>
                      <a:cxn ang="0">
                        <a:pos x="0" y="0"/>
                      </a:cxn>
                      <a:cxn ang="0">
                        <a:pos x="286" y="0"/>
                      </a:cxn>
                    </a:cxnLst>
                    <a:rect l="0" t="0" r="r" b="b"/>
                    <a:pathLst>
                      <a:path w="286" h="177">
                        <a:moveTo>
                          <a:pt x="286" y="0"/>
                        </a:moveTo>
                        <a:lnTo>
                          <a:pt x="144" y="177"/>
                        </a:lnTo>
                        <a:lnTo>
                          <a:pt x="0" y="0"/>
                        </a:lnTo>
                        <a:lnTo>
                          <a:pt x="286" y="0"/>
                        </a:lnTo>
                        <a:close/>
                      </a:path>
                    </a:pathLst>
                  </a:custGeom>
                  <a:solidFill>
                    <a:srgbClr val="FFFF00"/>
                  </a:solidFill>
                  <a:ln w="9525">
                    <a:noFill/>
                    <a:round/>
                    <a:headEnd/>
                    <a:tailEnd/>
                  </a:ln>
                </p:spPr>
                <p:txBody>
                  <a:bodyPr/>
                  <a:lstStyle/>
                  <a:p>
                    <a:pPr>
                      <a:defRPr/>
                    </a:pPr>
                    <a:endParaRPr lang="en-GB" sz="2100" kern="0">
                      <a:solidFill>
                        <a:srgbClr val="000000"/>
                      </a:solidFill>
                      <a:latin typeface="Times New Roman" pitchFamily="18" charset="0"/>
                    </a:endParaRPr>
                  </a:p>
                </p:txBody>
              </p:sp>
              <p:sp>
                <p:nvSpPr>
                  <p:cNvPr id="496" name="Freeform 105"/>
                  <p:cNvSpPr>
                    <a:spLocks/>
                  </p:cNvSpPr>
                  <p:nvPr/>
                </p:nvSpPr>
                <p:spPr bwMode="auto">
                  <a:xfrm>
                    <a:off x="831" y="977"/>
                    <a:ext cx="98" cy="88"/>
                  </a:xfrm>
                  <a:custGeom>
                    <a:avLst/>
                    <a:gdLst/>
                    <a:ahLst/>
                    <a:cxnLst>
                      <a:cxn ang="0">
                        <a:pos x="286" y="0"/>
                      </a:cxn>
                      <a:cxn ang="0">
                        <a:pos x="144" y="177"/>
                      </a:cxn>
                      <a:cxn ang="0">
                        <a:pos x="0" y="0"/>
                      </a:cxn>
                      <a:cxn ang="0">
                        <a:pos x="286" y="0"/>
                      </a:cxn>
                    </a:cxnLst>
                    <a:rect l="0" t="0" r="r" b="b"/>
                    <a:pathLst>
                      <a:path w="286" h="177">
                        <a:moveTo>
                          <a:pt x="286" y="0"/>
                        </a:moveTo>
                        <a:lnTo>
                          <a:pt x="144" y="177"/>
                        </a:lnTo>
                        <a:lnTo>
                          <a:pt x="0" y="0"/>
                        </a:lnTo>
                        <a:lnTo>
                          <a:pt x="286" y="0"/>
                        </a:lnTo>
                        <a:close/>
                      </a:path>
                    </a:pathLst>
                  </a:custGeom>
                  <a:solidFill>
                    <a:srgbClr val="FFFF00"/>
                  </a:solidFill>
                  <a:ln w="1588">
                    <a:solidFill>
                      <a:srgbClr val="000000"/>
                    </a:solidFill>
                    <a:prstDash val="solid"/>
                    <a:round/>
                    <a:headEnd/>
                    <a:tailEnd/>
                  </a:ln>
                </p:spPr>
                <p:txBody>
                  <a:bodyPr/>
                  <a:lstStyle/>
                  <a:p>
                    <a:pPr>
                      <a:defRPr/>
                    </a:pPr>
                    <a:endParaRPr lang="en-GB" sz="2100" kern="0">
                      <a:solidFill>
                        <a:srgbClr val="000000"/>
                      </a:solidFill>
                      <a:latin typeface="Times New Roman" pitchFamily="18" charset="0"/>
                    </a:endParaRPr>
                  </a:p>
                </p:txBody>
              </p:sp>
              <p:sp>
                <p:nvSpPr>
                  <p:cNvPr id="497" name="Rectangle 106"/>
                  <p:cNvSpPr>
                    <a:spLocks noChangeArrowheads="1"/>
                  </p:cNvSpPr>
                  <p:nvPr/>
                </p:nvSpPr>
                <p:spPr bwMode="auto">
                  <a:xfrm>
                    <a:off x="856" y="1035"/>
                    <a:ext cx="29" cy="67"/>
                  </a:xfrm>
                  <a:prstGeom prst="rect">
                    <a:avLst/>
                  </a:prstGeom>
                  <a:solidFill>
                    <a:srgbClr val="FFFF00"/>
                  </a:solidFill>
                  <a:ln w="9525">
                    <a:noFill/>
                    <a:miter lim="800000"/>
                    <a:headEnd/>
                    <a:tailEnd/>
                  </a:ln>
                </p:spPr>
                <p:txBody>
                  <a:bodyPr/>
                  <a:lstStyle/>
                  <a:p>
                    <a:pPr>
                      <a:defRPr/>
                    </a:pPr>
                    <a:endParaRPr lang="en-GB" sz="2100" kern="0">
                      <a:solidFill>
                        <a:srgbClr val="000000"/>
                      </a:solidFill>
                      <a:latin typeface="Times New Roman" pitchFamily="18" charset="0"/>
                    </a:endParaRPr>
                  </a:p>
                </p:txBody>
              </p:sp>
              <p:sp>
                <p:nvSpPr>
                  <p:cNvPr id="498" name="Rectangle 107"/>
                  <p:cNvSpPr>
                    <a:spLocks noChangeArrowheads="1"/>
                  </p:cNvSpPr>
                  <p:nvPr/>
                </p:nvSpPr>
                <p:spPr bwMode="auto">
                  <a:xfrm>
                    <a:off x="856" y="1035"/>
                    <a:ext cx="29" cy="67"/>
                  </a:xfrm>
                  <a:prstGeom prst="rect">
                    <a:avLst/>
                  </a:prstGeom>
                  <a:solidFill>
                    <a:srgbClr val="FFFF00"/>
                  </a:solidFill>
                  <a:ln w="1588">
                    <a:solidFill>
                      <a:srgbClr val="000000"/>
                    </a:solidFill>
                    <a:miter lim="800000"/>
                    <a:headEnd/>
                    <a:tailEnd/>
                  </a:ln>
                </p:spPr>
                <p:txBody>
                  <a:bodyPr/>
                  <a:lstStyle/>
                  <a:p>
                    <a:pPr>
                      <a:defRPr/>
                    </a:pPr>
                    <a:endParaRPr lang="en-GB" sz="2100" kern="0">
                      <a:solidFill>
                        <a:srgbClr val="000000"/>
                      </a:solidFill>
                      <a:latin typeface="Times New Roman" pitchFamily="18" charset="0"/>
                    </a:endParaRPr>
                  </a:p>
                </p:txBody>
              </p:sp>
              <p:sp>
                <p:nvSpPr>
                  <p:cNvPr id="499" name="Rectangle 108"/>
                  <p:cNvSpPr>
                    <a:spLocks noChangeArrowheads="1"/>
                  </p:cNvSpPr>
                  <p:nvPr/>
                </p:nvSpPr>
                <p:spPr bwMode="auto">
                  <a:xfrm>
                    <a:off x="831" y="900"/>
                    <a:ext cx="98" cy="80"/>
                  </a:xfrm>
                  <a:prstGeom prst="rect">
                    <a:avLst/>
                  </a:prstGeom>
                  <a:solidFill>
                    <a:srgbClr val="FFFF00"/>
                  </a:solidFill>
                  <a:ln w="9525">
                    <a:noFill/>
                    <a:miter lim="800000"/>
                    <a:headEnd/>
                    <a:tailEnd/>
                  </a:ln>
                </p:spPr>
                <p:txBody>
                  <a:bodyPr/>
                  <a:lstStyle/>
                  <a:p>
                    <a:pPr>
                      <a:defRPr/>
                    </a:pPr>
                    <a:endParaRPr lang="en-GB" sz="2100" kern="0">
                      <a:solidFill>
                        <a:srgbClr val="000000"/>
                      </a:solidFill>
                      <a:latin typeface="Times New Roman" pitchFamily="18" charset="0"/>
                    </a:endParaRPr>
                  </a:p>
                </p:txBody>
              </p:sp>
              <p:sp>
                <p:nvSpPr>
                  <p:cNvPr id="500" name="Rectangle 109"/>
                  <p:cNvSpPr>
                    <a:spLocks noChangeArrowheads="1"/>
                  </p:cNvSpPr>
                  <p:nvPr/>
                </p:nvSpPr>
                <p:spPr bwMode="auto">
                  <a:xfrm>
                    <a:off x="831" y="900"/>
                    <a:ext cx="98" cy="80"/>
                  </a:xfrm>
                  <a:prstGeom prst="rect">
                    <a:avLst/>
                  </a:prstGeom>
                  <a:solidFill>
                    <a:srgbClr val="FFFF00"/>
                  </a:solidFill>
                  <a:ln w="1588">
                    <a:solidFill>
                      <a:srgbClr val="000000"/>
                    </a:solidFill>
                    <a:miter lim="800000"/>
                    <a:headEnd/>
                    <a:tailEnd/>
                  </a:ln>
                </p:spPr>
                <p:txBody>
                  <a:bodyPr/>
                  <a:lstStyle/>
                  <a:p>
                    <a:pPr>
                      <a:defRPr/>
                    </a:pPr>
                    <a:endParaRPr lang="en-GB" sz="2100" kern="0">
                      <a:solidFill>
                        <a:srgbClr val="000000"/>
                      </a:solidFill>
                      <a:latin typeface="Times New Roman" pitchFamily="18" charset="0"/>
                    </a:endParaRPr>
                  </a:p>
                </p:txBody>
              </p:sp>
            </p:grpSp>
            <p:sp>
              <p:nvSpPr>
                <p:cNvPr id="492" name="Rectangle 110"/>
                <p:cNvSpPr>
                  <a:spLocks noChangeArrowheads="1"/>
                </p:cNvSpPr>
                <p:nvPr/>
              </p:nvSpPr>
              <p:spPr bwMode="auto">
                <a:xfrm>
                  <a:off x="2292" y="1260"/>
                  <a:ext cx="317" cy="182"/>
                </a:xfrm>
                <a:prstGeom prst="rect">
                  <a:avLst/>
                </a:prstGeom>
                <a:solidFill>
                  <a:srgbClr val="808080"/>
                </a:solidFill>
                <a:ln w="9525">
                  <a:solidFill>
                    <a:srgbClr val="000000"/>
                  </a:solidFill>
                  <a:miter lim="800000"/>
                  <a:headEnd/>
                  <a:tailEnd/>
                </a:ln>
                <a:effectLst/>
              </p:spPr>
              <p:txBody>
                <a:bodyPr wrap="none" anchor="ctr"/>
                <a:lstStyle/>
                <a:p>
                  <a:pPr>
                    <a:defRPr/>
                  </a:pPr>
                  <a:endParaRPr lang="en-GB" sz="2100" kern="0">
                    <a:solidFill>
                      <a:srgbClr val="000000"/>
                    </a:solidFill>
                    <a:latin typeface="Times New Roman" pitchFamily="18" charset="0"/>
                  </a:endParaRPr>
                </a:p>
              </p:txBody>
            </p:sp>
            <p:sp>
              <p:nvSpPr>
                <p:cNvPr id="493" name="Oval 111"/>
                <p:cNvSpPr>
                  <a:spLocks noChangeArrowheads="1"/>
                </p:cNvSpPr>
                <p:nvPr/>
              </p:nvSpPr>
              <p:spPr bwMode="auto">
                <a:xfrm>
                  <a:off x="2338" y="1305"/>
                  <a:ext cx="48" cy="47"/>
                </a:xfrm>
                <a:prstGeom prst="ellipse">
                  <a:avLst/>
                </a:prstGeom>
                <a:solidFill>
                  <a:srgbClr val="00FF00"/>
                </a:solidFill>
                <a:ln w="9525">
                  <a:solidFill>
                    <a:srgbClr val="000000"/>
                  </a:solidFill>
                  <a:round/>
                  <a:headEnd/>
                  <a:tailEnd/>
                </a:ln>
                <a:effectLst/>
              </p:spPr>
              <p:txBody>
                <a:bodyPr wrap="none" anchor="ctr"/>
                <a:lstStyle/>
                <a:p>
                  <a:pPr>
                    <a:defRPr/>
                  </a:pPr>
                  <a:endParaRPr lang="en-GB" sz="2100" kern="0">
                    <a:solidFill>
                      <a:srgbClr val="000000"/>
                    </a:solidFill>
                    <a:latin typeface="Times New Roman" pitchFamily="18" charset="0"/>
                  </a:endParaRPr>
                </a:p>
              </p:txBody>
            </p:sp>
            <p:sp>
              <p:nvSpPr>
                <p:cNvPr id="494" name="Oval 112"/>
                <p:cNvSpPr>
                  <a:spLocks noChangeArrowheads="1"/>
                </p:cNvSpPr>
                <p:nvPr/>
              </p:nvSpPr>
              <p:spPr bwMode="auto">
                <a:xfrm>
                  <a:off x="2338" y="1347"/>
                  <a:ext cx="48" cy="45"/>
                </a:xfrm>
                <a:prstGeom prst="ellipse">
                  <a:avLst/>
                </a:prstGeom>
                <a:solidFill>
                  <a:srgbClr val="FF0000"/>
                </a:solidFill>
                <a:ln w="9525">
                  <a:solidFill>
                    <a:srgbClr val="000000"/>
                  </a:solidFill>
                  <a:round/>
                  <a:headEnd/>
                  <a:tailEnd/>
                </a:ln>
                <a:effectLst/>
              </p:spPr>
              <p:txBody>
                <a:bodyPr wrap="none" anchor="ctr"/>
                <a:lstStyle/>
                <a:p>
                  <a:pPr>
                    <a:defRPr/>
                  </a:pPr>
                  <a:endParaRPr lang="en-GB" sz="2100" kern="0">
                    <a:solidFill>
                      <a:srgbClr val="000000"/>
                    </a:solidFill>
                    <a:latin typeface="Times New Roman" pitchFamily="18" charset="0"/>
                  </a:endParaRPr>
                </a:p>
              </p:txBody>
            </p:sp>
          </p:grpSp>
          <p:grpSp>
            <p:nvGrpSpPr>
              <p:cNvPr id="45095" name="Group 113"/>
              <p:cNvGrpSpPr>
                <a:grpSpLocks/>
              </p:cNvGrpSpPr>
              <p:nvPr/>
            </p:nvGrpSpPr>
            <p:grpSpPr bwMode="auto">
              <a:xfrm>
                <a:off x="2109" y="2694"/>
                <a:ext cx="499" cy="408"/>
                <a:chOff x="975" y="3158"/>
                <a:chExt cx="408" cy="317"/>
              </a:xfrm>
            </p:grpSpPr>
            <p:sp>
              <p:nvSpPr>
                <p:cNvPr id="486" name="AutoShape 114"/>
                <p:cNvSpPr>
                  <a:spLocks noChangeArrowheads="1"/>
                </p:cNvSpPr>
                <p:nvPr/>
              </p:nvSpPr>
              <p:spPr bwMode="auto">
                <a:xfrm flipV="1">
                  <a:off x="975" y="3338"/>
                  <a:ext cx="409" cy="13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CC99"/>
                </a:solidFill>
                <a:ln w="9525">
                  <a:solidFill>
                    <a:srgbClr val="000000"/>
                  </a:solidFill>
                  <a:miter lim="800000"/>
                  <a:headEnd/>
                  <a:tailEnd/>
                </a:ln>
                <a:effectLst/>
              </p:spPr>
              <p:txBody>
                <a:bodyPr wrap="none" anchor="ctr"/>
                <a:lstStyle/>
                <a:p>
                  <a:pPr>
                    <a:defRPr/>
                  </a:pPr>
                  <a:endParaRPr lang="en-GB" sz="2100" kern="0">
                    <a:solidFill>
                      <a:srgbClr val="000000"/>
                    </a:solidFill>
                    <a:latin typeface="Times New Roman" pitchFamily="18" charset="0"/>
                  </a:endParaRPr>
                </a:p>
              </p:txBody>
            </p:sp>
            <p:sp>
              <p:nvSpPr>
                <p:cNvPr id="487" name="Oval 115"/>
                <p:cNvSpPr>
                  <a:spLocks noChangeArrowheads="1"/>
                </p:cNvSpPr>
                <p:nvPr/>
              </p:nvSpPr>
              <p:spPr bwMode="auto">
                <a:xfrm>
                  <a:off x="1020" y="3161"/>
                  <a:ext cx="323" cy="223"/>
                </a:xfrm>
                <a:prstGeom prst="ellipse">
                  <a:avLst/>
                </a:prstGeom>
                <a:solidFill>
                  <a:srgbClr val="00CC99"/>
                </a:solidFill>
                <a:ln w="9525">
                  <a:solidFill>
                    <a:srgbClr val="000000"/>
                  </a:solidFill>
                  <a:round/>
                  <a:headEnd/>
                  <a:tailEnd/>
                </a:ln>
                <a:effectLst/>
              </p:spPr>
              <p:txBody>
                <a:bodyPr wrap="none" anchor="ctr"/>
                <a:lstStyle/>
                <a:p>
                  <a:pPr>
                    <a:defRPr/>
                  </a:pPr>
                  <a:endParaRPr lang="en-GB" sz="2100" kern="0">
                    <a:solidFill>
                      <a:srgbClr val="000000"/>
                    </a:solidFill>
                    <a:latin typeface="Times New Roman" pitchFamily="18" charset="0"/>
                  </a:endParaRPr>
                </a:p>
              </p:txBody>
            </p:sp>
            <p:sp>
              <p:nvSpPr>
                <p:cNvPr id="488" name="Line 116"/>
                <p:cNvSpPr>
                  <a:spLocks noChangeShapeType="1"/>
                </p:cNvSpPr>
                <p:nvPr/>
              </p:nvSpPr>
              <p:spPr bwMode="auto">
                <a:xfrm>
                  <a:off x="1066" y="3203"/>
                  <a:ext cx="227" cy="136"/>
                </a:xfrm>
                <a:prstGeom prst="line">
                  <a:avLst/>
                </a:prstGeom>
                <a:noFill/>
                <a:ln w="9525">
                  <a:solidFill>
                    <a:srgbClr val="000000"/>
                  </a:solidFill>
                  <a:round/>
                  <a:headEnd/>
                  <a:tailEnd/>
                </a:ln>
                <a:effectLst/>
              </p:spPr>
              <p:txBody>
                <a:bodyPr/>
                <a:lstStyle/>
                <a:p>
                  <a:pPr>
                    <a:defRPr/>
                  </a:pPr>
                  <a:endParaRPr lang="en-GB" sz="2100" kern="0">
                    <a:solidFill>
                      <a:srgbClr val="000000"/>
                    </a:solidFill>
                    <a:latin typeface="Times New Roman" pitchFamily="18" charset="0"/>
                  </a:endParaRPr>
                </a:p>
              </p:txBody>
            </p:sp>
            <p:sp>
              <p:nvSpPr>
                <p:cNvPr id="489" name="Line 117"/>
                <p:cNvSpPr>
                  <a:spLocks noChangeShapeType="1"/>
                </p:cNvSpPr>
                <p:nvPr/>
              </p:nvSpPr>
              <p:spPr bwMode="auto">
                <a:xfrm flipV="1">
                  <a:off x="1066" y="3203"/>
                  <a:ext cx="227" cy="136"/>
                </a:xfrm>
                <a:prstGeom prst="line">
                  <a:avLst/>
                </a:prstGeom>
                <a:noFill/>
                <a:ln w="9525">
                  <a:solidFill>
                    <a:srgbClr val="000000"/>
                  </a:solidFill>
                  <a:round/>
                  <a:headEnd/>
                  <a:tailEnd/>
                </a:ln>
                <a:effectLst/>
              </p:spPr>
              <p:txBody>
                <a:bodyPr/>
                <a:lstStyle/>
                <a:p>
                  <a:pPr>
                    <a:defRPr/>
                  </a:pPr>
                  <a:endParaRPr lang="en-GB" sz="2100" kern="0">
                    <a:solidFill>
                      <a:srgbClr val="000000"/>
                    </a:solidFill>
                    <a:latin typeface="Times New Roman" pitchFamily="18" charset="0"/>
                  </a:endParaRPr>
                </a:p>
              </p:txBody>
            </p:sp>
            <p:sp>
              <p:nvSpPr>
                <p:cNvPr id="490" name="Line 118"/>
                <p:cNvSpPr>
                  <a:spLocks noChangeShapeType="1"/>
                </p:cNvSpPr>
                <p:nvPr/>
              </p:nvSpPr>
              <p:spPr bwMode="auto">
                <a:xfrm flipH="1">
                  <a:off x="1156" y="3161"/>
                  <a:ext cx="47" cy="223"/>
                </a:xfrm>
                <a:prstGeom prst="line">
                  <a:avLst/>
                </a:prstGeom>
                <a:noFill/>
                <a:ln w="9525">
                  <a:solidFill>
                    <a:srgbClr val="000000"/>
                  </a:solidFill>
                  <a:round/>
                  <a:headEnd/>
                  <a:tailEnd/>
                </a:ln>
                <a:effectLst/>
              </p:spPr>
              <p:txBody>
                <a:bodyPr/>
                <a:lstStyle/>
                <a:p>
                  <a:pPr>
                    <a:defRPr/>
                  </a:pPr>
                  <a:endParaRPr lang="en-GB" sz="2100" kern="0">
                    <a:solidFill>
                      <a:srgbClr val="000000"/>
                    </a:solidFill>
                    <a:latin typeface="Times New Roman" pitchFamily="18" charset="0"/>
                  </a:endParaRPr>
                </a:p>
              </p:txBody>
            </p:sp>
          </p:grpSp>
        </p:grpSp>
      </p:grpSp>
      <p:sp>
        <p:nvSpPr>
          <p:cNvPr id="121"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02C98E7-AA86-46C1-81DE-A6D4122CAE5F}" type="slidenum">
              <a:rPr lang="en-US" altLang="en-US">
                <a:solidFill>
                  <a:srgbClr val="FFFFFF"/>
                </a:solidFill>
                <a:latin typeface="Century Gothic" panose="020B0502020202020204" pitchFamily="34" charset="0"/>
              </a:rPr>
              <a:pPr eaLnBrk="1" hangingPunct="1"/>
              <a:t>22</a:t>
            </a:fld>
            <a:endParaRPr lang="en-US" altLang="en-US">
              <a:solidFill>
                <a:schemeClr val="bg1"/>
              </a:solidFill>
              <a:latin typeface="Century Gothic" panose="020B0502020202020204" pitchFamily="34" charset="0"/>
            </a:endParaRPr>
          </a:p>
        </p:txBody>
      </p:sp>
      <p:sp>
        <p:nvSpPr>
          <p:cNvPr id="122"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123"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pic>
        <p:nvPicPr>
          <p:cNvPr id="450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9776" y="5059363"/>
            <a:ext cx="652463"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3883024"/>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bwMode="auto">
          <a:xfrm>
            <a:off x="565150" y="1485900"/>
            <a:ext cx="8440738" cy="3771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99" tIns="39100" rIns="78199" bIns="39100" numCol="1" anchor="t" anchorCtr="0" compatLnSpc="1">
            <a:prstTxWarp prst="textNoShape">
              <a:avLst/>
            </a:prstTxWarp>
          </a:bodyPr>
          <a:lstStyle/>
          <a:p>
            <a:r>
              <a:rPr lang="en-GB" altLang="en-US" sz="2100"/>
              <a:t>Ensure easy access to particle counter for routine maintenance and calibration</a:t>
            </a:r>
          </a:p>
          <a:p>
            <a:r>
              <a:rPr lang="en-GB" altLang="en-US" sz="2100"/>
              <a:t>Locate the particle counter outside the critical areas if possible</a:t>
            </a:r>
          </a:p>
          <a:p>
            <a:r>
              <a:rPr lang="en-GB" altLang="en-US" sz="2100"/>
              <a:t>Consider purchasing spare particle counters </a:t>
            </a:r>
          </a:p>
          <a:p>
            <a:r>
              <a:rPr lang="en-GB" altLang="en-US" sz="2100"/>
              <a:t>Design the system so that you can “hot swap” remote particle counters in the event of sensor contamination</a:t>
            </a:r>
            <a:endParaRPr lang="en-US" altLang="en-US" sz="2100"/>
          </a:p>
          <a:p>
            <a:r>
              <a:rPr lang="en-GB" altLang="en-US" sz="2100"/>
              <a:t>Decide on a single pump per particle counter or a single large vacuum pump for all counters with a vacuum manifold</a:t>
            </a:r>
          </a:p>
          <a:p>
            <a:r>
              <a:rPr lang="en-GB" altLang="en-US" sz="2100"/>
              <a:t>For large vacuum pump systems always specify a master/slave configuration</a:t>
            </a:r>
          </a:p>
          <a:p>
            <a:r>
              <a:rPr lang="en-GB" altLang="en-US" sz="2100"/>
              <a:t>Ensure vacuum pump exhaust air is either filtered or vented to atmosphere according to local regulations</a:t>
            </a:r>
            <a:endParaRPr lang="en-GB" altLang="en-US" smtClean="0"/>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C1C738-7543-4C9A-93EF-1676FCB052E2}" type="slidenum">
              <a:rPr lang="en-US" altLang="en-US">
                <a:solidFill>
                  <a:srgbClr val="FFFFFF"/>
                </a:solidFill>
                <a:latin typeface="Century Gothic" panose="020B0502020202020204" pitchFamily="34" charset="0"/>
              </a:rPr>
              <a:pPr eaLnBrk="1" hangingPunct="1"/>
              <a:t>23</a:t>
            </a:fld>
            <a:endParaRPr lang="en-US" altLang="en-US">
              <a:solidFill>
                <a:schemeClr val="bg1"/>
              </a:solidFill>
              <a:latin typeface="Century Gothic" panose="020B0502020202020204" pitchFamily="34" charset="0"/>
            </a:endParaRPr>
          </a:p>
        </p:txBody>
      </p:sp>
      <p:sp>
        <p:nvSpPr>
          <p:cNvPr id="6"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7"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sp>
        <p:nvSpPr>
          <p:cNvPr id="46086" name="Title 1"/>
          <p:cNvSpPr>
            <a:spLocks noGrp="1"/>
          </p:cNvSpPr>
          <p:nvPr>
            <p:ph type="title"/>
          </p:nvPr>
        </p:nvSpPr>
        <p:spPr>
          <a:xfrm>
            <a:off x="642939" y="604838"/>
            <a:ext cx="5749925" cy="952500"/>
          </a:xfrm>
        </p:spPr>
        <p:txBody>
          <a:bodyPr/>
          <a:lstStyle/>
          <a:p>
            <a:r>
              <a:rPr lang="en-GB" altLang="en-US" smtClean="0"/>
              <a:t>Grade A </a:t>
            </a:r>
            <a:r>
              <a:rPr lang="en-GB" altLang="en-US" sz="2100"/>
              <a:t>Design Considerations</a:t>
            </a:r>
            <a:endParaRPr lang="en-US" altLang="en-US" smtClean="0"/>
          </a:p>
        </p:txBody>
      </p:sp>
    </p:spTree>
    <p:extLst>
      <p:ext uri="{BB962C8B-B14F-4D97-AF65-F5344CB8AC3E}">
        <p14:creationId xmlns:p14="http://schemas.microsoft.com/office/powerpoint/2010/main" val="3908706185"/>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7076" y="1528764"/>
            <a:ext cx="7959725" cy="530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925" y="1946276"/>
            <a:ext cx="7939088"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itle 1"/>
          <p:cNvSpPr>
            <a:spLocks noGrp="1"/>
          </p:cNvSpPr>
          <p:nvPr>
            <p:ph type="title"/>
          </p:nvPr>
        </p:nvSpPr>
        <p:spPr>
          <a:xfrm>
            <a:off x="544514" y="639763"/>
            <a:ext cx="8599487" cy="654050"/>
          </a:xfrm>
        </p:spPr>
        <p:txBody>
          <a:bodyPr>
            <a:normAutofit fontScale="90000"/>
          </a:bodyPr>
          <a:lstStyle/>
          <a:p>
            <a:pPr>
              <a:defRPr/>
            </a:pPr>
            <a:r>
              <a:rPr lang="en-GB" dirty="0" smtClean="0"/>
              <a:t>Interference </a:t>
            </a:r>
            <a:r>
              <a:rPr lang="en-GB" dirty="0"/>
              <a:t>from </a:t>
            </a:r>
            <a:r>
              <a:rPr lang="en-GB" sz="3600" dirty="0"/>
              <a:t>Product </a:t>
            </a:r>
            <a:r>
              <a:rPr lang="en-GB" sz="2700" dirty="0"/>
              <a:t>- Powder Filling </a:t>
            </a:r>
            <a:r>
              <a:rPr lang="en-GB" dirty="0" smtClean="0"/>
              <a:t> </a:t>
            </a:r>
            <a:endParaRPr lang="en-US" dirty="0" smtClean="0"/>
          </a:p>
        </p:txBody>
      </p:sp>
      <p:pic>
        <p:nvPicPr>
          <p:cNvPr id="4710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276" y="4122739"/>
            <a:ext cx="7883525"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itle 1"/>
          <p:cNvSpPr txBox="1">
            <a:spLocks/>
          </p:cNvSpPr>
          <p:nvPr/>
        </p:nvSpPr>
        <p:spPr bwMode="auto">
          <a:xfrm>
            <a:off x="1836738" y="3613151"/>
            <a:ext cx="5472112"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94" tIns="39097" rIns="78194" bIns="39097"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100" b="1">
                <a:solidFill>
                  <a:srgbClr val="1C3D80"/>
                </a:solidFill>
              </a:rPr>
              <a:t>US FDA Aseptic processing Guidance</a:t>
            </a:r>
            <a:endParaRPr lang="en-US" altLang="en-US" sz="2100" b="1">
              <a:solidFill>
                <a:srgbClr val="1C3D80"/>
              </a:solidFill>
            </a:endParaRPr>
          </a:p>
        </p:txBody>
      </p:sp>
      <p:sp>
        <p:nvSpPr>
          <p:cNvPr id="47111" name="Title 1"/>
          <p:cNvSpPr txBox="1">
            <a:spLocks/>
          </p:cNvSpPr>
          <p:nvPr/>
        </p:nvSpPr>
        <p:spPr bwMode="auto">
          <a:xfrm>
            <a:off x="3117851" y="1047751"/>
            <a:ext cx="242411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94" tIns="39097" rIns="78194" bIns="39097"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100" b="1">
                <a:solidFill>
                  <a:srgbClr val="1C3D80"/>
                </a:solidFill>
              </a:rPr>
              <a:t>EU GMP Annex 1</a:t>
            </a:r>
            <a:endParaRPr lang="en-US" altLang="en-US" sz="2100" b="1">
              <a:solidFill>
                <a:srgbClr val="1C3D80"/>
              </a:solidFill>
            </a:endParaRPr>
          </a:p>
        </p:txBody>
      </p:sp>
      <p:sp>
        <p:nvSpPr>
          <p:cNvPr id="8"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B83C0F-1D4F-4AD2-A428-CED6C2880AF1}" type="slidenum">
              <a:rPr lang="en-US" altLang="en-US">
                <a:solidFill>
                  <a:srgbClr val="FFFFFF"/>
                </a:solidFill>
                <a:latin typeface="Century Gothic" panose="020B0502020202020204" pitchFamily="34" charset="0"/>
              </a:rPr>
              <a:pPr eaLnBrk="1" hangingPunct="1"/>
              <a:t>24</a:t>
            </a:fld>
            <a:endParaRPr lang="en-US" altLang="en-US">
              <a:solidFill>
                <a:schemeClr val="bg1"/>
              </a:solidFill>
              <a:latin typeface="Century Gothic" panose="020B0502020202020204" pitchFamily="34" charset="0"/>
            </a:endParaRPr>
          </a:p>
        </p:txBody>
      </p:sp>
      <p:sp>
        <p:nvSpPr>
          <p:cNvPr id="9"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10"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spTree>
    <p:extLst>
      <p:ext uri="{BB962C8B-B14F-4D97-AF65-F5344CB8AC3E}">
        <p14:creationId xmlns:p14="http://schemas.microsoft.com/office/powerpoint/2010/main" val="3046080797"/>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val 8" descr="Wide downward diagonal"/>
          <p:cNvSpPr>
            <a:spLocks noChangeAspect="1" noChangeArrowheads="1"/>
          </p:cNvSpPr>
          <p:nvPr/>
        </p:nvSpPr>
        <p:spPr bwMode="auto">
          <a:xfrm>
            <a:off x="3035301" y="3413125"/>
            <a:ext cx="2695575" cy="2305050"/>
          </a:xfrm>
          <a:prstGeom prst="ellipse">
            <a:avLst/>
          </a:prstGeom>
          <a:pattFill prst="wdDnDiag">
            <a:fgClr>
              <a:schemeClr val="accent1"/>
            </a:fgClr>
            <a:bgClr>
              <a:schemeClr val="bg1"/>
            </a:bgClr>
          </a:pattFill>
          <a:ln w="9525">
            <a:solidFill>
              <a:schemeClr val="tx1"/>
            </a:solidFill>
            <a:round/>
            <a:headEnd/>
            <a:tailEnd/>
          </a:ln>
        </p:spPr>
        <p:txBody>
          <a:bodyPr wrap="none" lIns="78199" tIns="39100" rIns="78199" bIns="391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48131" name="AutoShape 9"/>
          <p:cNvSpPr>
            <a:spLocks noChangeAspect="1"/>
          </p:cNvSpPr>
          <p:nvPr/>
        </p:nvSpPr>
        <p:spPr bwMode="auto">
          <a:xfrm>
            <a:off x="595314" y="3519488"/>
            <a:ext cx="1571625" cy="1217612"/>
          </a:xfrm>
          <a:prstGeom prst="borderCallout2">
            <a:avLst>
              <a:gd name="adj1" fmla="val 8352"/>
              <a:gd name="adj2" fmla="val 104319"/>
              <a:gd name="adj3" fmla="val 8352"/>
              <a:gd name="adj4" fmla="val 104319"/>
              <a:gd name="adj5" fmla="val 29815"/>
              <a:gd name="adj6" fmla="val 149505"/>
            </a:avLst>
          </a:prstGeom>
          <a:noFill/>
          <a:ln w="9525">
            <a:solidFill>
              <a:srgbClr val="000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lIns="78199" tIns="39100" rIns="78199" bIns="391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a:solidFill>
                  <a:srgbClr val="000000"/>
                </a:solidFill>
              </a:rPr>
              <a:t>Isokinetic sample probe for particle monitoring (not positioned directly over exposed product)</a:t>
            </a:r>
            <a:endParaRPr lang="en-GB" altLang="en-US" sz="1200">
              <a:solidFill>
                <a:srgbClr val="000000"/>
              </a:solidFill>
              <a:latin typeface="Times New Roman" panose="02020603050405020304" pitchFamily="18" charset="0"/>
            </a:endParaRPr>
          </a:p>
        </p:txBody>
      </p:sp>
      <p:grpSp>
        <p:nvGrpSpPr>
          <p:cNvPr id="48132" name="Group 46"/>
          <p:cNvGrpSpPr>
            <a:grpSpLocks/>
          </p:cNvGrpSpPr>
          <p:nvPr/>
        </p:nvGrpSpPr>
        <p:grpSpPr bwMode="auto">
          <a:xfrm>
            <a:off x="2906714" y="3854450"/>
            <a:ext cx="414337" cy="730250"/>
            <a:chOff x="3197225" y="4202113"/>
            <a:chExt cx="455613" cy="935037"/>
          </a:xfrm>
        </p:grpSpPr>
        <p:sp>
          <p:nvSpPr>
            <p:cNvPr id="48173" name="AutoShape 11"/>
            <p:cNvSpPr>
              <a:spLocks noChangeAspect="1" noChangeArrowheads="1"/>
            </p:cNvSpPr>
            <p:nvPr/>
          </p:nvSpPr>
          <p:spPr bwMode="auto">
            <a:xfrm>
              <a:off x="3197225" y="4240005"/>
              <a:ext cx="455613" cy="37465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0">
              <a:gsLst>
                <a:gs pos="0">
                  <a:srgbClr val="3B3B3B"/>
                </a:gs>
                <a:gs pos="100000">
                  <a:srgbClr val="808080"/>
                </a:gs>
              </a:gsLst>
              <a:lin ang="2700000" scaled="1"/>
            </a:gradFill>
            <a:ln w="9525">
              <a:solidFill>
                <a:srgbClr val="000000"/>
              </a:solidFill>
              <a:miter lim="800000"/>
              <a:headEnd/>
              <a:tailEnd/>
            </a:ln>
          </p:spPr>
          <p:txBody>
            <a:bodyPr anchor="ctr"/>
            <a:lstStyle/>
            <a:p>
              <a:endParaRPr lang="en-US"/>
            </a:p>
          </p:txBody>
        </p:sp>
        <p:sp>
          <p:nvSpPr>
            <p:cNvPr id="48174" name="AutoShape 12"/>
            <p:cNvSpPr>
              <a:spLocks noChangeAspect="1" noChangeArrowheads="1"/>
            </p:cNvSpPr>
            <p:nvPr/>
          </p:nvSpPr>
          <p:spPr bwMode="auto">
            <a:xfrm>
              <a:off x="3313238" y="4616262"/>
              <a:ext cx="223588" cy="13342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0">
              <a:gsLst>
                <a:gs pos="0">
                  <a:srgbClr val="3B3B3B"/>
                </a:gs>
                <a:gs pos="100000">
                  <a:srgbClr val="808080"/>
                </a:gs>
              </a:gsLst>
              <a:lin ang="5400000" scaled="1"/>
            </a:gradFill>
            <a:ln w="9525">
              <a:solidFill>
                <a:srgbClr val="000000"/>
              </a:solidFill>
              <a:miter lim="800000"/>
              <a:headEnd/>
              <a:tailEnd/>
            </a:ln>
          </p:spPr>
          <p:txBody>
            <a:bodyPr anchor="ctr"/>
            <a:lstStyle/>
            <a:p>
              <a:endParaRPr lang="en-US"/>
            </a:p>
          </p:txBody>
        </p:sp>
        <p:sp>
          <p:nvSpPr>
            <p:cNvPr id="48175" name="Oval 13"/>
            <p:cNvSpPr>
              <a:spLocks noChangeAspect="1" noChangeArrowheads="1"/>
            </p:cNvSpPr>
            <p:nvPr/>
          </p:nvSpPr>
          <p:spPr bwMode="auto">
            <a:xfrm>
              <a:off x="3197225" y="4202113"/>
              <a:ext cx="455613" cy="76319"/>
            </a:xfrm>
            <a:prstGeom prst="ellipse">
              <a:avLst/>
            </a:prstGeom>
            <a:solidFill>
              <a:srgbClr val="00000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48176" name="Rectangle 14"/>
            <p:cNvSpPr>
              <a:spLocks noChangeAspect="1" noChangeArrowheads="1"/>
            </p:cNvSpPr>
            <p:nvPr/>
          </p:nvSpPr>
          <p:spPr bwMode="auto">
            <a:xfrm>
              <a:off x="3370189" y="4752888"/>
              <a:ext cx="108103" cy="384262"/>
            </a:xfrm>
            <a:prstGeom prst="rect">
              <a:avLst/>
            </a:prstGeom>
            <a:solidFill>
              <a:srgbClr val="000000"/>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grpSp>
        <p:nvGrpSpPr>
          <p:cNvPr id="48133" name="Group 47"/>
          <p:cNvGrpSpPr>
            <a:grpSpLocks/>
          </p:cNvGrpSpPr>
          <p:nvPr/>
        </p:nvGrpSpPr>
        <p:grpSpPr bwMode="auto">
          <a:xfrm>
            <a:off x="3162301" y="1633538"/>
            <a:ext cx="1319213" cy="958850"/>
            <a:chOff x="3478213" y="1358900"/>
            <a:chExt cx="1450975" cy="1228725"/>
          </a:xfrm>
        </p:grpSpPr>
        <p:sp>
          <p:nvSpPr>
            <p:cNvPr id="48167" name="AutoShape 16"/>
            <p:cNvSpPr>
              <a:spLocks noChangeAspect="1" noChangeArrowheads="1"/>
            </p:cNvSpPr>
            <p:nvPr/>
          </p:nvSpPr>
          <p:spPr bwMode="auto">
            <a:xfrm>
              <a:off x="3478213" y="1358900"/>
              <a:ext cx="131907" cy="717550"/>
            </a:xfrm>
            <a:prstGeom prst="downArrow">
              <a:avLst>
                <a:gd name="adj1" fmla="val 50000"/>
                <a:gd name="adj2" fmla="val 353135"/>
              </a:avLst>
            </a:prstGeom>
            <a:solidFill>
              <a:srgbClr val="00CC99"/>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48168" name="AutoShape 17"/>
            <p:cNvSpPr>
              <a:spLocks noChangeAspect="1" noChangeArrowheads="1"/>
            </p:cNvSpPr>
            <p:nvPr/>
          </p:nvSpPr>
          <p:spPr bwMode="auto">
            <a:xfrm>
              <a:off x="3742027" y="1460500"/>
              <a:ext cx="131907" cy="717550"/>
            </a:xfrm>
            <a:prstGeom prst="downArrow">
              <a:avLst>
                <a:gd name="adj1" fmla="val 50000"/>
                <a:gd name="adj2" fmla="val 353135"/>
              </a:avLst>
            </a:prstGeom>
            <a:solidFill>
              <a:srgbClr val="00CC99"/>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48169" name="AutoShape 18"/>
            <p:cNvSpPr>
              <a:spLocks noChangeAspect="1" noChangeArrowheads="1"/>
            </p:cNvSpPr>
            <p:nvPr/>
          </p:nvSpPr>
          <p:spPr bwMode="auto">
            <a:xfrm>
              <a:off x="4005840" y="1565275"/>
              <a:ext cx="131907" cy="714375"/>
            </a:xfrm>
            <a:prstGeom prst="downArrow">
              <a:avLst>
                <a:gd name="adj1" fmla="val 50000"/>
                <a:gd name="adj2" fmla="val 351572"/>
              </a:avLst>
            </a:prstGeom>
            <a:solidFill>
              <a:srgbClr val="00CC99"/>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48170" name="AutoShape 19"/>
            <p:cNvSpPr>
              <a:spLocks noChangeAspect="1" noChangeArrowheads="1"/>
            </p:cNvSpPr>
            <p:nvPr/>
          </p:nvSpPr>
          <p:spPr bwMode="auto">
            <a:xfrm>
              <a:off x="4269654" y="1666875"/>
              <a:ext cx="131907" cy="717550"/>
            </a:xfrm>
            <a:prstGeom prst="downArrow">
              <a:avLst>
                <a:gd name="adj1" fmla="val 50000"/>
                <a:gd name="adj2" fmla="val 353135"/>
              </a:avLst>
            </a:prstGeom>
            <a:solidFill>
              <a:srgbClr val="00CC99"/>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48171" name="AutoShape 20"/>
            <p:cNvSpPr>
              <a:spLocks noChangeAspect="1" noChangeArrowheads="1"/>
            </p:cNvSpPr>
            <p:nvPr/>
          </p:nvSpPr>
          <p:spPr bwMode="auto">
            <a:xfrm>
              <a:off x="4533468" y="1768475"/>
              <a:ext cx="131907" cy="717550"/>
            </a:xfrm>
            <a:prstGeom prst="downArrow">
              <a:avLst>
                <a:gd name="adj1" fmla="val 50000"/>
                <a:gd name="adj2" fmla="val 353135"/>
              </a:avLst>
            </a:prstGeom>
            <a:solidFill>
              <a:srgbClr val="00CC99"/>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48172" name="AutoShape 21"/>
            <p:cNvSpPr>
              <a:spLocks noChangeAspect="1" noChangeArrowheads="1"/>
            </p:cNvSpPr>
            <p:nvPr/>
          </p:nvSpPr>
          <p:spPr bwMode="auto">
            <a:xfrm>
              <a:off x="4797281" y="1870075"/>
              <a:ext cx="131907" cy="717550"/>
            </a:xfrm>
            <a:prstGeom prst="downArrow">
              <a:avLst>
                <a:gd name="adj1" fmla="val 50000"/>
                <a:gd name="adj2" fmla="val 353135"/>
              </a:avLst>
            </a:prstGeom>
            <a:solidFill>
              <a:srgbClr val="00CC99"/>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sp>
        <p:nvSpPr>
          <p:cNvPr id="48134" name="Rectangle 22" descr="Light vertical"/>
          <p:cNvSpPr>
            <a:spLocks noChangeAspect="1" noChangeArrowheads="1"/>
          </p:cNvSpPr>
          <p:nvPr/>
        </p:nvSpPr>
        <p:spPr bwMode="auto">
          <a:xfrm>
            <a:off x="2778125" y="4629151"/>
            <a:ext cx="3194050" cy="1089025"/>
          </a:xfrm>
          <a:prstGeom prst="rect">
            <a:avLst/>
          </a:prstGeom>
          <a:pattFill prst="ltVert">
            <a:fgClr>
              <a:srgbClr val="00CC99"/>
            </a:fgClr>
            <a:bgClr>
              <a:srgbClr val="FFFFFF"/>
            </a:bgClr>
          </a:pattFill>
          <a:ln w="12700">
            <a:solidFill>
              <a:srgbClr val="000000"/>
            </a:solidFill>
            <a:miter lim="800000"/>
            <a:headEnd/>
            <a:tailEnd/>
          </a:ln>
        </p:spPr>
        <p:txBody>
          <a:bodyPr lIns="78199" tIns="39100" rIns="78199" bIns="391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nvGrpSpPr>
          <p:cNvPr id="48135" name="Group 48"/>
          <p:cNvGrpSpPr>
            <a:grpSpLocks/>
          </p:cNvGrpSpPr>
          <p:nvPr/>
        </p:nvGrpSpPr>
        <p:grpSpPr bwMode="auto">
          <a:xfrm>
            <a:off x="4125913" y="4464050"/>
            <a:ext cx="279400" cy="654050"/>
            <a:chOff x="4538663" y="4981575"/>
            <a:chExt cx="306387" cy="838200"/>
          </a:xfrm>
        </p:grpSpPr>
        <p:sp>
          <p:nvSpPr>
            <p:cNvPr id="48165" name="AutoShape 24"/>
            <p:cNvSpPr>
              <a:spLocks noChangeAspect="1" noChangeArrowheads="1"/>
            </p:cNvSpPr>
            <p:nvPr/>
          </p:nvSpPr>
          <p:spPr bwMode="auto">
            <a:xfrm>
              <a:off x="4538663" y="5093803"/>
              <a:ext cx="306387" cy="725972"/>
            </a:xfrm>
            <a:prstGeom prst="can">
              <a:avLst>
                <a:gd name="adj" fmla="val 21358"/>
              </a:avLst>
            </a:prstGeom>
            <a:solidFill>
              <a:srgbClr val="5F5F5F"/>
            </a:solidFill>
            <a:ln w="127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48166" name="AutoShape 25"/>
            <p:cNvSpPr>
              <a:spLocks noChangeAspect="1" noChangeArrowheads="1"/>
            </p:cNvSpPr>
            <p:nvPr/>
          </p:nvSpPr>
          <p:spPr bwMode="auto">
            <a:xfrm>
              <a:off x="4538663" y="4981575"/>
              <a:ext cx="306387" cy="168341"/>
            </a:xfrm>
            <a:prstGeom prst="can">
              <a:avLst>
                <a:gd name="adj" fmla="val 16102"/>
              </a:avLst>
            </a:prstGeom>
            <a:solidFill>
              <a:srgbClr val="5F5F5F"/>
            </a:solidFill>
            <a:ln w="127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sp>
        <p:nvSpPr>
          <p:cNvPr id="48136" name="AutoShape 26"/>
          <p:cNvSpPr>
            <a:spLocks noChangeAspect="1" noChangeArrowheads="1"/>
          </p:cNvSpPr>
          <p:nvPr/>
        </p:nvSpPr>
        <p:spPr bwMode="auto">
          <a:xfrm rot="18443579" flipH="1">
            <a:off x="3661570" y="3577432"/>
            <a:ext cx="179387" cy="1174750"/>
          </a:xfrm>
          <a:prstGeom prst="upDownArrow">
            <a:avLst>
              <a:gd name="adj1" fmla="val 50000"/>
              <a:gd name="adj2" fmla="val 112571"/>
            </a:avLst>
          </a:prstGeom>
          <a:solidFill>
            <a:srgbClr val="CCCCFF"/>
          </a:solidFill>
          <a:ln w="12700">
            <a:solidFill>
              <a:srgbClr val="000000"/>
            </a:solidFill>
            <a:miter lim="800000"/>
            <a:headEnd/>
            <a:tailEnd/>
          </a:ln>
        </p:spPr>
        <p:txBody>
          <a:bodyPr lIns="78199" tIns="39100" rIns="78199" bIns="391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48137" name="Text Box 27"/>
          <p:cNvSpPr txBox="1">
            <a:spLocks noChangeAspect="1" noChangeArrowheads="1"/>
          </p:cNvSpPr>
          <p:nvPr/>
        </p:nvSpPr>
        <p:spPr bwMode="auto">
          <a:xfrm rot="-3070884">
            <a:off x="3671888" y="3597276"/>
            <a:ext cx="7778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99" tIns="39100" rIns="78199" bIns="391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a:solidFill>
                  <a:srgbClr val="000000"/>
                </a:solidFill>
              </a:rPr>
              <a:t>Less than</a:t>
            </a:r>
          </a:p>
          <a:p>
            <a:pPr algn="ctr" eaLnBrk="1" hangingPunct="1"/>
            <a:r>
              <a:rPr lang="en-US" altLang="en-US" sz="1200" b="1">
                <a:solidFill>
                  <a:srgbClr val="000000"/>
                </a:solidFill>
              </a:rPr>
              <a:t>305 mm</a:t>
            </a:r>
            <a:endParaRPr lang="en-GB" altLang="en-US" sz="1200" b="1">
              <a:solidFill>
                <a:srgbClr val="000000"/>
              </a:solidFill>
              <a:latin typeface="Times New Roman" panose="02020603050405020304" pitchFamily="18" charset="0"/>
            </a:endParaRPr>
          </a:p>
        </p:txBody>
      </p:sp>
      <p:sp>
        <p:nvSpPr>
          <p:cNvPr id="48138" name="AutoShape 28"/>
          <p:cNvSpPr>
            <a:spLocks noChangeAspect="1"/>
          </p:cNvSpPr>
          <p:nvPr/>
        </p:nvSpPr>
        <p:spPr bwMode="auto">
          <a:xfrm>
            <a:off x="6386513" y="3241675"/>
            <a:ext cx="2133600" cy="763588"/>
          </a:xfrm>
          <a:prstGeom prst="borderCallout2">
            <a:avLst>
              <a:gd name="adj1" fmla="val 11537"/>
              <a:gd name="adj2" fmla="val -3181"/>
              <a:gd name="adj3" fmla="val 11537"/>
              <a:gd name="adj4" fmla="val -39032"/>
              <a:gd name="adj5" fmla="val 151602"/>
              <a:gd name="adj6" fmla="val -96222"/>
            </a:avLst>
          </a:prstGeom>
          <a:noFill/>
          <a:ln w="9525">
            <a:solidFill>
              <a:srgbClr val="000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lIns="78199" tIns="39100" rIns="78199" bIns="391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a:solidFill>
                  <a:srgbClr val="000000"/>
                </a:solidFill>
              </a:rPr>
              <a:t>Exposed product or vials/ampoules</a:t>
            </a:r>
            <a:endParaRPr lang="en-GB" altLang="en-US" sz="1400">
              <a:solidFill>
                <a:srgbClr val="000000"/>
              </a:solidFill>
              <a:latin typeface="Times New Roman" panose="02020603050405020304" pitchFamily="18" charset="0"/>
            </a:endParaRPr>
          </a:p>
        </p:txBody>
      </p:sp>
      <p:sp>
        <p:nvSpPr>
          <p:cNvPr id="48139" name="AutoShape 29"/>
          <p:cNvSpPr>
            <a:spLocks noChangeAspect="1"/>
          </p:cNvSpPr>
          <p:nvPr/>
        </p:nvSpPr>
        <p:spPr bwMode="auto">
          <a:xfrm>
            <a:off x="5981701" y="1855789"/>
            <a:ext cx="2538413" cy="720725"/>
          </a:xfrm>
          <a:prstGeom prst="borderCallout2">
            <a:avLst>
              <a:gd name="adj1" fmla="val 12222"/>
              <a:gd name="adj2" fmla="val -2676"/>
              <a:gd name="adj3" fmla="val 12222"/>
              <a:gd name="adj4" fmla="val -19565"/>
              <a:gd name="adj5" fmla="val 48389"/>
              <a:gd name="adj6" fmla="val -36454"/>
            </a:avLst>
          </a:prstGeom>
          <a:noFill/>
          <a:ln w="9525">
            <a:solidFill>
              <a:srgbClr val="000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lIns="78199" tIns="39100" rIns="78199" bIns="391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a:solidFill>
                  <a:srgbClr val="000000"/>
                </a:solidFill>
              </a:rPr>
              <a:t>Unidirectional air bathing the exposed product during manufacturing</a:t>
            </a:r>
            <a:endParaRPr lang="en-GB" altLang="en-US" sz="1400">
              <a:solidFill>
                <a:srgbClr val="000000"/>
              </a:solidFill>
              <a:latin typeface="Times New Roman" panose="02020603050405020304" pitchFamily="18" charset="0"/>
            </a:endParaRPr>
          </a:p>
        </p:txBody>
      </p:sp>
      <p:grpSp>
        <p:nvGrpSpPr>
          <p:cNvPr id="48140" name="Group 49"/>
          <p:cNvGrpSpPr>
            <a:grpSpLocks/>
          </p:cNvGrpSpPr>
          <p:nvPr/>
        </p:nvGrpSpPr>
        <p:grpSpPr bwMode="auto">
          <a:xfrm>
            <a:off x="4575176" y="2133600"/>
            <a:ext cx="1317625" cy="958850"/>
            <a:chOff x="5032375" y="1998663"/>
            <a:chExt cx="1449388" cy="1228725"/>
          </a:xfrm>
        </p:grpSpPr>
        <p:sp>
          <p:nvSpPr>
            <p:cNvPr id="48159" name="AutoShape 31"/>
            <p:cNvSpPr>
              <a:spLocks noChangeAspect="1" noChangeArrowheads="1"/>
            </p:cNvSpPr>
            <p:nvPr/>
          </p:nvSpPr>
          <p:spPr bwMode="auto">
            <a:xfrm>
              <a:off x="5032375" y="1998663"/>
              <a:ext cx="131763" cy="717550"/>
            </a:xfrm>
            <a:prstGeom prst="downArrow">
              <a:avLst>
                <a:gd name="adj1" fmla="val 50000"/>
                <a:gd name="adj2" fmla="val 353117"/>
              </a:avLst>
            </a:prstGeom>
            <a:solidFill>
              <a:srgbClr val="00CC99"/>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48160" name="AutoShape 32"/>
            <p:cNvSpPr>
              <a:spLocks noChangeAspect="1" noChangeArrowheads="1"/>
            </p:cNvSpPr>
            <p:nvPr/>
          </p:nvSpPr>
          <p:spPr bwMode="auto">
            <a:xfrm>
              <a:off x="5295900" y="2100263"/>
              <a:ext cx="131763" cy="717550"/>
            </a:xfrm>
            <a:prstGeom prst="downArrow">
              <a:avLst>
                <a:gd name="adj1" fmla="val 50000"/>
                <a:gd name="adj2" fmla="val 353117"/>
              </a:avLst>
            </a:prstGeom>
            <a:solidFill>
              <a:srgbClr val="00CC99"/>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48161" name="AutoShape 33"/>
            <p:cNvSpPr>
              <a:spLocks noChangeAspect="1" noChangeArrowheads="1"/>
            </p:cNvSpPr>
            <p:nvPr/>
          </p:nvSpPr>
          <p:spPr bwMode="auto">
            <a:xfrm>
              <a:off x="5559425" y="2205038"/>
              <a:ext cx="131763" cy="714375"/>
            </a:xfrm>
            <a:prstGeom prst="downArrow">
              <a:avLst>
                <a:gd name="adj1" fmla="val 50000"/>
                <a:gd name="adj2" fmla="val 351555"/>
              </a:avLst>
            </a:prstGeom>
            <a:solidFill>
              <a:srgbClr val="00CC99"/>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48162" name="AutoShape 34"/>
            <p:cNvSpPr>
              <a:spLocks noChangeAspect="1" noChangeArrowheads="1"/>
            </p:cNvSpPr>
            <p:nvPr/>
          </p:nvSpPr>
          <p:spPr bwMode="auto">
            <a:xfrm>
              <a:off x="5822950" y="2306638"/>
              <a:ext cx="131763" cy="717550"/>
            </a:xfrm>
            <a:prstGeom prst="downArrow">
              <a:avLst>
                <a:gd name="adj1" fmla="val 50000"/>
                <a:gd name="adj2" fmla="val 353117"/>
              </a:avLst>
            </a:prstGeom>
            <a:solidFill>
              <a:srgbClr val="00CC99"/>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48163" name="AutoShape 35"/>
            <p:cNvSpPr>
              <a:spLocks noChangeAspect="1" noChangeArrowheads="1"/>
            </p:cNvSpPr>
            <p:nvPr/>
          </p:nvSpPr>
          <p:spPr bwMode="auto">
            <a:xfrm>
              <a:off x="6086475" y="2408238"/>
              <a:ext cx="131763" cy="717550"/>
            </a:xfrm>
            <a:prstGeom prst="downArrow">
              <a:avLst>
                <a:gd name="adj1" fmla="val 50000"/>
                <a:gd name="adj2" fmla="val 353117"/>
              </a:avLst>
            </a:prstGeom>
            <a:solidFill>
              <a:srgbClr val="00CC99"/>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48164" name="AutoShape 36"/>
            <p:cNvSpPr>
              <a:spLocks noChangeAspect="1" noChangeArrowheads="1"/>
            </p:cNvSpPr>
            <p:nvPr/>
          </p:nvSpPr>
          <p:spPr bwMode="auto">
            <a:xfrm>
              <a:off x="6350000" y="2509838"/>
              <a:ext cx="131763" cy="717550"/>
            </a:xfrm>
            <a:prstGeom prst="downArrow">
              <a:avLst>
                <a:gd name="adj1" fmla="val 50000"/>
                <a:gd name="adj2" fmla="val 353117"/>
              </a:avLst>
            </a:prstGeom>
            <a:solidFill>
              <a:srgbClr val="00CC99"/>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grpSp>
        <p:nvGrpSpPr>
          <p:cNvPr id="48141" name="Group 50"/>
          <p:cNvGrpSpPr>
            <a:grpSpLocks/>
          </p:cNvGrpSpPr>
          <p:nvPr/>
        </p:nvGrpSpPr>
        <p:grpSpPr bwMode="auto">
          <a:xfrm>
            <a:off x="522289" y="2433638"/>
            <a:ext cx="2994025" cy="895350"/>
            <a:chOff x="407988" y="2343150"/>
            <a:chExt cx="3454401" cy="1146175"/>
          </a:xfrm>
        </p:grpSpPr>
        <p:grpSp>
          <p:nvGrpSpPr>
            <p:cNvPr id="48153" name="Group 37"/>
            <p:cNvGrpSpPr>
              <a:grpSpLocks noChangeAspect="1"/>
            </p:cNvGrpSpPr>
            <p:nvPr/>
          </p:nvGrpSpPr>
          <p:grpSpPr bwMode="auto">
            <a:xfrm>
              <a:off x="3406776" y="2493963"/>
              <a:ext cx="455613" cy="936625"/>
              <a:chOff x="3072" y="1896"/>
              <a:chExt cx="864" cy="1752"/>
            </a:xfrm>
          </p:grpSpPr>
          <p:sp>
            <p:nvSpPr>
              <p:cNvPr id="48155" name="AutoShape 38"/>
              <p:cNvSpPr>
                <a:spLocks noChangeAspect="1" noChangeArrowheads="1"/>
              </p:cNvSpPr>
              <p:nvPr/>
            </p:nvSpPr>
            <p:spPr bwMode="auto">
              <a:xfrm>
                <a:off x="3072" y="1967"/>
                <a:ext cx="864" cy="7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10 h 21600"/>
                  <a:gd name="T14" fmla="*/ 17100 w 21600"/>
                  <a:gd name="T15" fmla="*/ 1709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0">
                <a:gsLst>
                  <a:gs pos="0">
                    <a:srgbClr val="3B3B3B"/>
                  </a:gs>
                  <a:gs pos="100000">
                    <a:srgbClr val="808080"/>
                  </a:gs>
                </a:gsLst>
                <a:lin ang="2700000" scaled="1"/>
              </a:gradFill>
              <a:ln w="9525">
                <a:solidFill>
                  <a:srgbClr val="000000"/>
                </a:solidFill>
                <a:miter lim="800000"/>
                <a:headEnd/>
                <a:tailEnd/>
              </a:ln>
            </p:spPr>
            <p:txBody>
              <a:bodyPr anchor="ctr"/>
              <a:lstStyle/>
              <a:p>
                <a:endParaRPr lang="en-US"/>
              </a:p>
            </p:txBody>
          </p:sp>
          <p:sp>
            <p:nvSpPr>
              <p:cNvPr id="48156" name="AutoShape 39"/>
              <p:cNvSpPr>
                <a:spLocks noChangeAspect="1" noChangeArrowheads="1"/>
              </p:cNvSpPr>
              <p:nvPr/>
            </p:nvSpPr>
            <p:spPr bwMode="auto">
              <a:xfrm>
                <a:off x="3292" y="2674"/>
                <a:ext cx="424" cy="2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3 w 21600"/>
                  <a:gd name="T13" fmla="*/ 4511 h 21600"/>
                  <a:gd name="T14" fmla="*/ 17117 w 21600"/>
                  <a:gd name="T15" fmla="*/ 1708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0">
                <a:gsLst>
                  <a:gs pos="0">
                    <a:srgbClr val="3B3B3B"/>
                  </a:gs>
                  <a:gs pos="100000">
                    <a:srgbClr val="808080"/>
                  </a:gs>
                </a:gsLst>
                <a:lin ang="5400000" scaled="1"/>
              </a:gradFill>
              <a:ln w="9525">
                <a:solidFill>
                  <a:srgbClr val="000000"/>
                </a:solidFill>
                <a:miter lim="800000"/>
                <a:headEnd/>
                <a:tailEnd/>
              </a:ln>
            </p:spPr>
            <p:txBody>
              <a:bodyPr anchor="ctr"/>
              <a:lstStyle/>
              <a:p>
                <a:endParaRPr lang="en-US"/>
              </a:p>
            </p:txBody>
          </p:sp>
          <p:sp>
            <p:nvSpPr>
              <p:cNvPr id="48157" name="Oval 40"/>
              <p:cNvSpPr>
                <a:spLocks noChangeAspect="1" noChangeArrowheads="1"/>
              </p:cNvSpPr>
              <p:nvPr/>
            </p:nvSpPr>
            <p:spPr bwMode="auto">
              <a:xfrm>
                <a:off x="3072" y="1896"/>
                <a:ext cx="864" cy="143"/>
              </a:xfrm>
              <a:prstGeom prst="ellipse">
                <a:avLst/>
              </a:prstGeom>
              <a:solidFill>
                <a:srgbClr val="00000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48158" name="Rectangle 41"/>
              <p:cNvSpPr>
                <a:spLocks noChangeAspect="1" noChangeArrowheads="1"/>
              </p:cNvSpPr>
              <p:nvPr/>
            </p:nvSpPr>
            <p:spPr bwMode="auto">
              <a:xfrm>
                <a:off x="3400" y="2929"/>
                <a:ext cx="205" cy="719"/>
              </a:xfrm>
              <a:prstGeom prst="rect">
                <a:avLst/>
              </a:prstGeom>
              <a:solidFill>
                <a:srgbClr val="000000"/>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sp>
          <p:nvSpPr>
            <p:cNvPr id="48154" name="AutoShape 42"/>
            <p:cNvSpPr>
              <a:spLocks noChangeAspect="1"/>
            </p:cNvSpPr>
            <p:nvPr/>
          </p:nvSpPr>
          <p:spPr bwMode="auto">
            <a:xfrm>
              <a:off x="407988" y="2343150"/>
              <a:ext cx="1941514" cy="1146175"/>
            </a:xfrm>
            <a:prstGeom prst="borderCallout2">
              <a:avLst>
                <a:gd name="adj1" fmla="val 10796"/>
                <a:gd name="adj2" fmla="val 103847"/>
                <a:gd name="adj3" fmla="val 10796"/>
                <a:gd name="adj4" fmla="val 127347"/>
                <a:gd name="adj5" fmla="val 20389"/>
                <a:gd name="adj6" fmla="val 151005"/>
              </a:avLst>
            </a:prstGeom>
            <a:noFill/>
            <a:ln w="9525">
              <a:solidFill>
                <a:srgbClr val="000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a:solidFill>
                    <a:srgbClr val="000000"/>
                  </a:solidFill>
                </a:rPr>
                <a:t>Higher sample probe for monitoring during production </a:t>
              </a:r>
            </a:p>
          </p:txBody>
        </p:sp>
      </p:grpSp>
      <p:grpSp>
        <p:nvGrpSpPr>
          <p:cNvPr id="48142" name="Group 51"/>
          <p:cNvGrpSpPr>
            <a:grpSpLocks/>
          </p:cNvGrpSpPr>
          <p:nvPr/>
        </p:nvGrpSpPr>
        <p:grpSpPr bwMode="auto">
          <a:xfrm>
            <a:off x="4638676" y="4464050"/>
            <a:ext cx="277813" cy="654050"/>
            <a:chOff x="5102225" y="4981575"/>
            <a:chExt cx="306388" cy="838200"/>
          </a:xfrm>
        </p:grpSpPr>
        <p:sp>
          <p:nvSpPr>
            <p:cNvPr id="48151" name="AutoShape 44"/>
            <p:cNvSpPr>
              <a:spLocks noChangeAspect="1" noChangeArrowheads="1"/>
            </p:cNvSpPr>
            <p:nvPr/>
          </p:nvSpPr>
          <p:spPr bwMode="auto">
            <a:xfrm>
              <a:off x="5102225" y="5093803"/>
              <a:ext cx="306388" cy="725972"/>
            </a:xfrm>
            <a:prstGeom prst="can">
              <a:avLst>
                <a:gd name="adj" fmla="val 21358"/>
              </a:avLst>
            </a:prstGeom>
            <a:solidFill>
              <a:srgbClr val="5F5F5F"/>
            </a:solidFill>
            <a:ln w="127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48152" name="AutoShape 45"/>
            <p:cNvSpPr>
              <a:spLocks noChangeAspect="1" noChangeArrowheads="1"/>
            </p:cNvSpPr>
            <p:nvPr/>
          </p:nvSpPr>
          <p:spPr bwMode="auto">
            <a:xfrm>
              <a:off x="5102225" y="4981575"/>
              <a:ext cx="306388" cy="168341"/>
            </a:xfrm>
            <a:prstGeom prst="can">
              <a:avLst>
                <a:gd name="adj" fmla="val 16102"/>
              </a:avLst>
            </a:prstGeom>
            <a:solidFill>
              <a:srgbClr val="5F5F5F"/>
            </a:solidFill>
            <a:ln w="127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grpSp>
        <p:nvGrpSpPr>
          <p:cNvPr id="48143" name="Group 52"/>
          <p:cNvGrpSpPr>
            <a:grpSpLocks/>
          </p:cNvGrpSpPr>
          <p:nvPr/>
        </p:nvGrpSpPr>
        <p:grpSpPr bwMode="auto">
          <a:xfrm>
            <a:off x="3611563" y="4464050"/>
            <a:ext cx="277812" cy="654050"/>
            <a:chOff x="3971925" y="4981575"/>
            <a:chExt cx="306388" cy="838200"/>
          </a:xfrm>
        </p:grpSpPr>
        <p:sp>
          <p:nvSpPr>
            <p:cNvPr id="48149" name="AutoShape 47"/>
            <p:cNvSpPr>
              <a:spLocks noChangeAspect="1" noChangeArrowheads="1"/>
            </p:cNvSpPr>
            <p:nvPr/>
          </p:nvSpPr>
          <p:spPr bwMode="auto">
            <a:xfrm>
              <a:off x="3971925" y="5093803"/>
              <a:ext cx="306388" cy="725972"/>
            </a:xfrm>
            <a:prstGeom prst="can">
              <a:avLst>
                <a:gd name="adj" fmla="val 21358"/>
              </a:avLst>
            </a:prstGeom>
            <a:solidFill>
              <a:srgbClr val="5F5F5F"/>
            </a:solidFill>
            <a:ln w="127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48150" name="AutoShape 48"/>
            <p:cNvSpPr>
              <a:spLocks noChangeAspect="1" noChangeArrowheads="1"/>
            </p:cNvSpPr>
            <p:nvPr/>
          </p:nvSpPr>
          <p:spPr bwMode="auto">
            <a:xfrm>
              <a:off x="3971925" y="4981575"/>
              <a:ext cx="306388" cy="168341"/>
            </a:xfrm>
            <a:prstGeom prst="can">
              <a:avLst>
                <a:gd name="adj" fmla="val 16102"/>
              </a:avLst>
            </a:prstGeom>
            <a:solidFill>
              <a:srgbClr val="5F5F5F"/>
            </a:solidFill>
            <a:ln w="127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sp>
        <p:nvSpPr>
          <p:cNvPr id="48"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67108E-254F-4D1A-A845-C401D7429262}" type="slidenum">
              <a:rPr lang="en-US" altLang="en-US">
                <a:solidFill>
                  <a:srgbClr val="FFFFFF"/>
                </a:solidFill>
                <a:latin typeface="Century Gothic" panose="020B0502020202020204" pitchFamily="34" charset="0"/>
              </a:rPr>
              <a:pPr eaLnBrk="1" hangingPunct="1"/>
              <a:t>25</a:t>
            </a:fld>
            <a:endParaRPr lang="en-US" altLang="en-US">
              <a:solidFill>
                <a:schemeClr val="bg1"/>
              </a:solidFill>
              <a:latin typeface="Century Gothic" panose="020B0502020202020204" pitchFamily="34" charset="0"/>
            </a:endParaRPr>
          </a:p>
        </p:txBody>
      </p:sp>
      <p:sp>
        <p:nvSpPr>
          <p:cNvPr id="49"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50"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pic>
        <p:nvPicPr>
          <p:cNvPr id="481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8963" y="4949825"/>
            <a:ext cx="652462"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itle 1"/>
          <p:cNvSpPr>
            <a:spLocks noGrp="1"/>
          </p:cNvSpPr>
          <p:nvPr>
            <p:ph type="title"/>
          </p:nvPr>
        </p:nvSpPr>
        <p:spPr>
          <a:xfrm>
            <a:off x="544514" y="639763"/>
            <a:ext cx="8599487" cy="654050"/>
          </a:xfrm>
        </p:spPr>
        <p:txBody>
          <a:bodyPr>
            <a:normAutofit fontScale="90000"/>
          </a:bodyPr>
          <a:lstStyle/>
          <a:p>
            <a:pPr>
              <a:defRPr/>
            </a:pPr>
            <a:r>
              <a:rPr lang="en-GB" dirty="0" smtClean="0"/>
              <a:t>Interference </a:t>
            </a:r>
            <a:r>
              <a:rPr lang="en-GB" dirty="0"/>
              <a:t>from </a:t>
            </a:r>
            <a:r>
              <a:rPr lang="en-GB" sz="3600" dirty="0"/>
              <a:t>Product </a:t>
            </a:r>
            <a:r>
              <a:rPr lang="en-GB" sz="2700" dirty="0"/>
              <a:t>- Powder Filling </a:t>
            </a:r>
            <a:r>
              <a:rPr lang="en-GB" dirty="0" smtClean="0"/>
              <a:t> </a:t>
            </a:r>
            <a:endParaRPr lang="en-US" dirty="0" smtClean="0"/>
          </a:p>
        </p:txBody>
      </p:sp>
    </p:spTree>
    <p:extLst>
      <p:ext uri="{BB962C8B-B14F-4D97-AF65-F5344CB8AC3E}">
        <p14:creationId xmlns:p14="http://schemas.microsoft.com/office/powerpoint/2010/main" val="2262564239"/>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2"/>
          <p:cNvGraphicFramePr>
            <a:graphicFrameLocks noChangeAspect="1"/>
          </p:cNvGraphicFramePr>
          <p:nvPr/>
        </p:nvGraphicFramePr>
        <p:xfrm>
          <a:off x="655638" y="2119313"/>
          <a:ext cx="8299450" cy="3035300"/>
        </p:xfrm>
        <a:graphic>
          <a:graphicData uri="http://schemas.openxmlformats.org/presentationml/2006/ole">
            <mc:AlternateContent xmlns:mc="http://schemas.openxmlformats.org/markup-compatibility/2006">
              <mc:Choice xmlns:v="urn:schemas-microsoft-com:vml" Requires="v">
                <p:oleObj spid="_x0000_s2051" name="Document" r:id="rId3" imgW="5269792" imgH="2255084" progId="Word.Document.8">
                  <p:embed/>
                </p:oleObj>
              </mc:Choice>
              <mc:Fallback>
                <p:oleObj name="Document" r:id="rId3" imgW="5269792" imgH="2255084"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638" y="2119313"/>
                        <a:ext cx="829945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432EDB1-2D0B-45E1-95BB-E3FA4C4EACF4}" type="slidenum">
              <a:rPr lang="en-US" altLang="en-US">
                <a:solidFill>
                  <a:srgbClr val="FFFFFF"/>
                </a:solidFill>
                <a:latin typeface="Century Gothic" panose="020B0502020202020204" pitchFamily="34" charset="0"/>
              </a:rPr>
              <a:pPr eaLnBrk="1" hangingPunct="1"/>
              <a:t>26</a:t>
            </a:fld>
            <a:endParaRPr lang="en-US" altLang="en-US">
              <a:solidFill>
                <a:schemeClr val="bg1"/>
              </a:solidFill>
              <a:latin typeface="Century Gothic" panose="020B0502020202020204" pitchFamily="34" charset="0"/>
            </a:endParaRPr>
          </a:p>
        </p:txBody>
      </p:sp>
      <p:sp>
        <p:nvSpPr>
          <p:cNvPr id="9"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10"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pic>
        <p:nvPicPr>
          <p:cNvPr id="4915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8963" y="4987925"/>
            <a:ext cx="652462"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p:cNvSpPr>
            <a:spLocks noGrp="1"/>
          </p:cNvSpPr>
          <p:nvPr>
            <p:ph type="title"/>
          </p:nvPr>
        </p:nvSpPr>
        <p:spPr>
          <a:xfrm>
            <a:off x="544514" y="639763"/>
            <a:ext cx="8599487" cy="654050"/>
          </a:xfrm>
        </p:spPr>
        <p:txBody>
          <a:bodyPr>
            <a:normAutofit fontScale="90000"/>
          </a:bodyPr>
          <a:lstStyle/>
          <a:p>
            <a:pPr>
              <a:defRPr/>
            </a:pPr>
            <a:r>
              <a:rPr lang="en-GB" dirty="0" smtClean="0"/>
              <a:t>Interference </a:t>
            </a:r>
            <a:r>
              <a:rPr lang="en-GB" dirty="0"/>
              <a:t>from </a:t>
            </a:r>
            <a:r>
              <a:rPr lang="en-GB" sz="3600" dirty="0"/>
              <a:t>Product </a:t>
            </a:r>
            <a:r>
              <a:rPr lang="en-GB" sz="2700" dirty="0"/>
              <a:t>- Powder Filling </a:t>
            </a:r>
            <a:r>
              <a:rPr lang="en-GB" dirty="0" smtClean="0"/>
              <a:t> </a:t>
            </a:r>
            <a:endParaRPr lang="en-US" dirty="0" smtClean="0"/>
          </a:p>
        </p:txBody>
      </p:sp>
    </p:spTree>
    <p:extLst>
      <p:ext uri="{BB962C8B-B14F-4D97-AF65-F5344CB8AC3E}">
        <p14:creationId xmlns:p14="http://schemas.microsoft.com/office/powerpoint/2010/main" val="3885237337"/>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txBox="1">
            <a:spLocks noChangeArrowheads="1"/>
          </p:cNvSpPr>
          <p:nvPr/>
        </p:nvSpPr>
        <p:spPr bwMode="auto">
          <a:xfrm>
            <a:off x="623889" y="1703388"/>
            <a:ext cx="7412037" cy="3511550"/>
          </a:xfrm>
          <a:prstGeom prst="rect">
            <a:avLst/>
          </a:prstGeom>
          <a:noFill/>
          <a:ln w="9525">
            <a:noFill/>
            <a:miter lim="800000"/>
            <a:headEnd/>
            <a:tailEnd/>
          </a:ln>
        </p:spPr>
        <p:txBody>
          <a:bodyPr lIns="78199" tIns="39100" rIns="78199" bIns="39100"/>
          <a:lstStyle/>
          <a:p>
            <a:pPr marL="342900" indent="-342900">
              <a:spcBef>
                <a:spcPct val="20000"/>
              </a:spcBef>
              <a:buFont typeface="Arial" pitchFamily="34" charset="0"/>
              <a:buChar char="•"/>
              <a:defRPr/>
            </a:pPr>
            <a:r>
              <a:rPr lang="en-US" sz="2100" kern="0" dirty="0">
                <a:latin typeface="+mn-lt"/>
              </a:rPr>
              <a:t>Hydrogen Peroxide Gas may contaminate your particle sensor optics and particle transport tubing</a:t>
            </a:r>
          </a:p>
          <a:p>
            <a:pPr marL="342900" indent="-342900">
              <a:spcBef>
                <a:spcPct val="20000"/>
              </a:spcBef>
              <a:buFont typeface="Arial" pitchFamily="34" charset="0"/>
              <a:buChar char="•"/>
              <a:defRPr/>
            </a:pPr>
            <a:r>
              <a:rPr lang="en-US" sz="2100" kern="0" dirty="0">
                <a:latin typeface="+mn-lt"/>
              </a:rPr>
              <a:t>Particle sensor are optical devices, VHP</a:t>
            </a:r>
            <a:r>
              <a:rPr lang="en-US" sz="1400" kern="0" dirty="0">
                <a:latin typeface="+mn-lt"/>
              </a:rPr>
              <a:t>®</a:t>
            </a:r>
            <a:r>
              <a:rPr lang="en-US" sz="2100" kern="0" dirty="0">
                <a:latin typeface="+mn-lt"/>
              </a:rPr>
              <a:t> resistance will not prevent particle sensor optics contamination</a:t>
            </a:r>
          </a:p>
          <a:p>
            <a:pPr marL="342900" indent="-342900">
              <a:spcBef>
                <a:spcPct val="20000"/>
              </a:spcBef>
              <a:buFont typeface="Arial" pitchFamily="34" charset="0"/>
              <a:buChar char="•"/>
              <a:defRPr/>
            </a:pPr>
            <a:r>
              <a:rPr lang="en-US" sz="2100" kern="0" dirty="0">
                <a:latin typeface="+mn-lt"/>
              </a:rPr>
              <a:t>Sensor VHP</a:t>
            </a:r>
            <a:r>
              <a:rPr lang="en-US" sz="1400" kern="0" dirty="0">
                <a:latin typeface="+mn-lt"/>
              </a:rPr>
              <a:t>®</a:t>
            </a:r>
            <a:r>
              <a:rPr lang="en-US" sz="2100" kern="0" dirty="0">
                <a:latin typeface="+mn-lt"/>
              </a:rPr>
              <a:t> resistance will prevent particle sensor optics bleaching</a:t>
            </a:r>
          </a:p>
          <a:p>
            <a:pPr marL="342900" indent="-342900">
              <a:spcBef>
                <a:spcPct val="20000"/>
              </a:spcBef>
              <a:buFont typeface="Arial" pitchFamily="34" charset="0"/>
              <a:buChar char="•"/>
              <a:defRPr/>
            </a:pPr>
            <a:r>
              <a:rPr lang="en-US" sz="2100" kern="0" dirty="0">
                <a:latin typeface="+mn-lt"/>
              </a:rPr>
              <a:t>Ensure non - return valves are installed in the vacuum line down stream of the particle counter to stop back flow in to negative pressure isolators and protect the isolator if there is loss of vacuum</a:t>
            </a:r>
          </a:p>
          <a:p>
            <a:pPr marL="390997" indent="-390997">
              <a:spcBef>
                <a:spcPct val="20000"/>
              </a:spcBef>
              <a:buFont typeface="Arial" pitchFamily="34" charset="0"/>
              <a:buChar char="•"/>
              <a:defRPr/>
            </a:pPr>
            <a:endParaRPr lang="en-US" sz="2100" kern="0" dirty="0">
              <a:latin typeface="+mn-lt"/>
            </a:endParaRPr>
          </a:p>
          <a:p>
            <a:pPr marL="390997" indent="-390997">
              <a:spcBef>
                <a:spcPct val="20000"/>
              </a:spcBef>
              <a:buFont typeface="Arial" pitchFamily="34" charset="0"/>
              <a:buChar char="•"/>
              <a:defRPr/>
            </a:pPr>
            <a:endParaRPr lang="en-US" sz="2100" kern="0" dirty="0">
              <a:latin typeface="+mn-lt"/>
            </a:endParaRPr>
          </a:p>
          <a:p>
            <a:pPr>
              <a:lnSpc>
                <a:spcPct val="90000"/>
              </a:lnSpc>
              <a:spcBef>
                <a:spcPct val="20000"/>
              </a:spcBef>
              <a:defRPr/>
            </a:pPr>
            <a:endParaRPr lang="en-US" sz="2100" kern="0" dirty="0">
              <a:latin typeface="+mn-lt"/>
            </a:endParaRPr>
          </a:p>
          <a:p>
            <a:pPr>
              <a:spcBef>
                <a:spcPct val="20000"/>
              </a:spcBef>
              <a:defRPr/>
            </a:pPr>
            <a:endParaRPr lang="en-US" sz="2700" kern="0" dirty="0">
              <a:latin typeface="+mn-lt"/>
            </a:endParaRPr>
          </a:p>
          <a:p>
            <a:pPr>
              <a:spcBef>
                <a:spcPct val="20000"/>
              </a:spcBef>
              <a:defRPr/>
            </a:pPr>
            <a:endParaRPr lang="en-US" sz="2700" kern="0" dirty="0">
              <a:latin typeface="+mn-lt"/>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FD7B927-6DBA-487A-9A0A-2F8DD42C9A73}" type="slidenum">
              <a:rPr lang="en-US" altLang="en-US">
                <a:solidFill>
                  <a:srgbClr val="FFFFFF"/>
                </a:solidFill>
                <a:latin typeface="Century Gothic" panose="020B0502020202020204" pitchFamily="34" charset="0"/>
              </a:rPr>
              <a:pPr eaLnBrk="1" hangingPunct="1"/>
              <a:t>27</a:t>
            </a:fld>
            <a:endParaRPr lang="en-US" altLang="en-US">
              <a:solidFill>
                <a:schemeClr val="bg1"/>
              </a:solidFill>
              <a:latin typeface="Century Gothic" panose="020B0502020202020204" pitchFamily="34" charset="0"/>
            </a:endParaRPr>
          </a:p>
        </p:txBody>
      </p:sp>
      <p:sp>
        <p:nvSpPr>
          <p:cNvPr id="7"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8"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sp>
        <p:nvSpPr>
          <p:cNvPr id="50182" name="Title 1"/>
          <p:cNvSpPr>
            <a:spLocks noGrp="1"/>
          </p:cNvSpPr>
          <p:nvPr>
            <p:ph type="title"/>
          </p:nvPr>
        </p:nvSpPr>
        <p:spPr>
          <a:xfrm>
            <a:off x="623888" y="687388"/>
            <a:ext cx="7315200" cy="952500"/>
          </a:xfrm>
        </p:spPr>
        <p:txBody>
          <a:bodyPr/>
          <a:lstStyle/>
          <a:p>
            <a:r>
              <a:rPr lang="en-GB" altLang="en-US" smtClean="0"/>
              <a:t>ISOLATORS </a:t>
            </a:r>
            <a:r>
              <a:rPr lang="en-GB" altLang="en-US" sz="2100"/>
              <a:t>– Hydrogen Peroxide Vapour</a:t>
            </a:r>
            <a:endParaRPr lang="en-US" altLang="en-US" smtClean="0"/>
          </a:p>
        </p:txBody>
      </p:sp>
    </p:spTree>
    <p:extLst>
      <p:ext uri="{BB962C8B-B14F-4D97-AF65-F5344CB8AC3E}">
        <p14:creationId xmlns:p14="http://schemas.microsoft.com/office/powerpoint/2010/main" val="4025944555"/>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txBox="1">
            <a:spLocks noChangeArrowheads="1"/>
          </p:cNvSpPr>
          <p:nvPr/>
        </p:nvSpPr>
        <p:spPr bwMode="auto">
          <a:xfrm>
            <a:off x="623889" y="1703388"/>
            <a:ext cx="7412037" cy="3511550"/>
          </a:xfrm>
          <a:prstGeom prst="rect">
            <a:avLst/>
          </a:prstGeom>
          <a:noFill/>
          <a:ln w="9525">
            <a:noFill/>
            <a:miter lim="800000"/>
            <a:headEnd/>
            <a:tailEnd/>
          </a:ln>
        </p:spPr>
        <p:txBody>
          <a:bodyPr lIns="78199" tIns="39100" rIns="78199" bIns="39100"/>
          <a:lstStyle/>
          <a:p>
            <a:pPr marL="390997" indent="-390997">
              <a:spcBef>
                <a:spcPct val="20000"/>
              </a:spcBef>
              <a:buFont typeface="Arial" pitchFamily="34" charset="0"/>
              <a:buChar char="•"/>
              <a:defRPr/>
            </a:pPr>
            <a:r>
              <a:rPr lang="en-US" sz="2100" kern="0" dirty="0">
                <a:latin typeface="+mn-lt"/>
              </a:rPr>
              <a:t>Ensure that the monitoring system can respond to the changes that take place when the isolator is in a gassing cycle or during leak testing, to dynamically implement alert and alarm limits preventing false alarms or meaningless data being collected</a:t>
            </a:r>
          </a:p>
          <a:p>
            <a:pPr marL="390997" indent="-390997">
              <a:spcBef>
                <a:spcPct val="20000"/>
              </a:spcBef>
              <a:buFont typeface="Arial" pitchFamily="34" charset="0"/>
              <a:buChar char="•"/>
              <a:defRPr/>
            </a:pPr>
            <a:endParaRPr lang="en-US" sz="2100" kern="0" dirty="0">
              <a:latin typeface="+mn-lt"/>
            </a:endParaRPr>
          </a:p>
          <a:p>
            <a:pPr marL="390997" indent="-390997">
              <a:spcBef>
                <a:spcPct val="20000"/>
              </a:spcBef>
              <a:buFont typeface="Arial" pitchFamily="34" charset="0"/>
              <a:buChar char="•"/>
              <a:defRPr/>
            </a:pPr>
            <a:r>
              <a:rPr lang="en-GB" sz="2100" dirty="0">
                <a:latin typeface="+mn-lt"/>
              </a:rPr>
              <a:t>A valve will be required to protect the particle counter from contamination and facilitate the VHP</a:t>
            </a:r>
            <a:r>
              <a:rPr lang="en-GB" sz="1000" dirty="0">
                <a:latin typeface="+mn-lt"/>
              </a:rPr>
              <a:t>®</a:t>
            </a:r>
            <a:r>
              <a:rPr lang="en-GB" sz="2100" dirty="0">
                <a:latin typeface="+mn-lt"/>
              </a:rPr>
              <a:t>/HVP Sporicidal gassing process</a:t>
            </a:r>
          </a:p>
          <a:p>
            <a:pPr marL="390997" indent="-390997">
              <a:spcBef>
                <a:spcPct val="20000"/>
              </a:spcBef>
              <a:buFont typeface="Arial" pitchFamily="34" charset="0"/>
              <a:buChar char="•"/>
              <a:defRPr/>
            </a:pPr>
            <a:endParaRPr lang="en-US" sz="2100" kern="0" dirty="0">
              <a:latin typeface="+mn-lt"/>
            </a:endParaRPr>
          </a:p>
          <a:p>
            <a:pPr marL="390997" indent="-390997">
              <a:spcBef>
                <a:spcPct val="20000"/>
              </a:spcBef>
              <a:buFont typeface="Arial" pitchFamily="34" charset="0"/>
              <a:buChar char="•"/>
              <a:defRPr/>
            </a:pPr>
            <a:endParaRPr lang="en-US" sz="2100" kern="0" dirty="0">
              <a:latin typeface="+mn-lt"/>
            </a:endParaRPr>
          </a:p>
          <a:p>
            <a:pPr>
              <a:lnSpc>
                <a:spcPct val="90000"/>
              </a:lnSpc>
              <a:spcBef>
                <a:spcPct val="20000"/>
              </a:spcBef>
              <a:defRPr/>
            </a:pPr>
            <a:endParaRPr lang="en-US" sz="2100" kern="0" dirty="0">
              <a:latin typeface="+mn-lt"/>
            </a:endParaRPr>
          </a:p>
          <a:p>
            <a:pPr>
              <a:spcBef>
                <a:spcPct val="20000"/>
              </a:spcBef>
              <a:defRPr/>
            </a:pPr>
            <a:endParaRPr lang="en-US" sz="2700" kern="0" dirty="0">
              <a:latin typeface="+mn-lt"/>
            </a:endParaRPr>
          </a:p>
          <a:p>
            <a:pPr>
              <a:spcBef>
                <a:spcPct val="20000"/>
              </a:spcBef>
              <a:defRPr/>
            </a:pPr>
            <a:endParaRPr lang="en-US" sz="2700" kern="0" dirty="0">
              <a:latin typeface="+mn-lt"/>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630BD42-84C1-4666-8C50-D5EE783EEB93}" type="slidenum">
              <a:rPr lang="en-US" altLang="en-US">
                <a:solidFill>
                  <a:srgbClr val="FFFFFF"/>
                </a:solidFill>
                <a:latin typeface="Century Gothic" panose="020B0502020202020204" pitchFamily="34" charset="0"/>
              </a:rPr>
              <a:pPr eaLnBrk="1" hangingPunct="1"/>
              <a:t>28</a:t>
            </a:fld>
            <a:endParaRPr lang="en-US" altLang="en-US">
              <a:solidFill>
                <a:schemeClr val="bg1"/>
              </a:solidFill>
              <a:latin typeface="Century Gothic" panose="020B0502020202020204" pitchFamily="34" charset="0"/>
            </a:endParaRPr>
          </a:p>
        </p:txBody>
      </p:sp>
      <p:sp>
        <p:nvSpPr>
          <p:cNvPr id="7"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8"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sp>
        <p:nvSpPr>
          <p:cNvPr id="51206" name="Title 1"/>
          <p:cNvSpPr>
            <a:spLocks noGrp="1"/>
          </p:cNvSpPr>
          <p:nvPr>
            <p:ph type="title"/>
          </p:nvPr>
        </p:nvSpPr>
        <p:spPr>
          <a:xfrm>
            <a:off x="623888" y="687388"/>
            <a:ext cx="7315200" cy="952500"/>
          </a:xfrm>
        </p:spPr>
        <p:txBody>
          <a:bodyPr/>
          <a:lstStyle/>
          <a:p>
            <a:r>
              <a:rPr lang="en-GB" altLang="en-US" smtClean="0"/>
              <a:t>ISOLATORS </a:t>
            </a:r>
            <a:r>
              <a:rPr lang="en-GB" altLang="en-US" sz="2100"/>
              <a:t>– Hydrogen Peroxide Vapour</a:t>
            </a:r>
            <a:endParaRPr lang="en-US" altLang="en-US" smtClean="0"/>
          </a:p>
        </p:txBody>
      </p:sp>
    </p:spTree>
    <p:extLst>
      <p:ext uri="{BB962C8B-B14F-4D97-AF65-F5344CB8AC3E}">
        <p14:creationId xmlns:p14="http://schemas.microsoft.com/office/powerpoint/2010/main" val="3540069443"/>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588964" y="517525"/>
            <a:ext cx="5749925" cy="952500"/>
          </a:xfrm>
        </p:spPr>
        <p:txBody>
          <a:bodyPr/>
          <a:lstStyle/>
          <a:p>
            <a:r>
              <a:rPr lang="en-GB" altLang="en-US" smtClean="0"/>
              <a:t>Isolators </a:t>
            </a:r>
            <a:r>
              <a:rPr lang="en-GB" altLang="en-US" sz="2400"/>
              <a:t>– installation examples</a:t>
            </a:r>
            <a:endParaRPr lang="en-US" altLang="en-US" sz="2400"/>
          </a:p>
        </p:txBody>
      </p:sp>
      <p:pic>
        <p:nvPicPr>
          <p:cNvPr id="54275" name="Content Placeholder 3" descr="Particle Monitoring Probe (Isolator).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12988" y="1406526"/>
            <a:ext cx="4087812" cy="4386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4"/>
          <p:cNvSpPr>
            <a:spLocks noChangeArrowheads="1"/>
          </p:cNvSpPr>
          <p:nvPr/>
        </p:nvSpPr>
        <p:spPr bwMode="auto">
          <a:xfrm>
            <a:off x="539750" y="5187950"/>
            <a:ext cx="15113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199" tIns="39100" rIns="78199" bIns="3910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400">
                <a:hlinkClick r:id="rId4"/>
              </a:rPr>
              <a:t>www.aseptd.com</a:t>
            </a:r>
            <a:endParaRPr lang="en-US" altLang="en-US" sz="1400"/>
          </a:p>
        </p:txBody>
      </p:sp>
      <p:sp>
        <p:nvSpPr>
          <p:cNvPr id="38917" name="TextBox 6"/>
          <p:cNvSpPr txBox="1">
            <a:spLocks noChangeArrowheads="1"/>
          </p:cNvSpPr>
          <p:nvPr/>
        </p:nvSpPr>
        <p:spPr bwMode="auto">
          <a:xfrm>
            <a:off x="6470651" y="3521076"/>
            <a:ext cx="274796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199" tIns="39100" rIns="78199" bIns="391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defRPr/>
            </a:pPr>
            <a:r>
              <a:rPr lang="en-GB" dirty="0" smtClean="0">
                <a:latin typeface="+mn-lt"/>
                <a:cs typeface="Arial" charset="0"/>
              </a:rPr>
              <a:t>Particle counter Installed </a:t>
            </a:r>
          </a:p>
          <a:p>
            <a:pPr>
              <a:defRPr/>
            </a:pPr>
            <a:r>
              <a:rPr lang="en-GB" dirty="0" smtClean="0">
                <a:latin typeface="+mn-lt"/>
                <a:cs typeface="Arial" charset="0"/>
              </a:rPr>
              <a:t>under the Isolator</a:t>
            </a:r>
            <a:endParaRPr lang="en-US" dirty="0" smtClean="0">
              <a:latin typeface="+mn-lt"/>
              <a:cs typeface="Arial" charset="0"/>
            </a:endParaRPr>
          </a:p>
        </p:txBody>
      </p:sp>
      <p:sp>
        <p:nvSpPr>
          <p:cNvPr id="54278" name="Down Arrow 9"/>
          <p:cNvSpPr>
            <a:spLocks noChangeArrowheads="1"/>
          </p:cNvSpPr>
          <p:nvPr/>
        </p:nvSpPr>
        <p:spPr bwMode="auto">
          <a:xfrm rot="4028970">
            <a:off x="6004720" y="4655345"/>
            <a:ext cx="377825" cy="1465263"/>
          </a:xfrm>
          <a:prstGeom prst="downArrow">
            <a:avLst>
              <a:gd name="adj1" fmla="val 50000"/>
              <a:gd name="adj2" fmla="val 50093"/>
            </a:avLst>
          </a:prstGeom>
          <a:solidFill>
            <a:schemeClr val="accent1"/>
          </a:solidFill>
          <a:ln w="9525" algn="ctr">
            <a:solidFill>
              <a:schemeClr val="tx1"/>
            </a:solidFill>
            <a:round/>
            <a:headEnd/>
            <a:tailEnd/>
          </a:ln>
        </p:spPr>
        <p:txBody>
          <a:bodyPr lIns="78199" tIns="39100" rIns="78199" bIns="39100"/>
          <a:lstStyle>
            <a:lvl1pPr defTabSz="763588" eaLnBrk="0" hangingPunct="0">
              <a:defRPr>
                <a:solidFill>
                  <a:schemeClr val="tx1"/>
                </a:solidFill>
                <a:latin typeface="Arial" panose="020B0604020202020204" pitchFamily="34" charset="0"/>
                <a:cs typeface="Arial" panose="020B0604020202020204" pitchFamily="34" charset="0"/>
              </a:defRPr>
            </a:lvl1pPr>
            <a:lvl2pPr marL="742950" indent="-285750" defTabSz="763588" eaLnBrk="0" hangingPunct="0">
              <a:defRPr>
                <a:solidFill>
                  <a:schemeClr val="tx1"/>
                </a:solidFill>
                <a:latin typeface="Arial" panose="020B0604020202020204" pitchFamily="34" charset="0"/>
                <a:cs typeface="Arial" panose="020B0604020202020204" pitchFamily="34" charset="0"/>
              </a:defRPr>
            </a:lvl2pPr>
            <a:lvl3pPr marL="1143000" indent="-228600" defTabSz="763588" eaLnBrk="0" hangingPunct="0">
              <a:defRPr>
                <a:solidFill>
                  <a:schemeClr val="tx1"/>
                </a:solidFill>
                <a:latin typeface="Arial" panose="020B0604020202020204" pitchFamily="34" charset="0"/>
                <a:cs typeface="Arial" panose="020B0604020202020204" pitchFamily="34" charset="0"/>
              </a:defRPr>
            </a:lvl3pPr>
            <a:lvl4pPr marL="1600200" indent="-228600" defTabSz="763588" eaLnBrk="0" hangingPunct="0">
              <a:defRPr>
                <a:solidFill>
                  <a:schemeClr val="tx1"/>
                </a:solidFill>
                <a:latin typeface="Arial" panose="020B0604020202020204" pitchFamily="34" charset="0"/>
                <a:cs typeface="Arial" panose="020B0604020202020204" pitchFamily="34" charset="0"/>
              </a:defRPr>
            </a:lvl4pPr>
            <a:lvl5pPr marL="2057400" indent="-228600" defTabSz="763588" eaLnBrk="0" hangingPunct="0">
              <a:defRPr>
                <a:solidFill>
                  <a:schemeClr val="tx1"/>
                </a:solidFill>
                <a:latin typeface="Arial" panose="020B0604020202020204" pitchFamily="34" charset="0"/>
                <a:cs typeface="Arial" panose="020B0604020202020204" pitchFamily="34" charset="0"/>
              </a:defRPr>
            </a:lvl5pPr>
            <a:lvl6pPr marL="2514600" indent="-228600" defTabSz="763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3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3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3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19" name="TextBox 10"/>
          <p:cNvSpPr txBox="1">
            <a:spLocks noChangeArrowheads="1"/>
          </p:cNvSpPr>
          <p:nvPr/>
        </p:nvSpPr>
        <p:spPr bwMode="auto">
          <a:xfrm>
            <a:off x="6550025" y="2138363"/>
            <a:ext cx="23891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199" tIns="39100" rIns="78199" bIns="391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defRPr/>
            </a:pPr>
            <a:r>
              <a:rPr lang="en-GB" dirty="0" smtClean="0">
                <a:latin typeface="+mn-lt"/>
                <a:cs typeface="Arial" charset="0"/>
              </a:rPr>
              <a:t>Particle sample probe</a:t>
            </a:r>
            <a:endParaRPr lang="en-US" dirty="0" smtClean="0">
              <a:latin typeface="+mn-lt"/>
              <a:cs typeface="Arial" charset="0"/>
            </a:endParaRPr>
          </a:p>
        </p:txBody>
      </p:sp>
      <p:sp>
        <p:nvSpPr>
          <p:cNvPr id="38920" name="TextBox 15"/>
          <p:cNvSpPr txBox="1">
            <a:spLocks noChangeArrowheads="1"/>
          </p:cNvSpPr>
          <p:nvPr/>
        </p:nvSpPr>
        <p:spPr bwMode="auto">
          <a:xfrm>
            <a:off x="430213" y="1724025"/>
            <a:ext cx="1731962"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99" tIns="39100" rIns="78199" bIns="391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defRPr/>
            </a:pPr>
            <a:r>
              <a:rPr lang="en-GB" dirty="0" smtClean="0">
                <a:latin typeface="+mn-lt"/>
                <a:cs typeface="Arial" charset="0"/>
              </a:rPr>
              <a:t>Viable sampling head (manifold vacuum design)</a:t>
            </a:r>
            <a:endParaRPr lang="en-US" dirty="0" smtClean="0">
              <a:latin typeface="+mn-lt"/>
              <a:cs typeface="Arial" charset="0"/>
            </a:endParaRPr>
          </a:p>
        </p:txBody>
      </p:sp>
      <p:pic>
        <p:nvPicPr>
          <p:cNvPr id="542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964" y="4192588"/>
            <a:ext cx="14128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4283" name="Straight Arrow Connector 12"/>
          <p:cNvCxnSpPr>
            <a:cxnSpLocks noChangeShapeType="1"/>
          </p:cNvCxnSpPr>
          <p:nvPr/>
        </p:nvCxnSpPr>
        <p:spPr bwMode="auto">
          <a:xfrm rot="10800000" flipV="1">
            <a:off x="5259389" y="2297114"/>
            <a:ext cx="1385887" cy="179387"/>
          </a:xfrm>
          <a:prstGeom prst="straightConnector1">
            <a:avLst/>
          </a:prstGeom>
          <a:noFill/>
          <a:ln w="25400"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54284" name="Straight Arrow Connector 16"/>
          <p:cNvCxnSpPr>
            <a:cxnSpLocks noChangeShapeType="1"/>
          </p:cNvCxnSpPr>
          <p:nvPr/>
        </p:nvCxnSpPr>
        <p:spPr bwMode="auto">
          <a:xfrm>
            <a:off x="1924051" y="2413001"/>
            <a:ext cx="1108075" cy="714375"/>
          </a:xfrm>
          <a:prstGeom prst="straightConnector1">
            <a:avLst/>
          </a:prstGeom>
          <a:noFill/>
          <a:ln w="25400"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13"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8794563-72C6-4329-8725-D0A94F463D7A}" type="slidenum">
              <a:rPr lang="en-US" altLang="en-US">
                <a:solidFill>
                  <a:srgbClr val="FFFFFF"/>
                </a:solidFill>
                <a:latin typeface="Century Gothic" panose="020B0502020202020204" pitchFamily="34" charset="0"/>
              </a:rPr>
              <a:pPr eaLnBrk="1" hangingPunct="1"/>
              <a:t>29</a:t>
            </a:fld>
            <a:endParaRPr lang="en-US" altLang="en-US">
              <a:solidFill>
                <a:schemeClr val="bg1"/>
              </a:solidFill>
              <a:latin typeface="Century Gothic" panose="020B0502020202020204" pitchFamily="34" charset="0"/>
            </a:endParaRPr>
          </a:p>
        </p:txBody>
      </p:sp>
      <p:sp>
        <p:nvSpPr>
          <p:cNvPr id="14"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15"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63844" y="4221224"/>
            <a:ext cx="1166018" cy="1590351"/>
          </a:xfrm>
          <a:prstGeom prst="rect">
            <a:avLst/>
          </a:prstGeom>
        </p:spPr>
      </p:pic>
    </p:spTree>
    <p:extLst>
      <p:ext uri="{BB962C8B-B14F-4D97-AF65-F5344CB8AC3E}">
        <p14:creationId xmlns:p14="http://schemas.microsoft.com/office/powerpoint/2010/main" val="1237683725"/>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spect="1" noChangeArrowheads="1"/>
          </p:cNvSpPr>
          <p:nvPr>
            <p:ph type="title"/>
          </p:nvPr>
        </p:nvSpPr>
        <p:spPr>
          <a:xfrm>
            <a:off x="685800" y="571500"/>
            <a:ext cx="8229600" cy="1028700"/>
          </a:xfrm>
        </p:spPr>
        <p:txBody>
          <a:bodyPr>
            <a:normAutofit/>
          </a:bodyPr>
          <a:lstStyle/>
          <a:p>
            <a:pPr eaLnBrk="1" hangingPunct="1"/>
            <a:r>
              <a:rPr lang="en-US" altLang="en-US" dirty="0"/>
              <a:t>Introduction</a:t>
            </a:r>
          </a:p>
        </p:txBody>
      </p:sp>
      <p:sp>
        <p:nvSpPr>
          <p:cNvPr id="14339" name="Rectangle 3"/>
          <p:cNvSpPr>
            <a:spLocks noGrp="1" noChangeArrowheads="1"/>
          </p:cNvSpPr>
          <p:nvPr>
            <p:ph type="body" idx="1"/>
          </p:nvPr>
        </p:nvSpPr>
        <p:spPr bwMode="auto">
          <a:xfrm>
            <a:off x="685799" y="1447800"/>
            <a:ext cx="7985125"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99" tIns="39100" rIns="78199" bIns="39100" numCol="1" anchor="t" anchorCtr="0" compatLnSpc="1">
            <a:prstTxWarp prst="textNoShape">
              <a:avLst/>
            </a:prstTxWarp>
          </a:bodyPr>
          <a:lstStyle/>
          <a:p>
            <a:pPr eaLnBrk="1" hangingPunct="1">
              <a:buFontTx/>
              <a:buNone/>
            </a:pPr>
            <a:r>
              <a:rPr lang="en-GB" altLang="en-US" sz="2100" dirty="0"/>
              <a:t>RECAP</a:t>
            </a:r>
            <a:endParaRPr lang="en-US" altLang="en-US" sz="2100" dirty="0"/>
          </a:p>
          <a:p>
            <a:pPr eaLnBrk="1" hangingPunct="1"/>
            <a:r>
              <a:rPr lang="en-GB" altLang="en-US" sz="2100" dirty="0"/>
              <a:t>Grade A zones should be monitored continuously using Remote, Point of Use or Dedicated particle counters</a:t>
            </a:r>
          </a:p>
          <a:p>
            <a:pPr eaLnBrk="1" hangingPunct="1"/>
            <a:r>
              <a:rPr lang="en-GB" altLang="en-US" sz="2100" dirty="0"/>
              <a:t>Grade B zones (when surrounding environment for Grade A) should be monitored continuously using Remote, Point of Use or Dedicated particle counters</a:t>
            </a:r>
          </a:p>
          <a:p>
            <a:pPr eaLnBrk="1" hangingPunct="1"/>
            <a:r>
              <a:rPr lang="en-GB" altLang="en-US" sz="2100" dirty="0"/>
              <a:t>Other Grade B and Grade C zones should be monitored to demonstrate that they are in control, portable particle counters, remote particle counters </a:t>
            </a:r>
            <a:r>
              <a:rPr lang="en-GB" altLang="en-US" sz="2100" dirty="0" smtClean="0"/>
              <a:t>may </a:t>
            </a:r>
            <a:r>
              <a:rPr lang="en-GB" altLang="en-US" sz="2100" dirty="0"/>
              <a:t>be used</a:t>
            </a:r>
          </a:p>
          <a:p>
            <a:pPr eaLnBrk="1" hangingPunct="1"/>
            <a:r>
              <a:rPr lang="en-GB" altLang="en-US" sz="2100" dirty="0"/>
              <a:t>Consideration should be given to monitoring certain Grade C and D areas where there is a risk that these areas can potentially contribute a significant </a:t>
            </a:r>
            <a:r>
              <a:rPr lang="en-GB" altLang="en-US" sz="2100" dirty="0" err="1"/>
              <a:t>bioburden</a:t>
            </a:r>
            <a:endParaRPr lang="en-GB" altLang="en-US" sz="2100" dirty="0"/>
          </a:p>
          <a:p>
            <a:pPr eaLnBrk="1" hangingPunct="1"/>
            <a:endParaRPr lang="en-GB" altLang="en-US" sz="2100" dirty="0"/>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C92E50-7171-4A0D-9B7D-AA138A1CF56B}" type="slidenum">
              <a:rPr lang="en-US" altLang="en-US">
                <a:solidFill>
                  <a:srgbClr val="FFFFFF"/>
                </a:solidFill>
                <a:latin typeface="Century Gothic" panose="020B0502020202020204" pitchFamily="34" charset="0"/>
              </a:rPr>
              <a:pPr eaLnBrk="1" hangingPunct="1"/>
              <a:t>3</a:t>
            </a:fld>
            <a:endParaRPr lang="en-US" altLang="en-US">
              <a:solidFill>
                <a:schemeClr val="bg1"/>
              </a:solidFill>
              <a:latin typeface="Century Gothic" panose="020B0502020202020204" pitchFamily="34" charset="0"/>
            </a:endParaRPr>
          </a:p>
        </p:txBody>
      </p:sp>
      <p:sp>
        <p:nvSpPr>
          <p:cNvPr id="5"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6"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spTree>
    <p:extLst>
      <p:ext uri="{BB962C8B-B14F-4D97-AF65-F5344CB8AC3E}">
        <p14:creationId xmlns:p14="http://schemas.microsoft.com/office/powerpoint/2010/main" val="3754609945"/>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Content Placeholder 3" descr="IMG_040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8150" y="1344614"/>
            <a:ext cx="4140200" cy="4745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15"/>
          <p:cNvSpPr txBox="1">
            <a:spLocks noChangeArrowheads="1"/>
          </p:cNvSpPr>
          <p:nvPr/>
        </p:nvSpPr>
        <p:spPr bwMode="auto">
          <a:xfrm>
            <a:off x="7204075" y="2119314"/>
            <a:ext cx="1912938"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99" tIns="39100" rIns="78199" bIns="391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ctr">
              <a:defRPr/>
            </a:pPr>
            <a:r>
              <a:rPr lang="en-GB" dirty="0" smtClean="0">
                <a:latin typeface="+mn-lt"/>
                <a:cs typeface="Arial" charset="0"/>
              </a:rPr>
              <a:t>Viable sampling head (integrated vacuum design)</a:t>
            </a:r>
            <a:endParaRPr lang="en-US" dirty="0" smtClean="0">
              <a:latin typeface="+mn-lt"/>
              <a:cs typeface="Arial" charset="0"/>
            </a:endParaRPr>
          </a:p>
        </p:txBody>
      </p:sp>
      <p:cxnSp>
        <p:nvCxnSpPr>
          <p:cNvPr id="55300" name="Straight Arrow Connector 6"/>
          <p:cNvCxnSpPr>
            <a:cxnSpLocks noChangeShapeType="1"/>
            <a:stCxn id="39940" idx="1"/>
          </p:cNvCxnSpPr>
          <p:nvPr/>
        </p:nvCxnSpPr>
        <p:spPr bwMode="auto">
          <a:xfrm flipH="1">
            <a:off x="6373813" y="2573338"/>
            <a:ext cx="830262" cy="1485900"/>
          </a:xfrm>
          <a:prstGeom prst="straightConnector1">
            <a:avLst/>
          </a:prstGeom>
          <a:noFill/>
          <a:ln w="25400"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39942" name="TextBox 10"/>
          <p:cNvSpPr txBox="1">
            <a:spLocks noChangeArrowheads="1"/>
          </p:cNvSpPr>
          <p:nvPr/>
        </p:nvSpPr>
        <p:spPr bwMode="auto">
          <a:xfrm>
            <a:off x="969963" y="1703389"/>
            <a:ext cx="2005012"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199" tIns="39100" rIns="78199" bIns="391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defRPr/>
            </a:pPr>
            <a:r>
              <a:rPr lang="en-GB" dirty="0" smtClean="0">
                <a:latin typeface="+mn-lt"/>
                <a:cs typeface="Arial" charset="0"/>
              </a:rPr>
              <a:t>Particle isokinetic </a:t>
            </a:r>
          </a:p>
          <a:p>
            <a:pPr>
              <a:defRPr/>
            </a:pPr>
            <a:r>
              <a:rPr lang="en-GB" dirty="0" smtClean="0">
                <a:latin typeface="+mn-lt"/>
                <a:cs typeface="Arial" charset="0"/>
              </a:rPr>
              <a:t>sample probe</a:t>
            </a:r>
            <a:endParaRPr lang="en-US" dirty="0" smtClean="0">
              <a:latin typeface="+mn-lt"/>
              <a:cs typeface="Arial" charset="0"/>
            </a:endParaRPr>
          </a:p>
        </p:txBody>
      </p:sp>
      <p:cxnSp>
        <p:nvCxnSpPr>
          <p:cNvPr id="55302" name="Straight Arrow Connector 9"/>
          <p:cNvCxnSpPr>
            <a:cxnSpLocks noChangeShapeType="1"/>
            <a:stCxn id="39942" idx="3"/>
          </p:cNvCxnSpPr>
          <p:nvPr/>
        </p:nvCxnSpPr>
        <p:spPr bwMode="auto">
          <a:xfrm>
            <a:off x="2974975" y="2019301"/>
            <a:ext cx="1042988" cy="754063"/>
          </a:xfrm>
          <a:prstGeom prst="straightConnector1">
            <a:avLst/>
          </a:prstGeom>
          <a:noFill/>
          <a:ln w="25400"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39944" name="TextBox 10"/>
          <p:cNvSpPr txBox="1">
            <a:spLocks noChangeArrowheads="1"/>
          </p:cNvSpPr>
          <p:nvPr/>
        </p:nvSpPr>
        <p:spPr bwMode="auto">
          <a:xfrm>
            <a:off x="7204076" y="4619626"/>
            <a:ext cx="1662113"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99" tIns="39100" rIns="78199" bIns="391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defRPr/>
            </a:pPr>
            <a:r>
              <a:rPr lang="en-GB" dirty="0" smtClean="0">
                <a:latin typeface="+mn-lt"/>
                <a:cs typeface="Arial" charset="0"/>
              </a:rPr>
              <a:t>Particle sample probe cap</a:t>
            </a:r>
            <a:endParaRPr lang="en-US" dirty="0" smtClean="0">
              <a:latin typeface="+mn-lt"/>
              <a:cs typeface="Arial" charset="0"/>
            </a:endParaRPr>
          </a:p>
        </p:txBody>
      </p:sp>
      <p:cxnSp>
        <p:nvCxnSpPr>
          <p:cNvPr id="55304" name="Straight Arrow Connector 12"/>
          <p:cNvCxnSpPr>
            <a:cxnSpLocks noChangeShapeType="1"/>
          </p:cNvCxnSpPr>
          <p:nvPr/>
        </p:nvCxnSpPr>
        <p:spPr bwMode="auto">
          <a:xfrm rot="10800000" flipV="1">
            <a:off x="4433889" y="4799014"/>
            <a:ext cx="2770187" cy="357187"/>
          </a:xfrm>
          <a:prstGeom prst="straightConnector1">
            <a:avLst/>
          </a:prstGeom>
          <a:noFill/>
          <a:ln w="25400"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39946" name="TextBox 15"/>
          <p:cNvSpPr txBox="1">
            <a:spLocks noChangeArrowheads="1"/>
          </p:cNvSpPr>
          <p:nvPr/>
        </p:nvSpPr>
        <p:spPr bwMode="auto">
          <a:xfrm>
            <a:off x="7273926" y="3273425"/>
            <a:ext cx="1731963"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99" tIns="39100" rIns="78199" bIns="391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defRPr/>
            </a:pPr>
            <a:r>
              <a:rPr lang="en-GB" dirty="0" smtClean="0">
                <a:latin typeface="+mn-lt"/>
                <a:cs typeface="Arial" charset="0"/>
              </a:rPr>
              <a:t>Note the viable sampling head can be moved</a:t>
            </a:r>
            <a:endParaRPr lang="en-US" dirty="0" smtClean="0">
              <a:latin typeface="+mn-lt"/>
              <a:cs typeface="Arial" charset="0"/>
            </a:endParaRPr>
          </a:p>
        </p:txBody>
      </p:sp>
      <p:pic>
        <p:nvPicPr>
          <p:cNvPr id="55306" name="Picture 15" descr="IMG_04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563" y="2778125"/>
            <a:ext cx="2235200"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7" name="Oval 19"/>
          <p:cNvSpPr>
            <a:spLocks noChangeArrowheads="1"/>
          </p:cNvSpPr>
          <p:nvPr/>
        </p:nvSpPr>
        <p:spPr bwMode="auto">
          <a:xfrm>
            <a:off x="2084389" y="3905251"/>
            <a:ext cx="485775" cy="595313"/>
          </a:xfrm>
          <a:prstGeom prst="ellipse">
            <a:avLst/>
          </a:prstGeom>
          <a:noFill/>
          <a:ln w="254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78199" tIns="39100" rIns="78199" bIns="39100"/>
          <a:lstStyle>
            <a:lvl1pPr defTabSz="763588" eaLnBrk="0" hangingPunct="0">
              <a:defRPr>
                <a:solidFill>
                  <a:schemeClr val="tx1"/>
                </a:solidFill>
                <a:latin typeface="Arial" panose="020B0604020202020204" pitchFamily="34" charset="0"/>
                <a:cs typeface="Arial" panose="020B0604020202020204" pitchFamily="34" charset="0"/>
              </a:defRPr>
            </a:lvl1pPr>
            <a:lvl2pPr marL="742950" indent="-285750" defTabSz="763588" eaLnBrk="0" hangingPunct="0">
              <a:defRPr>
                <a:solidFill>
                  <a:schemeClr val="tx1"/>
                </a:solidFill>
                <a:latin typeface="Arial" panose="020B0604020202020204" pitchFamily="34" charset="0"/>
                <a:cs typeface="Arial" panose="020B0604020202020204" pitchFamily="34" charset="0"/>
              </a:defRPr>
            </a:lvl2pPr>
            <a:lvl3pPr marL="1143000" indent="-228600" defTabSz="763588" eaLnBrk="0" hangingPunct="0">
              <a:defRPr>
                <a:solidFill>
                  <a:schemeClr val="tx1"/>
                </a:solidFill>
                <a:latin typeface="Arial" panose="020B0604020202020204" pitchFamily="34" charset="0"/>
                <a:cs typeface="Arial" panose="020B0604020202020204" pitchFamily="34" charset="0"/>
              </a:defRPr>
            </a:lvl3pPr>
            <a:lvl4pPr marL="1600200" indent="-228600" defTabSz="763588" eaLnBrk="0" hangingPunct="0">
              <a:defRPr>
                <a:solidFill>
                  <a:schemeClr val="tx1"/>
                </a:solidFill>
                <a:latin typeface="Arial" panose="020B0604020202020204" pitchFamily="34" charset="0"/>
                <a:cs typeface="Arial" panose="020B0604020202020204" pitchFamily="34" charset="0"/>
              </a:defRPr>
            </a:lvl4pPr>
            <a:lvl5pPr marL="2057400" indent="-228600" defTabSz="763588" eaLnBrk="0" hangingPunct="0">
              <a:defRPr>
                <a:solidFill>
                  <a:schemeClr val="tx1"/>
                </a:solidFill>
                <a:latin typeface="Arial" panose="020B0604020202020204" pitchFamily="34" charset="0"/>
                <a:cs typeface="Arial" panose="020B0604020202020204" pitchFamily="34" charset="0"/>
              </a:defRPr>
            </a:lvl5pPr>
            <a:lvl6pPr marL="2514600" indent="-228600" defTabSz="763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3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3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3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5308" name="Straight Arrow Connector 22"/>
          <p:cNvCxnSpPr>
            <a:cxnSpLocks noChangeShapeType="1"/>
          </p:cNvCxnSpPr>
          <p:nvPr/>
        </p:nvCxnSpPr>
        <p:spPr bwMode="auto">
          <a:xfrm>
            <a:off x="2635251" y="4202113"/>
            <a:ext cx="1038225" cy="0"/>
          </a:xfrm>
          <a:prstGeom prst="straightConnector1">
            <a:avLst/>
          </a:prstGeom>
          <a:noFill/>
          <a:ln w="25400" algn="ctr">
            <a:solidFill>
              <a:srgbClr val="FFC000"/>
            </a:solidFill>
            <a:round/>
            <a:headEnd/>
            <a:tailEnd type="arrow" w="med" len="med"/>
          </a:ln>
          <a:extLst>
            <a:ext uri="{909E8E84-426E-40DD-AFC4-6F175D3DCCD1}">
              <a14:hiddenFill xmlns:a14="http://schemas.microsoft.com/office/drawing/2010/main">
                <a:noFill/>
              </a14:hiddenFill>
            </a:ext>
          </a:extLst>
        </p:spPr>
      </p:cxnSp>
      <p:pic>
        <p:nvPicPr>
          <p:cNvPr id="55309" name="Picture 9" descr="BTA-p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8426" y="5453063"/>
            <a:ext cx="7143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9413DB4-61ED-4140-9FAD-C1343E241094}" type="slidenum">
              <a:rPr lang="en-US" altLang="en-US">
                <a:solidFill>
                  <a:srgbClr val="FFFFFF"/>
                </a:solidFill>
                <a:latin typeface="Century Gothic" panose="020B0502020202020204" pitchFamily="34" charset="0"/>
              </a:rPr>
              <a:pPr eaLnBrk="1" hangingPunct="1"/>
              <a:t>30</a:t>
            </a:fld>
            <a:endParaRPr lang="en-US" altLang="en-US">
              <a:solidFill>
                <a:schemeClr val="bg1"/>
              </a:solidFill>
              <a:latin typeface="Century Gothic" panose="020B0502020202020204" pitchFamily="34" charset="0"/>
            </a:endParaRPr>
          </a:p>
        </p:txBody>
      </p:sp>
      <p:sp>
        <p:nvSpPr>
          <p:cNvPr id="16"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17"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sp>
        <p:nvSpPr>
          <p:cNvPr id="55313" name="Title 1"/>
          <p:cNvSpPr>
            <a:spLocks noGrp="1"/>
          </p:cNvSpPr>
          <p:nvPr>
            <p:ph type="title"/>
          </p:nvPr>
        </p:nvSpPr>
        <p:spPr>
          <a:xfrm>
            <a:off x="588964" y="517525"/>
            <a:ext cx="5749925" cy="952500"/>
          </a:xfrm>
        </p:spPr>
        <p:txBody>
          <a:bodyPr/>
          <a:lstStyle/>
          <a:p>
            <a:r>
              <a:rPr lang="en-GB" altLang="en-US" smtClean="0"/>
              <a:t>Isolators </a:t>
            </a:r>
            <a:r>
              <a:rPr lang="en-GB" altLang="en-US" sz="2400"/>
              <a:t>– installation examples</a:t>
            </a:r>
            <a:endParaRPr lang="en-US" altLang="en-US" sz="2400"/>
          </a:p>
        </p:txBody>
      </p:sp>
    </p:spTree>
    <p:extLst>
      <p:ext uri="{BB962C8B-B14F-4D97-AF65-F5344CB8AC3E}">
        <p14:creationId xmlns:p14="http://schemas.microsoft.com/office/powerpoint/2010/main" val="958540676"/>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4" descr="IMG_0407.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1" y="1303339"/>
            <a:ext cx="4087813"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Box 10"/>
          <p:cNvSpPr txBox="1">
            <a:spLocks noChangeArrowheads="1"/>
          </p:cNvSpPr>
          <p:nvPr/>
        </p:nvSpPr>
        <p:spPr bwMode="auto">
          <a:xfrm>
            <a:off x="577851" y="1952625"/>
            <a:ext cx="207962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99" tIns="39100" rIns="78199" bIns="391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defRPr/>
            </a:pPr>
            <a:r>
              <a:rPr lang="en-GB" sz="1700" dirty="0">
                <a:latin typeface="+mn-lt"/>
              </a:rPr>
              <a:t>Particle counter installed under isolator in stainless steel enclosure</a:t>
            </a:r>
            <a:endParaRPr lang="en-US" sz="1700" dirty="0">
              <a:latin typeface="+mn-lt"/>
            </a:endParaRPr>
          </a:p>
        </p:txBody>
      </p:sp>
      <p:cxnSp>
        <p:nvCxnSpPr>
          <p:cNvPr id="56324" name="Straight Arrow Connector 9"/>
          <p:cNvCxnSpPr>
            <a:cxnSpLocks noChangeShapeType="1"/>
          </p:cNvCxnSpPr>
          <p:nvPr/>
        </p:nvCxnSpPr>
        <p:spPr bwMode="auto">
          <a:xfrm flipV="1">
            <a:off x="2216150" y="3011489"/>
            <a:ext cx="3048000" cy="655637"/>
          </a:xfrm>
          <a:prstGeom prst="straightConnector1">
            <a:avLst/>
          </a:prstGeom>
          <a:noFill/>
          <a:ln w="25400" algn="ctr">
            <a:solidFill>
              <a:srgbClr val="FFC000"/>
            </a:solidFill>
            <a:round/>
            <a:headEnd/>
            <a:tailEnd type="arrow" w="med" len="med"/>
          </a:ln>
          <a:extLst>
            <a:ext uri="{909E8E84-426E-40DD-AFC4-6F175D3DCCD1}">
              <a14:hiddenFill xmlns:a14="http://schemas.microsoft.com/office/drawing/2010/main">
                <a:noFill/>
              </a14:hiddenFill>
            </a:ext>
          </a:extLst>
        </p:spPr>
      </p:cxnSp>
      <p:pic>
        <p:nvPicPr>
          <p:cNvPr id="56326" name="Picture 9" descr="BTA-p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5513389"/>
            <a:ext cx="635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2EBAC2A-D249-4700-971C-A5035B188285}" type="slidenum">
              <a:rPr lang="en-US" altLang="en-US">
                <a:solidFill>
                  <a:srgbClr val="FFFFFF"/>
                </a:solidFill>
                <a:latin typeface="Century Gothic" panose="020B0502020202020204" pitchFamily="34" charset="0"/>
              </a:rPr>
              <a:pPr eaLnBrk="1" hangingPunct="1"/>
              <a:t>31</a:t>
            </a:fld>
            <a:endParaRPr lang="en-US" altLang="en-US">
              <a:solidFill>
                <a:schemeClr val="bg1"/>
              </a:solidFill>
              <a:latin typeface="Century Gothic" panose="020B0502020202020204" pitchFamily="34" charset="0"/>
            </a:endParaRPr>
          </a:p>
        </p:txBody>
      </p:sp>
      <p:sp>
        <p:nvSpPr>
          <p:cNvPr id="9"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10"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sp>
        <p:nvSpPr>
          <p:cNvPr id="56330" name="Title 1"/>
          <p:cNvSpPr>
            <a:spLocks noGrp="1"/>
          </p:cNvSpPr>
          <p:nvPr>
            <p:ph type="title"/>
          </p:nvPr>
        </p:nvSpPr>
        <p:spPr>
          <a:xfrm>
            <a:off x="588964" y="517525"/>
            <a:ext cx="5749925" cy="952500"/>
          </a:xfrm>
        </p:spPr>
        <p:txBody>
          <a:bodyPr/>
          <a:lstStyle/>
          <a:p>
            <a:r>
              <a:rPr lang="en-GB" altLang="en-US" smtClean="0"/>
              <a:t>Isolators </a:t>
            </a:r>
            <a:r>
              <a:rPr lang="en-GB" altLang="en-US" sz="2400"/>
              <a:t>– installation examples</a:t>
            </a:r>
            <a:endParaRPr lang="en-US" altLang="en-US" sz="240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18573">
            <a:off x="937475" y="3381995"/>
            <a:ext cx="1070042" cy="1459448"/>
          </a:xfrm>
          <a:prstGeom prst="rect">
            <a:avLst/>
          </a:prstGeom>
        </p:spPr>
      </p:pic>
    </p:spTree>
    <p:extLst>
      <p:ext uri="{BB962C8B-B14F-4D97-AF65-F5344CB8AC3E}">
        <p14:creationId xmlns:p14="http://schemas.microsoft.com/office/powerpoint/2010/main" val="3927292673"/>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Box 10"/>
          <p:cNvSpPr txBox="1">
            <a:spLocks noChangeArrowheads="1"/>
          </p:cNvSpPr>
          <p:nvPr/>
        </p:nvSpPr>
        <p:spPr bwMode="auto">
          <a:xfrm>
            <a:off x="595313" y="1941513"/>
            <a:ext cx="24447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99" tIns="39100" rIns="78199" bIns="391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defRPr/>
            </a:pPr>
            <a:r>
              <a:rPr lang="en-GB" sz="1700" dirty="0">
                <a:latin typeface="+mn-lt"/>
              </a:rPr>
              <a:t>FMS is also monitoring vaporised hydrogen peroxide in the surrounding room</a:t>
            </a:r>
            <a:endParaRPr lang="en-US" sz="1700" dirty="0">
              <a:latin typeface="+mn-lt"/>
            </a:endParaRPr>
          </a:p>
        </p:txBody>
      </p:sp>
      <p:pic>
        <p:nvPicPr>
          <p:cNvPr id="57347" name="Picture 6" descr="IMG_0408.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2525" y="1463675"/>
            <a:ext cx="37401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7348" name="Straight Arrow Connector 9"/>
          <p:cNvCxnSpPr>
            <a:cxnSpLocks noChangeShapeType="1"/>
          </p:cNvCxnSpPr>
          <p:nvPr/>
        </p:nvCxnSpPr>
        <p:spPr bwMode="auto">
          <a:xfrm>
            <a:off x="2859088" y="2503488"/>
            <a:ext cx="2336800" cy="449262"/>
          </a:xfrm>
          <a:prstGeom prst="straightConnector1">
            <a:avLst/>
          </a:prstGeom>
          <a:noFill/>
          <a:ln w="25400" algn="ctr">
            <a:solidFill>
              <a:srgbClr val="FFC000"/>
            </a:solidFill>
            <a:round/>
            <a:headEnd/>
            <a:tailEnd type="arrow" w="med" len="med"/>
          </a:ln>
          <a:extLst>
            <a:ext uri="{909E8E84-426E-40DD-AFC4-6F175D3DCCD1}">
              <a14:hiddenFill xmlns:a14="http://schemas.microsoft.com/office/drawing/2010/main">
                <a:noFill/>
              </a14:hiddenFill>
            </a:ext>
          </a:extLst>
        </p:spPr>
      </p:cxnSp>
      <p:pic>
        <p:nvPicPr>
          <p:cNvPr id="57349" name="Picture 9" descr="BTA-p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5513389"/>
            <a:ext cx="635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A555F68-EE54-42F8-B5D8-13FD6FB1CCE6}" type="slidenum">
              <a:rPr lang="en-US" altLang="en-US">
                <a:solidFill>
                  <a:srgbClr val="FFFFFF"/>
                </a:solidFill>
                <a:latin typeface="Century Gothic" panose="020B0502020202020204" pitchFamily="34" charset="0"/>
              </a:rPr>
              <a:pPr eaLnBrk="1" hangingPunct="1"/>
              <a:t>32</a:t>
            </a:fld>
            <a:endParaRPr lang="en-US" altLang="en-US">
              <a:solidFill>
                <a:schemeClr val="bg1"/>
              </a:solidFill>
              <a:latin typeface="Century Gothic" panose="020B0502020202020204" pitchFamily="34" charset="0"/>
            </a:endParaRPr>
          </a:p>
        </p:txBody>
      </p:sp>
      <p:sp>
        <p:nvSpPr>
          <p:cNvPr id="8"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9"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sp>
        <p:nvSpPr>
          <p:cNvPr id="57353" name="Title 1"/>
          <p:cNvSpPr>
            <a:spLocks noGrp="1"/>
          </p:cNvSpPr>
          <p:nvPr>
            <p:ph type="title"/>
          </p:nvPr>
        </p:nvSpPr>
        <p:spPr>
          <a:xfrm>
            <a:off x="588964" y="517525"/>
            <a:ext cx="5749925" cy="952500"/>
          </a:xfrm>
        </p:spPr>
        <p:txBody>
          <a:bodyPr/>
          <a:lstStyle/>
          <a:p>
            <a:r>
              <a:rPr lang="en-GB" altLang="en-US" smtClean="0"/>
              <a:t>Isolators </a:t>
            </a:r>
            <a:r>
              <a:rPr lang="en-GB" altLang="en-US" sz="2400"/>
              <a:t>– installation examples</a:t>
            </a:r>
            <a:endParaRPr lang="en-US" altLang="en-US" sz="2400"/>
          </a:p>
        </p:txBody>
      </p:sp>
    </p:spTree>
    <p:extLst>
      <p:ext uri="{BB962C8B-B14F-4D97-AF65-F5344CB8AC3E}">
        <p14:creationId xmlns:p14="http://schemas.microsoft.com/office/powerpoint/2010/main" val="190466765"/>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685800" y="2514600"/>
            <a:ext cx="8229600" cy="1600200"/>
          </a:xfrm>
        </p:spPr>
        <p:txBody>
          <a:bodyPr/>
          <a:lstStyle/>
          <a:p>
            <a:pPr algn="ctr"/>
            <a:r>
              <a:rPr lang="en-US" altLang="en-US" smtClean="0"/>
              <a:t>GRADE B</a:t>
            </a:r>
            <a:br>
              <a:rPr lang="en-US" altLang="en-US" smtClean="0"/>
            </a:br>
            <a:r>
              <a:rPr lang="en-US" altLang="en-US" smtClean="0"/>
              <a:t>Probe Positioning</a:t>
            </a:r>
          </a:p>
        </p:txBody>
      </p:sp>
      <p:sp>
        <p:nvSpPr>
          <p:cNvPr id="4" name="Date Placeholder 3"/>
          <p:cNvSpPr>
            <a:spLocks noGrp="1"/>
          </p:cNvSpPr>
          <p:nvPr>
            <p:ph type="dt" sz="quarter" idx="10"/>
          </p:nvPr>
        </p:nvSpPr>
        <p:spPr/>
        <p:txBody>
          <a:bodyPr/>
          <a:lstStyle/>
          <a:p>
            <a:pPr>
              <a:defRPr/>
            </a:pPr>
            <a:fld id="{F31F0D2A-354F-4B4F-A81D-70F2A69C9166}" type="datetime1">
              <a:rPr lang="en-US" smtClean="0"/>
              <a:pPr>
                <a:defRPr/>
              </a:pPr>
              <a:t>6/7/2019</a:t>
            </a:fld>
            <a:endParaRPr lang="en-US" dirty="0"/>
          </a:p>
        </p:txBody>
      </p:sp>
      <p:sp>
        <p:nvSpPr>
          <p:cNvPr id="5" name="Footer Placeholder 4"/>
          <p:cNvSpPr>
            <a:spLocks noGrp="1"/>
          </p:cNvSpPr>
          <p:nvPr>
            <p:ph type="ftr" sz="quarter" idx="11"/>
          </p:nvPr>
        </p:nvSpPr>
        <p:spPr/>
        <p:txBody>
          <a:bodyPr/>
          <a:lstStyle/>
          <a:p>
            <a:pPr>
              <a:defRPr/>
            </a:pPr>
            <a:r>
              <a:rPr lang="en-US" smtClean="0"/>
              <a:t>©  TSI Incorporated</a:t>
            </a:r>
            <a:endParaRPr lang="en-US" dirty="0"/>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C6EC1BE-BF04-4508-8D2B-522387CC68EA}" type="slidenum">
              <a:rPr lang="en-US" altLang="en-US">
                <a:solidFill>
                  <a:srgbClr val="FFFFFF"/>
                </a:solidFill>
                <a:latin typeface="Century Gothic" panose="020B0502020202020204" pitchFamily="34" charset="0"/>
              </a:rPr>
              <a:pPr eaLnBrk="1" hangingPunct="1"/>
              <a:t>33</a:t>
            </a:fld>
            <a:endParaRPr lang="en-US" altLang="en-US">
              <a:solidFill>
                <a:schemeClr val="bg1"/>
              </a:solidFill>
              <a:latin typeface="Century Gothic" panose="020B0502020202020204" pitchFamily="34" charset="0"/>
            </a:endParaRPr>
          </a:p>
        </p:txBody>
      </p:sp>
    </p:spTree>
    <p:extLst>
      <p:ext uri="{BB962C8B-B14F-4D97-AF65-F5344CB8AC3E}">
        <p14:creationId xmlns:p14="http://schemas.microsoft.com/office/powerpoint/2010/main" val="26215051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spect="1" noChangeArrowheads="1"/>
          </p:cNvSpPr>
          <p:nvPr>
            <p:ph type="title"/>
          </p:nvPr>
        </p:nvSpPr>
        <p:spPr>
          <a:xfrm>
            <a:off x="638176" y="571500"/>
            <a:ext cx="8215313" cy="952500"/>
          </a:xfrm>
        </p:spPr>
        <p:txBody>
          <a:bodyPr/>
          <a:lstStyle/>
          <a:p>
            <a:pPr eaLnBrk="1" hangingPunct="1"/>
            <a:r>
              <a:rPr lang="en-US" altLang="en-US" sz="3200"/>
              <a:t>Grade B </a:t>
            </a:r>
            <a:r>
              <a:rPr lang="en-US" altLang="en-US" sz="2000"/>
              <a:t>-</a:t>
            </a:r>
            <a:r>
              <a:rPr lang="en-US" altLang="en-US" sz="3200"/>
              <a:t> </a:t>
            </a:r>
            <a:r>
              <a:rPr lang="en-US" altLang="en-US" sz="2100"/>
              <a:t>particle sample probe positioning</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51EDB6-F63F-4D7A-B9A6-50DC81A79B69}" type="slidenum">
              <a:rPr lang="en-US" altLang="en-US">
                <a:solidFill>
                  <a:srgbClr val="FFFFFF"/>
                </a:solidFill>
                <a:latin typeface="Century Gothic" panose="020B0502020202020204" pitchFamily="34" charset="0"/>
              </a:rPr>
              <a:pPr eaLnBrk="1" hangingPunct="1"/>
              <a:t>34</a:t>
            </a:fld>
            <a:endParaRPr lang="en-US" altLang="en-US">
              <a:solidFill>
                <a:schemeClr val="bg1"/>
              </a:solidFill>
              <a:latin typeface="Century Gothic" panose="020B0502020202020204" pitchFamily="34" charset="0"/>
            </a:endParaRPr>
          </a:p>
        </p:txBody>
      </p:sp>
      <p:sp>
        <p:nvSpPr>
          <p:cNvPr id="5"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6"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sp>
        <p:nvSpPr>
          <p:cNvPr id="66566" name="Rectangle 3"/>
          <p:cNvSpPr txBox="1">
            <a:spLocks noChangeArrowheads="1"/>
          </p:cNvSpPr>
          <p:nvPr/>
        </p:nvSpPr>
        <p:spPr bwMode="auto">
          <a:xfrm>
            <a:off x="638175" y="1320800"/>
            <a:ext cx="8229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99" tIns="39100" rIns="78199" bIns="39100"/>
          <a:lstStyle>
            <a:lvl1pPr marL="365125" indent="-255588" eaLnBrk="0" hangingPunct="0">
              <a:defRPr>
                <a:solidFill>
                  <a:schemeClr val="tx1"/>
                </a:solidFill>
                <a:latin typeface="Arial" panose="020B0604020202020204" pitchFamily="34" charset="0"/>
                <a:cs typeface="Arial" panose="020B0604020202020204" pitchFamily="34" charset="0"/>
              </a:defRPr>
            </a:lvl1pPr>
            <a:lvl2pPr marL="657225" indent="-246063"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300"/>
              </a:spcBef>
              <a:buClr>
                <a:schemeClr val="tx1"/>
              </a:buClr>
              <a:buFont typeface="Calibri" panose="020F0502020204030204" pitchFamily="34" charset="0"/>
              <a:buChar char="+"/>
            </a:pPr>
            <a:r>
              <a:rPr lang="en-US" altLang="en-US" sz="2000">
                <a:latin typeface="Cambria" panose="02040503050406030204" pitchFamily="18" charset="0"/>
              </a:rPr>
              <a:t>Identify critical areas based on a formal risk analysis study</a:t>
            </a:r>
          </a:p>
          <a:p>
            <a:pPr>
              <a:spcBef>
                <a:spcPts val="300"/>
              </a:spcBef>
              <a:buClr>
                <a:schemeClr val="tx1"/>
              </a:buClr>
              <a:buFont typeface="Calibri" panose="020F0502020204030204" pitchFamily="34" charset="0"/>
              <a:buChar char="+"/>
            </a:pPr>
            <a:r>
              <a:rPr lang="en-GB" altLang="en-US" sz="2000">
                <a:latin typeface="Cambria" panose="02040503050406030204" pitchFamily="18" charset="0"/>
              </a:rPr>
              <a:t>Use particle cleanliness classification data to support your monitoring position selection</a:t>
            </a:r>
          </a:p>
          <a:p>
            <a:pPr>
              <a:spcBef>
                <a:spcPts val="300"/>
              </a:spcBef>
              <a:buClr>
                <a:schemeClr val="tx1"/>
              </a:buClr>
              <a:buFont typeface="Calibri" panose="020F0502020204030204" pitchFamily="34" charset="0"/>
              <a:buChar char="+"/>
            </a:pPr>
            <a:r>
              <a:rPr lang="en-GB" altLang="en-US" sz="2000">
                <a:latin typeface="Cambria" panose="02040503050406030204" pitchFamily="18" charset="0"/>
              </a:rPr>
              <a:t>Use monitoring or qualification data from portable counters to support final monitoring position selection</a:t>
            </a:r>
            <a:endParaRPr lang="en-US" altLang="en-US" sz="2000">
              <a:latin typeface="Cambria" panose="02040503050406030204" pitchFamily="18" charset="0"/>
            </a:endParaRPr>
          </a:p>
          <a:p>
            <a:pPr>
              <a:spcBef>
                <a:spcPts val="300"/>
              </a:spcBef>
              <a:buClr>
                <a:schemeClr val="tx1"/>
              </a:buClr>
              <a:buFont typeface="Calibri" panose="020F0502020204030204" pitchFamily="34" charset="0"/>
              <a:buChar char="+"/>
            </a:pPr>
            <a:r>
              <a:rPr lang="en-US" altLang="en-US" sz="2000">
                <a:latin typeface="Cambria" panose="02040503050406030204" pitchFamily="18" charset="0"/>
              </a:rPr>
              <a:t>Look at work flow activities to make sure it is possible to locate probe at this position</a:t>
            </a:r>
          </a:p>
          <a:p>
            <a:pPr>
              <a:spcBef>
                <a:spcPts val="300"/>
              </a:spcBef>
              <a:buClr>
                <a:schemeClr val="tx1"/>
              </a:buClr>
              <a:buFont typeface="Calibri" panose="020F0502020204030204" pitchFamily="34" charset="0"/>
              <a:buChar char="+"/>
            </a:pPr>
            <a:r>
              <a:rPr lang="en-US" altLang="en-US" sz="2000">
                <a:latin typeface="Cambria" panose="02040503050406030204" pitchFamily="18" charset="0"/>
              </a:rPr>
              <a:t>Combine this with smoke studies to support initial sample probe positions selection within these areas and the impact of the probe on airflows</a:t>
            </a:r>
          </a:p>
          <a:p>
            <a:pPr>
              <a:spcBef>
                <a:spcPts val="300"/>
              </a:spcBef>
              <a:buClr>
                <a:schemeClr val="tx1"/>
              </a:buClr>
              <a:buFont typeface="Calibri" panose="020F0502020204030204" pitchFamily="34" charset="0"/>
              <a:buChar char="+"/>
            </a:pPr>
            <a:r>
              <a:rPr lang="en-US" altLang="en-US" sz="2000">
                <a:latin typeface="Cambria" panose="02040503050406030204" pitchFamily="18" charset="0"/>
              </a:rPr>
              <a:t>Challenge the position by using smoke (contamination) and make sure the particle counter detects the excursion.</a:t>
            </a:r>
          </a:p>
          <a:p>
            <a:pPr>
              <a:spcBef>
                <a:spcPts val="300"/>
              </a:spcBef>
              <a:buClr>
                <a:schemeClr val="tx1"/>
              </a:buClr>
              <a:buFont typeface="Calibri" panose="020F0502020204030204" pitchFamily="34" charset="0"/>
              <a:buChar char="+"/>
            </a:pPr>
            <a:r>
              <a:rPr lang="en-US" altLang="en-US" sz="2000">
                <a:latin typeface="Cambria" panose="02040503050406030204" pitchFamily="18" charset="0"/>
              </a:rPr>
              <a:t>Document you rational and support with photographs</a:t>
            </a:r>
          </a:p>
          <a:p>
            <a:pPr lvl="1" eaLnBrk="1" hangingPunct="1">
              <a:spcBef>
                <a:spcPts val="300"/>
              </a:spcBef>
              <a:buClr>
                <a:srgbClr val="7F7F7F"/>
              </a:buClr>
              <a:buFont typeface="Arial" panose="020B0604020202020204" pitchFamily="34" charset="0"/>
              <a:buChar char="•"/>
            </a:pPr>
            <a:endParaRPr lang="en-GB" altLang="en-US">
              <a:solidFill>
                <a:srgbClr val="595959"/>
              </a:solidFill>
              <a:latin typeface="Cambria" panose="02040503050406030204" pitchFamily="18" charset="0"/>
            </a:endParaRPr>
          </a:p>
        </p:txBody>
      </p:sp>
    </p:spTree>
    <p:extLst>
      <p:ext uri="{BB962C8B-B14F-4D97-AF65-F5344CB8AC3E}">
        <p14:creationId xmlns:p14="http://schemas.microsoft.com/office/powerpoint/2010/main" val="1444657612"/>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title" idx="4294967295"/>
          </p:nvPr>
        </p:nvSpPr>
        <p:spPr>
          <a:xfrm>
            <a:off x="623889" y="690563"/>
            <a:ext cx="7902575" cy="512762"/>
          </a:xfrm>
        </p:spPr>
        <p:txBody>
          <a:bodyPr/>
          <a:lstStyle/>
          <a:p>
            <a:r>
              <a:rPr lang="en-US" altLang="en-US" sz="3100"/>
              <a:t>Grade B </a:t>
            </a:r>
            <a:r>
              <a:rPr lang="en-US" altLang="en-US" sz="2100"/>
              <a:t>– Identify Critical Locations</a:t>
            </a:r>
          </a:p>
        </p:txBody>
      </p:sp>
      <p:sp>
        <p:nvSpPr>
          <p:cNvPr id="36" name="TextBox 35"/>
          <p:cNvSpPr txBox="1"/>
          <p:nvPr/>
        </p:nvSpPr>
        <p:spPr>
          <a:xfrm>
            <a:off x="484188" y="1227139"/>
            <a:ext cx="7620000" cy="4727575"/>
          </a:xfrm>
          <a:prstGeom prst="rect">
            <a:avLst/>
          </a:prstGeom>
          <a:noFill/>
        </p:spPr>
        <p:txBody>
          <a:bodyPr lIns="78199" tIns="39100" rIns="78199" bIns="39100">
            <a:spAutoFit/>
          </a:bodyPr>
          <a:lstStyle/>
          <a:p>
            <a:pPr>
              <a:defRPr/>
            </a:pPr>
            <a:r>
              <a:rPr lang="en-GB" sz="2100" dirty="0">
                <a:latin typeface="+mn-lt"/>
              </a:rPr>
              <a:t>Risk Based approach to identifying Critical monitoring Locations – Note: these are not the final probe positions, in any case at this stage the facility may not yet be built!</a:t>
            </a:r>
          </a:p>
          <a:p>
            <a:pPr>
              <a:defRPr/>
            </a:pPr>
            <a:endParaRPr lang="en-GB" sz="2100" dirty="0">
              <a:latin typeface="+mn-lt"/>
            </a:endParaRPr>
          </a:p>
          <a:p>
            <a:pPr marL="293248" indent="-293248">
              <a:spcBef>
                <a:spcPts val="513"/>
              </a:spcBef>
              <a:spcAft>
                <a:spcPts val="513"/>
              </a:spcAft>
              <a:buFont typeface="+mj-lt"/>
              <a:buAutoNum type="arabicPeriod"/>
              <a:defRPr/>
            </a:pPr>
            <a:r>
              <a:rPr lang="en-GB" sz="2100" dirty="0">
                <a:latin typeface="+mn-lt"/>
              </a:rPr>
              <a:t>Understand your process, regulator will not be prescriptive, they will say that you understand your process and are best qualified to make decisions</a:t>
            </a:r>
          </a:p>
          <a:p>
            <a:pPr marL="293248" indent="-293248">
              <a:spcBef>
                <a:spcPts val="513"/>
              </a:spcBef>
              <a:spcAft>
                <a:spcPts val="513"/>
              </a:spcAft>
              <a:buFont typeface="+mj-lt"/>
              <a:buAutoNum type="arabicPeriod"/>
              <a:defRPr/>
            </a:pPr>
            <a:r>
              <a:rPr lang="en-GB" sz="2100" dirty="0">
                <a:latin typeface="+mn-lt"/>
              </a:rPr>
              <a:t>YOU will have to justify and document critical monitoring locations using sound scientific evidence to the regulator, saying XYZ person or company stated it was a good place to monitor is not enough</a:t>
            </a:r>
          </a:p>
          <a:p>
            <a:pPr marL="293248" indent="-293248">
              <a:spcBef>
                <a:spcPts val="513"/>
              </a:spcBef>
              <a:spcAft>
                <a:spcPts val="513"/>
              </a:spcAft>
              <a:buFont typeface="+mj-lt"/>
              <a:buAutoNum type="arabicPeriod"/>
              <a:defRPr/>
            </a:pPr>
            <a:r>
              <a:rPr lang="en-GB" sz="2100" dirty="0">
                <a:latin typeface="+mn-lt"/>
              </a:rPr>
              <a:t>What does EU GMP Annex 1 and FDA </a:t>
            </a:r>
            <a:r>
              <a:rPr lang="en-GB" sz="2100" dirty="0" err="1">
                <a:latin typeface="+mn-lt"/>
              </a:rPr>
              <a:t>cGMP</a:t>
            </a:r>
            <a:r>
              <a:rPr lang="en-GB" sz="2100" dirty="0">
                <a:latin typeface="+mn-lt"/>
              </a:rPr>
              <a:t> say?</a:t>
            </a:r>
          </a:p>
          <a:p>
            <a:pPr>
              <a:spcBef>
                <a:spcPts val="513"/>
              </a:spcBef>
              <a:spcAft>
                <a:spcPts val="513"/>
              </a:spcAft>
              <a:defRPr/>
            </a:pPr>
            <a:endParaRPr lang="en-US" sz="2100" dirty="0"/>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A91619B-39B6-4013-87BD-CE88DEF99214}" type="slidenum">
              <a:rPr lang="en-US" altLang="en-US">
                <a:solidFill>
                  <a:srgbClr val="FFFFFF"/>
                </a:solidFill>
                <a:latin typeface="Century Gothic" panose="020B0502020202020204" pitchFamily="34" charset="0"/>
              </a:rPr>
              <a:pPr eaLnBrk="1" hangingPunct="1"/>
              <a:t>35</a:t>
            </a:fld>
            <a:endParaRPr lang="en-US" altLang="en-US">
              <a:solidFill>
                <a:schemeClr val="bg1"/>
              </a:solidFill>
              <a:latin typeface="Century Gothic" panose="020B0502020202020204" pitchFamily="34" charset="0"/>
            </a:endParaRPr>
          </a:p>
        </p:txBody>
      </p:sp>
      <p:sp>
        <p:nvSpPr>
          <p:cNvPr id="5"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6"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spTree>
    <p:extLst>
      <p:ext uri="{BB962C8B-B14F-4D97-AF65-F5344CB8AC3E}">
        <p14:creationId xmlns:p14="http://schemas.microsoft.com/office/powerpoint/2010/main" val="1275522966"/>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610" name="Straight Connector 12"/>
          <p:cNvCxnSpPr>
            <a:cxnSpLocks noChangeShapeType="1"/>
          </p:cNvCxnSpPr>
          <p:nvPr/>
        </p:nvCxnSpPr>
        <p:spPr bwMode="auto">
          <a:xfrm>
            <a:off x="762000" y="4262438"/>
            <a:ext cx="755015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68611" name="Straight Connector 12"/>
          <p:cNvCxnSpPr>
            <a:cxnSpLocks noChangeShapeType="1"/>
          </p:cNvCxnSpPr>
          <p:nvPr/>
        </p:nvCxnSpPr>
        <p:spPr bwMode="auto">
          <a:xfrm>
            <a:off x="762000" y="3725863"/>
            <a:ext cx="768985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68612" name="Straight Connector 12"/>
          <p:cNvCxnSpPr>
            <a:cxnSpLocks noChangeShapeType="1"/>
          </p:cNvCxnSpPr>
          <p:nvPr/>
        </p:nvCxnSpPr>
        <p:spPr bwMode="auto">
          <a:xfrm>
            <a:off x="692150" y="3963988"/>
            <a:ext cx="2078038"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pic>
        <p:nvPicPr>
          <p:cNvPr id="68613" name="Picture 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1881188"/>
            <a:ext cx="8047038"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TextBox 61"/>
          <p:cNvSpPr txBox="1">
            <a:spLocks noChangeArrowheads="1"/>
          </p:cNvSpPr>
          <p:nvPr/>
        </p:nvSpPr>
        <p:spPr bwMode="auto">
          <a:xfrm>
            <a:off x="836614" y="1363664"/>
            <a:ext cx="277018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99" tIns="39100" rIns="78199" bIns="3910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100"/>
              <a:t>EU GMP Annex 1</a:t>
            </a:r>
            <a:endParaRPr lang="en-US" altLang="en-US" sz="2100"/>
          </a:p>
        </p:txBody>
      </p:sp>
      <p:cxnSp>
        <p:nvCxnSpPr>
          <p:cNvPr id="68615" name="Straight Connector 12"/>
          <p:cNvCxnSpPr>
            <a:cxnSpLocks noChangeShapeType="1"/>
          </p:cNvCxnSpPr>
          <p:nvPr/>
        </p:nvCxnSpPr>
        <p:spPr bwMode="auto">
          <a:xfrm>
            <a:off x="762001" y="2714625"/>
            <a:ext cx="3954463" cy="7938"/>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pic>
        <p:nvPicPr>
          <p:cNvPr id="686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50" y="3071813"/>
            <a:ext cx="784383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8617" name="Straight Connector 12"/>
          <p:cNvCxnSpPr>
            <a:cxnSpLocks noChangeShapeType="1"/>
          </p:cNvCxnSpPr>
          <p:nvPr/>
        </p:nvCxnSpPr>
        <p:spPr bwMode="auto">
          <a:xfrm>
            <a:off x="969964" y="3309938"/>
            <a:ext cx="7481887"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68618" name="Straight Connector 12"/>
          <p:cNvCxnSpPr>
            <a:cxnSpLocks noChangeShapeType="1"/>
          </p:cNvCxnSpPr>
          <p:nvPr/>
        </p:nvCxnSpPr>
        <p:spPr bwMode="auto">
          <a:xfrm>
            <a:off x="762000" y="3487738"/>
            <a:ext cx="768985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68619" name="Straight Connector 12"/>
          <p:cNvCxnSpPr>
            <a:cxnSpLocks noChangeShapeType="1"/>
          </p:cNvCxnSpPr>
          <p:nvPr/>
        </p:nvCxnSpPr>
        <p:spPr bwMode="auto">
          <a:xfrm>
            <a:off x="762000" y="3667125"/>
            <a:ext cx="768985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68620" name="Straight Connector 12"/>
          <p:cNvCxnSpPr>
            <a:cxnSpLocks noChangeShapeType="1"/>
          </p:cNvCxnSpPr>
          <p:nvPr/>
        </p:nvCxnSpPr>
        <p:spPr bwMode="auto">
          <a:xfrm>
            <a:off x="1039813" y="2297113"/>
            <a:ext cx="76200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68621" name="Straight Connector 12"/>
          <p:cNvCxnSpPr>
            <a:cxnSpLocks noChangeShapeType="1"/>
          </p:cNvCxnSpPr>
          <p:nvPr/>
        </p:nvCxnSpPr>
        <p:spPr bwMode="auto">
          <a:xfrm>
            <a:off x="762001" y="2535238"/>
            <a:ext cx="7827963"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
        <p:nvSpPr>
          <p:cNvPr id="47119" name="TextBox 26"/>
          <p:cNvSpPr txBox="1">
            <a:spLocks noChangeArrowheads="1"/>
          </p:cNvSpPr>
          <p:nvPr/>
        </p:nvSpPr>
        <p:spPr bwMode="auto">
          <a:xfrm>
            <a:off x="692150" y="4564064"/>
            <a:ext cx="8243888"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99" tIns="39100" rIns="78199" bIns="391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defRPr/>
            </a:pPr>
            <a:r>
              <a:rPr lang="en-GB" sz="2100" dirty="0">
                <a:latin typeface="+mn-lt"/>
              </a:rPr>
              <a:t>Remote particle counters are used to monitor Grade B zones when surrounding Grade A areas</a:t>
            </a:r>
            <a:endParaRPr lang="en-US" sz="2100" dirty="0">
              <a:latin typeface="+mn-lt"/>
            </a:endParaRPr>
          </a:p>
        </p:txBody>
      </p:sp>
      <p:sp>
        <p:nvSpPr>
          <p:cNvPr id="1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368CFC-40CA-4FD3-B352-CF59C6BF6090}" type="slidenum">
              <a:rPr lang="en-US" altLang="en-US">
                <a:solidFill>
                  <a:srgbClr val="FFFFFF"/>
                </a:solidFill>
                <a:latin typeface="Century Gothic" panose="020B0502020202020204" pitchFamily="34" charset="0"/>
              </a:rPr>
              <a:pPr eaLnBrk="1" hangingPunct="1"/>
              <a:t>36</a:t>
            </a:fld>
            <a:endParaRPr lang="en-US" altLang="en-US">
              <a:solidFill>
                <a:schemeClr val="bg1"/>
              </a:solidFill>
              <a:latin typeface="Century Gothic" panose="020B0502020202020204" pitchFamily="34" charset="0"/>
            </a:endParaRPr>
          </a:p>
        </p:txBody>
      </p:sp>
      <p:sp>
        <p:nvSpPr>
          <p:cNvPr id="17"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18"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sp>
        <p:nvSpPr>
          <p:cNvPr id="68626" name="Rectangle 7"/>
          <p:cNvSpPr>
            <a:spLocks noGrp="1" noChangeArrowheads="1"/>
          </p:cNvSpPr>
          <p:nvPr>
            <p:ph type="title" idx="4294967295"/>
          </p:nvPr>
        </p:nvSpPr>
        <p:spPr>
          <a:xfrm>
            <a:off x="623889" y="690563"/>
            <a:ext cx="7902575" cy="512762"/>
          </a:xfrm>
        </p:spPr>
        <p:txBody>
          <a:bodyPr/>
          <a:lstStyle/>
          <a:p>
            <a:r>
              <a:rPr lang="en-US" altLang="en-US" sz="3100"/>
              <a:t>Grade B </a:t>
            </a:r>
            <a:r>
              <a:rPr lang="en-US" altLang="en-US" sz="2100"/>
              <a:t>– Identify Critical Locations</a:t>
            </a:r>
          </a:p>
        </p:txBody>
      </p:sp>
    </p:spTree>
    <p:extLst>
      <p:ext uri="{BB962C8B-B14F-4D97-AF65-F5344CB8AC3E}">
        <p14:creationId xmlns:p14="http://schemas.microsoft.com/office/powerpoint/2010/main" val="1986020796"/>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4"/>
          <p:cNvGrpSpPr>
            <a:grpSpLocks noGrp="1"/>
          </p:cNvGrpSpPr>
          <p:nvPr/>
        </p:nvGrpSpPr>
        <p:grpSpPr bwMode="auto">
          <a:xfrm>
            <a:off x="523875" y="1582738"/>
            <a:ext cx="8229600" cy="3890962"/>
            <a:chOff x="204" y="713"/>
            <a:chExt cx="4548" cy="2808"/>
          </a:xfrm>
        </p:grpSpPr>
        <p:sp>
          <p:nvSpPr>
            <p:cNvPr id="69642" name="Rectangle 5"/>
            <p:cNvSpPr>
              <a:spLocks noChangeArrowheads="1"/>
            </p:cNvSpPr>
            <p:nvPr/>
          </p:nvSpPr>
          <p:spPr bwMode="auto">
            <a:xfrm>
              <a:off x="1008" y="816"/>
              <a:ext cx="2832" cy="134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69643" name="Rectangle 6"/>
            <p:cNvSpPr>
              <a:spLocks noChangeArrowheads="1"/>
            </p:cNvSpPr>
            <p:nvPr/>
          </p:nvSpPr>
          <p:spPr bwMode="auto">
            <a:xfrm flipH="1">
              <a:off x="3552" y="816"/>
              <a:ext cx="1200" cy="26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nvGrpSpPr>
            <p:cNvPr id="69644" name="Group 7"/>
            <p:cNvGrpSpPr>
              <a:grpSpLocks/>
            </p:cNvGrpSpPr>
            <p:nvPr/>
          </p:nvGrpSpPr>
          <p:grpSpPr bwMode="auto">
            <a:xfrm>
              <a:off x="3696" y="816"/>
              <a:ext cx="384" cy="240"/>
              <a:chOff x="3696" y="816"/>
              <a:chExt cx="384" cy="240"/>
            </a:xfrm>
          </p:grpSpPr>
          <p:sp>
            <p:nvSpPr>
              <p:cNvPr id="69669" name="Line 8"/>
              <p:cNvSpPr>
                <a:spLocks noChangeShapeType="1"/>
              </p:cNvSpPr>
              <p:nvPr/>
            </p:nvSpPr>
            <p:spPr bwMode="auto">
              <a:xfrm flipH="1">
                <a:off x="3984" y="816"/>
                <a:ext cx="96" cy="24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70" name="Arc 9"/>
              <p:cNvSpPr>
                <a:spLocks/>
              </p:cNvSpPr>
              <p:nvPr/>
            </p:nvSpPr>
            <p:spPr bwMode="auto">
              <a:xfrm rot="-10736258">
                <a:off x="3696" y="816"/>
                <a:ext cx="288"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69645" name="Group 10"/>
            <p:cNvGrpSpPr>
              <a:grpSpLocks/>
            </p:cNvGrpSpPr>
            <p:nvPr/>
          </p:nvGrpSpPr>
          <p:grpSpPr bwMode="auto">
            <a:xfrm>
              <a:off x="4080" y="816"/>
              <a:ext cx="384" cy="240"/>
              <a:chOff x="3696" y="816"/>
              <a:chExt cx="384" cy="240"/>
            </a:xfrm>
          </p:grpSpPr>
          <p:sp>
            <p:nvSpPr>
              <p:cNvPr id="69667" name="Line 11"/>
              <p:cNvSpPr>
                <a:spLocks noChangeShapeType="1"/>
              </p:cNvSpPr>
              <p:nvPr/>
            </p:nvSpPr>
            <p:spPr bwMode="auto">
              <a:xfrm flipH="1">
                <a:off x="3984" y="816"/>
                <a:ext cx="96" cy="24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68" name="Arc 12"/>
              <p:cNvSpPr>
                <a:spLocks/>
              </p:cNvSpPr>
              <p:nvPr/>
            </p:nvSpPr>
            <p:spPr bwMode="auto">
              <a:xfrm rot="-10736258">
                <a:off x="3696" y="816"/>
                <a:ext cx="288"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69646" name="Rectangle 13"/>
            <p:cNvSpPr>
              <a:spLocks noChangeArrowheads="1"/>
            </p:cNvSpPr>
            <p:nvPr/>
          </p:nvSpPr>
          <p:spPr bwMode="auto">
            <a:xfrm>
              <a:off x="1488" y="1680"/>
              <a:ext cx="2016" cy="480"/>
            </a:xfrm>
            <a:prstGeom prst="rect">
              <a:avLst/>
            </a:prstGeom>
            <a:solidFill>
              <a:srgbClr val="90D897"/>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69647" name="Line 14"/>
            <p:cNvSpPr>
              <a:spLocks noChangeShapeType="1"/>
            </p:cNvSpPr>
            <p:nvPr/>
          </p:nvSpPr>
          <p:spPr bwMode="auto">
            <a:xfrm>
              <a:off x="1344" y="1488"/>
              <a:ext cx="0" cy="240"/>
            </a:xfrm>
            <a:prstGeom prst="line">
              <a:avLst/>
            </a:prstGeom>
            <a:noFill/>
            <a:ln w="76200" cmpd="tri">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48" name="Line 15"/>
            <p:cNvSpPr>
              <a:spLocks noChangeShapeType="1"/>
            </p:cNvSpPr>
            <p:nvPr/>
          </p:nvSpPr>
          <p:spPr bwMode="auto">
            <a:xfrm>
              <a:off x="1344" y="1680"/>
              <a:ext cx="144" cy="240"/>
            </a:xfrm>
            <a:prstGeom prst="line">
              <a:avLst/>
            </a:prstGeom>
            <a:noFill/>
            <a:ln w="76200" cmpd="tri">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49" name="Rectangle 16"/>
            <p:cNvSpPr>
              <a:spLocks noChangeArrowheads="1"/>
            </p:cNvSpPr>
            <p:nvPr/>
          </p:nvSpPr>
          <p:spPr bwMode="auto">
            <a:xfrm>
              <a:off x="1056" y="1200"/>
              <a:ext cx="96" cy="144"/>
            </a:xfrm>
            <a:prstGeom prst="rect">
              <a:avLst/>
            </a:prstGeom>
            <a:solidFill>
              <a:srgbClr val="90D897"/>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69650" name="Oval 17"/>
            <p:cNvSpPr>
              <a:spLocks noChangeArrowheads="1"/>
            </p:cNvSpPr>
            <p:nvPr/>
          </p:nvSpPr>
          <p:spPr bwMode="auto">
            <a:xfrm>
              <a:off x="1104" y="1056"/>
              <a:ext cx="480" cy="432"/>
            </a:xfrm>
            <a:prstGeom prst="ellipse">
              <a:avLst/>
            </a:prstGeom>
            <a:solidFill>
              <a:srgbClr val="90D897"/>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69651" name="Line 18"/>
            <p:cNvSpPr>
              <a:spLocks noChangeShapeType="1"/>
            </p:cNvSpPr>
            <p:nvPr/>
          </p:nvSpPr>
          <p:spPr bwMode="auto">
            <a:xfrm flipV="1">
              <a:off x="3504" y="1680"/>
              <a:ext cx="144" cy="192"/>
            </a:xfrm>
            <a:prstGeom prst="line">
              <a:avLst/>
            </a:prstGeom>
            <a:noFill/>
            <a:ln w="76200" cmpd="tri">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2" name="Line 19"/>
            <p:cNvSpPr>
              <a:spLocks noChangeShapeType="1"/>
            </p:cNvSpPr>
            <p:nvPr/>
          </p:nvSpPr>
          <p:spPr bwMode="auto">
            <a:xfrm>
              <a:off x="3648" y="1488"/>
              <a:ext cx="0" cy="240"/>
            </a:xfrm>
            <a:prstGeom prst="line">
              <a:avLst/>
            </a:prstGeom>
            <a:noFill/>
            <a:ln w="76200" cmpd="tri">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3" name="Rectangle 20"/>
            <p:cNvSpPr>
              <a:spLocks noChangeArrowheads="1"/>
            </p:cNvSpPr>
            <p:nvPr/>
          </p:nvSpPr>
          <p:spPr bwMode="auto">
            <a:xfrm>
              <a:off x="3408" y="1248"/>
              <a:ext cx="480" cy="288"/>
            </a:xfrm>
            <a:prstGeom prst="rect">
              <a:avLst/>
            </a:prstGeom>
            <a:solidFill>
              <a:srgbClr val="90D897"/>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69654" name="Rectangle 21"/>
            <p:cNvSpPr>
              <a:spLocks noChangeArrowheads="1"/>
            </p:cNvSpPr>
            <p:nvPr/>
          </p:nvSpPr>
          <p:spPr bwMode="auto">
            <a:xfrm>
              <a:off x="204" y="890"/>
              <a:ext cx="864" cy="672"/>
            </a:xfrm>
            <a:prstGeom prst="rect">
              <a:avLst/>
            </a:prstGeom>
            <a:solidFill>
              <a:srgbClr val="80808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b="1">
                <a:solidFill>
                  <a:srgbClr val="FFFFFF"/>
                </a:solidFill>
              </a:endParaRPr>
            </a:p>
            <a:p>
              <a:pPr algn="ctr" eaLnBrk="1" hangingPunct="1"/>
              <a:r>
                <a:rPr lang="en-US" altLang="en-US" sz="1400" b="1">
                  <a:solidFill>
                    <a:srgbClr val="FFFFFF"/>
                  </a:solidFill>
                </a:rPr>
                <a:t>Vial</a:t>
              </a:r>
            </a:p>
            <a:p>
              <a:pPr algn="ctr" eaLnBrk="1" hangingPunct="1"/>
              <a:r>
                <a:rPr lang="en-US" altLang="en-US" sz="1400" b="1">
                  <a:solidFill>
                    <a:srgbClr val="FFFFFF"/>
                  </a:solidFill>
                </a:rPr>
                <a:t>Sterilising </a:t>
              </a:r>
            </a:p>
            <a:p>
              <a:pPr algn="ctr" eaLnBrk="1" hangingPunct="1"/>
              <a:r>
                <a:rPr lang="en-US" altLang="en-US" sz="1400" b="1">
                  <a:solidFill>
                    <a:srgbClr val="FFFFFF"/>
                  </a:solidFill>
                </a:rPr>
                <a:t>Tunnel</a:t>
              </a:r>
            </a:p>
          </p:txBody>
        </p:sp>
        <p:sp>
          <p:nvSpPr>
            <p:cNvPr id="69655" name="Line 22"/>
            <p:cNvSpPr>
              <a:spLocks noChangeShapeType="1"/>
            </p:cNvSpPr>
            <p:nvPr/>
          </p:nvSpPr>
          <p:spPr bwMode="auto">
            <a:xfrm>
              <a:off x="4740" y="799"/>
              <a:ext cx="0" cy="27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6" name="Line 23"/>
            <p:cNvSpPr>
              <a:spLocks noChangeShapeType="1"/>
            </p:cNvSpPr>
            <p:nvPr/>
          </p:nvSpPr>
          <p:spPr bwMode="auto">
            <a:xfrm flipH="1">
              <a:off x="3560" y="3521"/>
              <a:ext cx="11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7" name="Line 24"/>
            <p:cNvSpPr>
              <a:spLocks noChangeShapeType="1"/>
            </p:cNvSpPr>
            <p:nvPr/>
          </p:nvSpPr>
          <p:spPr bwMode="auto">
            <a:xfrm flipV="1">
              <a:off x="1020" y="799"/>
              <a:ext cx="0" cy="13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8" name="Line 25"/>
            <p:cNvSpPr>
              <a:spLocks noChangeShapeType="1"/>
            </p:cNvSpPr>
            <p:nvPr/>
          </p:nvSpPr>
          <p:spPr bwMode="auto">
            <a:xfrm>
              <a:off x="1020" y="799"/>
              <a:ext cx="37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9" name="Rectangle 26"/>
            <p:cNvSpPr>
              <a:spLocks noChangeArrowheads="1"/>
            </p:cNvSpPr>
            <p:nvPr/>
          </p:nvSpPr>
          <p:spPr bwMode="auto">
            <a:xfrm>
              <a:off x="1353" y="713"/>
              <a:ext cx="1455"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solidFill>
                    <a:srgbClr val="000000"/>
                  </a:solidFill>
                </a:rPr>
                <a:t>Descrambler table</a:t>
              </a:r>
            </a:p>
          </p:txBody>
        </p:sp>
        <p:sp>
          <p:nvSpPr>
            <p:cNvPr id="69660" name="Line 27"/>
            <p:cNvSpPr>
              <a:spLocks noChangeShapeType="1"/>
            </p:cNvSpPr>
            <p:nvPr/>
          </p:nvSpPr>
          <p:spPr bwMode="auto">
            <a:xfrm flipH="1">
              <a:off x="1383" y="928"/>
              <a:ext cx="238" cy="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61" name="Rectangle 28"/>
            <p:cNvSpPr>
              <a:spLocks noChangeArrowheads="1"/>
            </p:cNvSpPr>
            <p:nvPr/>
          </p:nvSpPr>
          <p:spPr bwMode="auto">
            <a:xfrm>
              <a:off x="1791" y="1706"/>
              <a:ext cx="544" cy="408"/>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solidFill>
                    <a:srgbClr val="000000"/>
                  </a:solidFill>
                </a:rPr>
                <a:t>Filling</a:t>
              </a:r>
            </a:p>
            <a:p>
              <a:pPr algn="ctr" eaLnBrk="1" hangingPunct="1"/>
              <a:r>
                <a:rPr lang="en-US" altLang="en-US" sz="1400" b="1">
                  <a:solidFill>
                    <a:srgbClr val="000000"/>
                  </a:solidFill>
                </a:rPr>
                <a:t>Zone</a:t>
              </a:r>
            </a:p>
          </p:txBody>
        </p:sp>
        <p:sp>
          <p:nvSpPr>
            <p:cNvPr id="69662" name="Rectangle 29"/>
            <p:cNvSpPr>
              <a:spLocks noChangeArrowheads="1"/>
            </p:cNvSpPr>
            <p:nvPr/>
          </p:nvSpPr>
          <p:spPr bwMode="auto">
            <a:xfrm>
              <a:off x="2653" y="1706"/>
              <a:ext cx="771" cy="408"/>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solidFill>
                    <a:srgbClr val="000000"/>
                  </a:solidFill>
                </a:rPr>
                <a:t>Stoppering</a:t>
              </a:r>
            </a:p>
            <a:p>
              <a:pPr algn="ctr" eaLnBrk="1" hangingPunct="1"/>
              <a:r>
                <a:rPr lang="en-US" altLang="en-US" sz="1400" b="1">
                  <a:solidFill>
                    <a:srgbClr val="000000"/>
                  </a:solidFill>
                </a:rPr>
                <a:t>Zone</a:t>
              </a:r>
            </a:p>
          </p:txBody>
        </p:sp>
        <p:sp>
          <p:nvSpPr>
            <p:cNvPr id="69663" name="Rectangle 30"/>
            <p:cNvSpPr>
              <a:spLocks noChangeArrowheads="1"/>
            </p:cNvSpPr>
            <p:nvPr/>
          </p:nvSpPr>
          <p:spPr bwMode="auto">
            <a:xfrm>
              <a:off x="3878" y="1888"/>
              <a:ext cx="862"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solidFill>
                    <a:srgbClr val="000000"/>
                  </a:solidFill>
                </a:rPr>
                <a:t>Capping</a:t>
              </a:r>
            </a:p>
            <a:p>
              <a:pPr algn="ctr" eaLnBrk="1" hangingPunct="1"/>
              <a:r>
                <a:rPr lang="en-US" altLang="en-US" sz="1400" b="1">
                  <a:solidFill>
                    <a:srgbClr val="000000"/>
                  </a:solidFill>
                </a:rPr>
                <a:t>station</a:t>
              </a:r>
            </a:p>
          </p:txBody>
        </p:sp>
        <p:sp>
          <p:nvSpPr>
            <p:cNvPr id="69664" name="Line 31"/>
            <p:cNvSpPr>
              <a:spLocks noChangeShapeType="1"/>
            </p:cNvSpPr>
            <p:nvPr/>
          </p:nvSpPr>
          <p:spPr bwMode="auto">
            <a:xfrm flipH="1" flipV="1">
              <a:off x="3696" y="1434"/>
              <a:ext cx="409" cy="4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65" name="Line 32"/>
            <p:cNvSpPr>
              <a:spLocks noChangeShapeType="1"/>
            </p:cNvSpPr>
            <p:nvPr/>
          </p:nvSpPr>
          <p:spPr bwMode="auto">
            <a:xfrm flipV="1">
              <a:off x="3560" y="2160"/>
              <a:ext cx="0" cy="13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66" name="Line 33"/>
            <p:cNvSpPr>
              <a:spLocks noChangeShapeType="1"/>
            </p:cNvSpPr>
            <p:nvPr/>
          </p:nvSpPr>
          <p:spPr bwMode="auto">
            <a:xfrm flipH="1">
              <a:off x="1020" y="2160"/>
              <a:ext cx="25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6" name="TextBox 45"/>
          <p:cNvSpPr txBox="1"/>
          <p:nvPr/>
        </p:nvSpPr>
        <p:spPr>
          <a:xfrm>
            <a:off x="906463" y="3692526"/>
            <a:ext cx="5334000" cy="1839913"/>
          </a:xfrm>
          <a:prstGeom prst="rect">
            <a:avLst/>
          </a:prstGeom>
          <a:noFill/>
        </p:spPr>
        <p:txBody>
          <a:bodyPr lIns="78199" tIns="39100" rIns="78199" bIns="39100">
            <a:spAutoFit/>
          </a:bodyPr>
          <a:lstStyle/>
          <a:p>
            <a:pPr>
              <a:defRPr/>
            </a:pPr>
            <a:r>
              <a:rPr lang="en-GB" sz="1700" dirty="0">
                <a:latin typeface="+mn-lt"/>
              </a:rPr>
              <a:t>Where are the critical locations ?</a:t>
            </a:r>
          </a:p>
          <a:p>
            <a:pPr marL="293248" indent="-293248">
              <a:spcBef>
                <a:spcPts val="513"/>
              </a:spcBef>
              <a:spcAft>
                <a:spcPts val="513"/>
              </a:spcAft>
              <a:buFont typeface="+mj-lt"/>
              <a:buAutoNum type="arabicPeriod"/>
              <a:defRPr/>
            </a:pPr>
            <a:r>
              <a:rPr lang="en-GB" sz="1700" dirty="0">
                <a:latin typeface="+mn-lt"/>
              </a:rPr>
              <a:t>What is the level of segregation between the Grade A and Grade B areas?</a:t>
            </a:r>
          </a:p>
          <a:p>
            <a:pPr marL="293248" indent="-293248">
              <a:spcBef>
                <a:spcPts val="513"/>
              </a:spcBef>
              <a:spcAft>
                <a:spcPts val="513"/>
              </a:spcAft>
              <a:buFont typeface="+mj-lt"/>
              <a:buAutoNum type="arabicPeriod"/>
              <a:defRPr/>
            </a:pPr>
            <a:r>
              <a:rPr lang="en-GB" sz="1700" dirty="0">
                <a:latin typeface="+mn-lt"/>
              </a:rPr>
              <a:t>Where will there be operator interventions and therefore an increased risk of the Grade A and B zones coming into contact?</a:t>
            </a:r>
            <a:endParaRPr lang="en-US" sz="1700" dirty="0">
              <a:latin typeface="+mn-lt"/>
            </a:endParaRPr>
          </a:p>
        </p:txBody>
      </p:sp>
      <p:sp>
        <p:nvSpPr>
          <p:cNvPr id="69636" name="TextBox 43"/>
          <p:cNvSpPr txBox="1">
            <a:spLocks noChangeArrowheads="1"/>
          </p:cNvSpPr>
          <p:nvPr/>
        </p:nvSpPr>
        <p:spPr bwMode="auto">
          <a:xfrm>
            <a:off x="7105651" y="4024313"/>
            <a:ext cx="11969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199" tIns="39100" rIns="78199" bIns="3910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a:t>GRADE B</a:t>
            </a:r>
            <a:endParaRPr lang="en-US" altLang="en-US"/>
          </a:p>
        </p:txBody>
      </p:sp>
      <p:sp>
        <p:nvSpPr>
          <p:cNvPr id="38"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69DA4EE-D4A8-42CF-A2FC-61B8A2A6061D}" type="slidenum">
              <a:rPr lang="en-US" altLang="en-US">
                <a:solidFill>
                  <a:srgbClr val="FFFFFF"/>
                </a:solidFill>
                <a:latin typeface="Century Gothic" panose="020B0502020202020204" pitchFamily="34" charset="0"/>
              </a:rPr>
              <a:pPr eaLnBrk="1" hangingPunct="1"/>
              <a:t>37</a:t>
            </a:fld>
            <a:endParaRPr lang="en-US" altLang="en-US">
              <a:solidFill>
                <a:schemeClr val="bg1"/>
              </a:solidFill>
              <a:latin typeface="Century Gothic" panose="020B0502020202020204" pitchFamily="34" charset="0"/>
            </a:endParaRPr>
          </a:p>
        </p:txBody>
      </p:sp>
      <p:sp>
        <p:nvSpPr>
          <p:cNvPr id="39"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40"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sp>
        <p:nvSpPr>
          <p:cNvPr id="69640" name="Rectangle 7"/>
          <p:cNvSpPr>
            <a:spLocks noGrp="1" noChangeArrowheads="1"/>
          </p:cNvSpPr>
          <p:nvPr>
            <p:ph type="title" idx="4294967295"/>
          </p:nvPr>
        </p:nvSpPr>
        <p:spPr>
          <a:xfrm>
            <a:off x="623889" y="690563"/>
            <a:ext cx="7902575" cy="512762"/>
          </a:xfrm>
        </p:spPr>
        <p:txBody>
          <a:bodyPr/>
          <a:lstStyle/>
          <a:p>
            <a:r>
              <a:rPr lang="en-US" altLang="en-US" sz="3100"/>
              <a:t>Grade B </a:t>
            </a:r>
            <a:r>
              <a:rPr lang="en-US" altLang="en-US" sz="2100"/>
              <a:t>– Identify Critical Locations</a:t>
            </a:r>
          </a:p>
        </p:txBody>
      </p:sp>
      <p:pic>
        <p:nvPicPr>
          <p:cNvPr id="696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8938" y="4657725"/>
            <a:ext cx="652462"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8024680"/>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title" idx="4294967295"/>
          </p:nvPr>
        </p:nvSpPr>
        <p:spPr>
          <a:xfrm>
            <a:off x="623889" y="690563"/>
            <a:ext cx="6840537" cy="512762"/>
          </a:xfrm>
        </p:spPr>
        <p:txBody>
          <a:bodyPr/>
          <a:lstStyle/>
          <a:p>
            <a:r>
              <a:rPr lang="en-US" altLang="en-US" sz="3100"/>
              <a:t>Grade B</a:t>
            </a:r>
            <a:endParaRPr lang="en-US" altLang="en-US" sz="2100"/>
          </a:p>
        </p:txBody>
      </p:sp>
      <p:sp>
        <p:nvSpPr>
          <p:cNvPr id="36" name="TextBox 35"/>
          <p:cNvSpPr txBox="1"/>
          <p:nvPr/>
        </p:nvSpPr>
        <p:spPr>
          <a:xfrm>
            <a:off x="484188" y="1227139"/>
            <a:ext cx="7620000" cy="5113337"/>
          </a:xfrm>
          <a:prstGeom prst="rect">
            <a:avLst/>
          </a:prstGeom>
          <a:noFill/>
        </p:spPr>
        <p:txBody>
          <a:bodyPr lIns="78199" tIns="39100" rIns="78199" bIns="39100">
            <a:spAutoFit/>
          </a:bodyPr>
          <a:lstStyle/>
          <a:p>
            <a:pPr>
              <a:defRPr/>
            </a:pPr>
            <a:r>
              <a:rPr lang="en-GB" sz="2100" b="1" dirty="0"/>
              <a:t>Identify Critical Locations:</a:t>
            </a:r>
          </a:p>
          <a:p>
            <a:pPr>
              <a:defRPr/>
            </a:pPr>
            <a:endParaRPr lang="en-GB" sz="2100" b="1" dirty="0"/>
          </a:p>
          <a:p>
            <a:pPr>
              <a:defRPr/>
            </a:pPr>
            <a:r>
              <a:rPr lang="en-GB" sz="2100" dirty="0">
                <a:latin typeface="+mn-lt"/>
              </a:rPr>
              <a:t>Risk Based approach to identifying critical monitoring Locations – Note: these are not the final probe positions, in any case at this stage the facility may not yet be built!</a:t>
            </a:r>
          </a:p>
          <a:p>
            <a:pPr>
              <a:defRPr/>
            </a:pPr>
            <a:endParaRPr lang="en-GB" sz="2100" dirty="0"/>
          </a:p>
          <a:p>
            <a:pPr marL="293248" indent="-293248">
              <a:spcBef>
                <a:spcPts val="513"/>
              </a:spcBef>
              <a:spcAft>
                <a:spcPts val="513"/>
              </a:spcAft>
              <a:buFont typeface="+mj-lt"/>
              <a:buAutoNum type="arabicPeriod"/>
              <a:defRPr/>
            </a:pPr>
            <a:r>
              <a:rPr lang="en-GB" sz="2100" dirty="0">
                <a:latin typeface="+mn-lt"/>
              </a:rPr>
              <a:t>Understand workflow in the Grade B Zone</a:t>
            </a:r>
          </a:p>
          <a:p>
            <a:pPr marL="293248" indent="-293248">
              <a:spcBef>
                <a:spcPts val="513"/>
              </a:spcBef>
              <a:spcAft>
                <a:spcPts val="513"/>
              </a:spcAft>
              <a:buFont typeface="+mj-lt"/>
              <a:buAutoNum type="arabicPeriod"/>
              <a:defRPr/>
            </a:pPr>
            <a:r>
              <a:rPr lang="en-GB" sz="2100" dirty="0">
                <a:latin typeface="+mn-lt"/>
              </a:rPr>
              <a:t>What is the level of segregation between Grade A and B zones </a:t>
            </a:r>
          </a:p>
          <a:p>
            <a:pPr marL="830870" lvl="1" indent="-439872">
              <a:spcBef>
                <a:spcPts val="513"/>
              </a:spcBef>
              <a:spcAft>
                <a:spcPts val="513"/>
              </a:spcAft>
              <a:buFont typeface="+mj-lt"/>
              <a:buAutoNum type="romanUcPeriod"/>
              <a:defRPr/>
            </a:pPr>
            <a:r>
              <a:rPr lang="en-GB" sz="2100" dirty="0">
                <a:latin typeface="+mn-lt"/>
              </a:rPr>
              <a:t>Open Process?</a:t>
            </a:r>
          </a:p>
          <a:p>
            <a:pPr marL="830870" lvl="1" indent="-439872">
              <a:spcBef>
                <a:spcPts val="513"/>
              </a:spcBef>
              <a:spcAft>
                <a:spcPts val="513"/>
              </a:spcAft>
              <a:buFont typeface="+mj-lt"/>
              <a:buAutoNum type="romanUcPeriod"/>
              <a:defRPr/>
            </a:pPr>
            <a:r>
              <a:rPr lang="en-GB" sz="2100" dirty="0">
                <a:latin typeface="+mn-lt"/>
              </a:rPr>
              <a:t>RABS?</a:t>
            </a:r>
          </a:p>
          <a:p>
            <a:pPr marL="830870" lvl="1" indent="-439872">
              <a:spcBef>
                <a:spcPts val="513"/>
              </a:spcBef>
              <a:spcAft>
                <a:spcPts val="513"/>
              </a:spcAft>
              <a:defRPr/>
            </a:pPr>
            <a:endParaRPr lang="en-GB" sz="2100" dirty="0"/>
          </a:p>
          <a:p>
            <a:pPr marL="293248" indent="-293248">
              <a:spcBef>
                <a:spcPts val="513"/>
              </a:spcBef>
              <a:spcAft>
                <a:spcPts val="513"/>
              </a:spcAft>
              <a:buFont typeface="+mj-lt"/>
              <a:buAutoNum type="arabicPeriod"/>
              <a:defRPr/>
            </a:pPr>
            <a:endParaRPr lang="en-GB" sz="2100" dirty="0"/>
          </a:p>
          <a:p>
            <a:pPr>
              <a:spcBef>
                <a:spcPts val="513"/>
              </a:spcBef>
              <a:spcAft>
                <a:spcPts val="513"/>
              </a:spcAft>
              <a:defRPr/>
            </a:pPr>
            <a:endParaRPr lang="en-US" sz="2100" dirty="0"/>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1B949DE-B848-493B-B0A5-8E88080B67F9}" type="slidenum">
              <a:rPr lang="en-US" altLang="en-US">
                <a:solidFill>
                  <a:srgbClr val="FFFFFF"/>
                </a:solidFill>
                <a:latin typeface="Century Gothic" panose="020B0502020202020204" pitchFamily="34" charset="0"/>
              </a:rPr>
              <a:pPr eaLnBrk="1" hangingPunct="1"/>
              <a:t>38</a:t>
            </a:fld>
            <a:endParaRPr lang="en-US" altLang="en-US">
              <a:solidFill>
                <a:schemeClr val="bg1"/>
              </a:solidFill>
              <a:latin typeface="Century Gothic" panose="020B0502020202020204" pitchFamily="34" charset="0"/>
            </a:endParaRPr>
          </a:p>
        </p:txBody>
      </p:sp>
      <p:sp>
        <p:nvSpPr>
          <p:cNvPr id="5"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6"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spTree>
    <p:extLst>
      <p:ext uri="{BB962C8B-B14F-4D97-AF65-F5344CB8AC3E}">
        <p14:creationId xmlns:p14="http://schemas.microsoft.com/office/powerpoint/2010/main" val="3094260386"/>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731964" y="571500"/>
            <a:ext cx="5749925" cy="952500"/>
          </a:xfrm>
        </p:spPr>
        <p:txBody>
          <a:bodyPr>
            <a:normAutofit fontScale="90000"/>
          </a:bodyPr>
          <a:lstStyle/>
          <a:p>
            <a:pPr>
              <a:defRPr/>
            </a:pPr>
            <a:r>
              <a:rPr lang="en-GB" smtClean="0"/>
              <a:t>Grade B probe positions</a:t>
            </a:r>
            <a:endParaRPr lang="en-US" smtClean="0"/>
          </a:p>
        </p:txBody>
      </p:sp>
      <p:sp>
        <p:nvSpPr>
          <p:cNvPr id="72707" name="Rectangle 5"/>
          <p:cNvSpPr>
            <a:spLocks noChangeArrowheads="1"/>
          </p:cNvSpPr>
          <p:nvPr/>
        </p:nvSpPr>
        <p:spPr bwMode="auto">
          <a:xfrm>
            <a:off x="2249489" y="1746251"/>
            <a:ext cx="5138737" cy="190341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8199" tIns="39100" rIns="78199" bIns="391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72708" name="Rectangle 6"/>
          <p:cNvSpPr>
            <a:spLocks noChangeArrowheads="1"/>
          </p:cNvSpPr>
          <p:nvPr/>
        </p:nvSpPr>
        <p:spPr bwMode="auto">
          <a:xfrm flipH="1">
            <a:off x="6865938" y="1746251"/>
            <a:ext cx="2176462" cy="38068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8199" tIns="39100" rIns="78199" bIns="391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nvGrpSpPr>
          <p:cNvPr id="72709" name="Group 7"/>
          <p:cNvGrpSpPr>
            <a:grpSpLocks/>
          </p:cNvGrpSpPr>
          <p:nvPr/>
        </p:nvGrpSpPr>
        <p:grpSpPr bwMode="auto">
          <a:xfrm>
            <a:off x="7126288" y="1746251"/>
            <a:ext cx="696912" cy="339725"/>
            <a:chOff x="3696" y="816"/>
            <a:chExt cx="384" cy="240"/>
          </a:xfrm>
        </p:grpSpPr>
        <p:sp>
          <p:nvSpPr>
            <p:cNvPr id="72775" name="Line 8"/>
            <p:cNvSpPr>
              <a:spLocks noChangeShapeType="1"/>
            </p:cNvSpPr>
            <p:nvPr/>
          </p:nvSpPr>
          <p:spPr bwMode="auto">
            <a:xfrm flipH="1">
              <a:off x="3984" y="816"/>
              <a:ext cx="96" cy="24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76" name="Arc 9"/>
            <p:cNvSpPr>
              <a:spLocks/>
            </p:cNvSpPr>
            <p:nvPr/>
          </p:nvSpPr>
          <p:spPr bwMode="auto">
            <a:xfrm rot="-10736258">
              <a:off x="3696" y="816"/>
              <a:ext cx="288"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72710" name="Group 10"/>
          <p:cNvGrpSpPr>
            <a:grpSpLocks/>
          </p:cNvGrpSpPr>
          <p:nvPr/>
        </p:nvGrpSpPr>
        <p:grpSpPr bwMode="auto">
          <a:xfrm>
            <a:off x="7823201" y="1746251"/>
            <a:ext cx="696913" cy="339725"/>
            <a:chOff x="3696" y="816"/>
            <a:chExt cx="384" cy="240"/>
          </a:xfrm>
        </p:grpSpPr>
        <p:sp>
          <p:nvSpPr>
            <p:cNvPr id="72773" name="Line 11"/>
            <p:cNvSpPr>
              <a:spLocks noChangeShapeType="1"/>
            </p:cNvSpPr>
            <p:nvPr/>
          </p:nvSpPr>
          <p:spPr bwMode="auto">
            <a:xfrm flipH="1">
              <a:off x="3984" y="816"/>
              <a:ext cx="96" cy="24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74" name="Arc 12"/>
            <p:cNvSpPr>
              <a:spLocks/>
            </p:cNvSpPr>
            <p:nvPr/>
          </p:nvSpPr>
          <p:spPr bwMode="auto">
            <a:xfrm rot="-10736258">
              <a:off x="3696" y="816"/>
              <a:ext cx="288"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72711" name="Rectangle 13"/>
          <p:cNvSpPr>
            <a:spLocks noChangeArrowheads="1"/>
          </p:cNvSpPr>
          <p:nvPr/>
        </p:nvSpPr>
        <p:spPr bwMode="auto">
          <a:xfrm>
            <a:off x="3086100" y="2957513"/>
            <a:ext cx="3657600" cy="679450"/>
          </a:xfrm>
          <a:prstGeom prst="rect">
            <a:avLst/>
          </a:prstGeom>
          <a:solidFill>
            <a:srgbClr val="90D897"/>
          </a:solidFill>
          <a:ln w="9525">
            <a:solidFill>
              <a:schemeClr val="tx1"/>
            </a:solidFill>
            <a:miter lim="800000"/>
            <a:headEnd/>
            <a:tailEnd/>
          </a:ln>
        </p:spPr>
        <p:txBody>
          <a:bodyPr wrap="none" lIns="78199" tIns="39100" rIns="78199" bIns="391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72712" name="Line 14"/>
          <p:cNvSpPr>
            <a:spLocks noChangeShapeType="1"/>
          </p:cNvSpPr>
          <p:nvPr/>
        </p:nvSpPr>
        <p:spPr bwMode="auto">
          <a:xfrm>
            <a:off x="2859088" y="2697163"/>
            <a:ext cx="0" cy="341312"/>
          </a:xfrm>
          <a:prstGeom prst="line">
            <a:avLst/>
          </a:prstGeom>
          <a:noFill/>
          <a:ln w="76200" cmpd="tri">
            <a:solidFill>
              <a:srgbClr val="339933"/>
            </a:solidFill>
            <a:round/>
            <a:headEnd/>
            <a:tailEnd/>
          </a:ln>
          <a:extLst>
            <a:ext uri="{909E8E84-426E-40DD-AFC4-6F175D3DCCD1}">
              <a14:hiddenFill xmlns:a14="http://schemas.microsoft.com/office/drawing/2010/main">
                <a:noFill/>
              </a14:hiddenFill>
            </a:ext>
          </a:extLst>
        </p:spPr>
        <p:txBody>
          <a:bodyPr lIns="78199" tIns="39100" rIns="78199" bIns="39100"/>
          <a:lstStyle/>
          <a:p>
            <a:endParaRPr lang="en-US"/>
          </a:p>
        </p:txBody>
      </p:sp>
      <p:sp>
        <p:nvSpPr>
          <p:cNvPr id="72713" name="Line 15"/>
          <p:cNvSpPr>
            <a:spLocks noChangeShapeType="1"/>
          </p:cNvSpPr>
          <p:nvPr/>
        </p:nvSpPr>
        <p:spPr bwMode="auto">
          <a:xfrm>
            <a:off x="2859088" y="2970214"/>
            <a:ext cx="260350" cy="339725"/>
          </a:xfrm>
          <a:prstGeom prst="line">
            <a:avLst/>
          </a:prstGeom>
          <a:noFill/>
          <a:ln w="76200" cmpd="tri">
            <a:solidFill>
              <a:srgbClr val="339933"/>
            </a:solidFill>
            <a:round/>
            <a:headEnd/>
            <a:tailEnd/>
          </a:ln>
          <a:extLst>
            <a:ext uri="{909E8E84-426E-40DD-AFC4-6F175D3DCCD1}">
              <a14:hiddenFill xmlns:a14="http://schemas.microsoft.com/office/drawing/2010/main">
                <a:noFill/>
              </a14:hiddenFill>
            </a:ext>
          </a:extLst>
        </p:spPr>
        <p:txBody>
          <a:bodyPr lIns="78199" tIns="39100" rIns="78199" bIns="39100"/>
          <a:lstStyle/>
          <a:p>
            <a:endParaRPr lang="en-US"/>
          </a:p>
        </p:txBody>
      </p:sp>
      <p:sp>
        <p:nvSpPr>
          <p:cNvPr id="72714" name="Rectangle 16"/>
          <p:cNvSpPr>
            <a:spLocks noChangeArrowheads="1"/>
          </p:cNvSpPr>
          <p:nvPr/>
        </p:nvSpPr>
        <p:spPr bwMode="auto">
          <a:xfrm>
            <a:off x="2336801" y="2290763"/>
            <a:ext cx="174625" cy="203200"/>
          </a:xfrm>
          <a:prstGeom prst="rect">
            <a:avLst/>
          </a:prstGeom>
          <a:solidFill>
            <a:srgbClr val="90D897"/>
          </a:solidFill>
          <a:ln w="9525">
            <a:solidFill>
              <a:schemeClr val="tx1"/>
            </a:solidFill>
            <a:miter lim="800000"/>
            <a:headEnd/>
            <a:tailEnd/>
          </a:ln>
        </p:spPr>
        <p:txBody>
          <a:bodyPr wrap="none" lIns="78199" tIns="39100" rIns="78199" bIns="391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72715" name="Oval 17"/>
          <p:cNvSpPr>
            <a:spLocks noChangeArrowheads="1"/>
          </p:cNvSpPr>
          <p:nvPr/>
        </p:nvSpPr>
        <p:spPr bwMode="auto">
          <a:xfrm>
            <a:off x="2424113" y="2085975"/>
            <a:ext cx="869950" cy="611188"/>
          </a:xfrm>
          <a:prstGeom prst="ellipse">
            <a:avLst/>
          </a:prstGeom>
          <a:solidFill>
            <a:srgbClr val="90D897"/>
          </a:solidFill>
          <a:ln w="9525">
            <a:solidFill>
              <a:schemeClr val="tx1"/>
            </a:solidFill>
            <a:round/>
            <a:headEnd/>
            <a:tailEnd/>
          </a:ln>
        </p:spPr>
        <p:txBody>
          <a:bodyPr wrap="none" lIns="78199" tIns="39100" rIns="78199" bIns="391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72716" name="Line 18"/>
          <p:cNvSpPr>
            <a:spLocks noChangeShapeType="1"/>
          </p:cNvSpPr>
          <p:nvPr/>
        </p:nvSpPr>
        <p:spPr bwMode="auto">
          <a:xfrm flipV="1">
            <a:off x="6778625" y="2970213"/>
            <a:ext cx="261938" cy="271462"/>
          </a:xfrm>
          <a:prstGeom prst="line">
            <a:avLst/>
          </a:prstGeom>
          <a:noFill/>
          <a:ln w="76200" cmpd="tri">
            <a:solidFill>
              <a:srgbClr val="339933"/>
            </a:solidFill>
            <a:round/>
            <a:headEnd/>
            <a:tailEnd/>
          </a:ln>
          <a:extLst>
            <a:ext uri="{909E8E84-426E-40DD-AFC4-6F175D3DCCD1}">
              <a14:hiddenFill xmlns:a14="http://schemas.microsoft.com/office/drawing/2010/main">
                <a:noFill/>
              </a14:hiddenFill>
            </a:ext>
          </a:extLst>
        </p:spPr>
        <p:txBody>
          <a:bodyPr lIns="78199" tIns="39100" rIns="78199" bIns="39100"/>
          <a:lstStyle/>
          <a:p>
            <a:endParaRPr lang="en-US"/>
          </a:p>
        </p:txBody>
      </p:sp>
      <p:sp>
        <p:nvSpPr>
          <p:cNvPr id="72717" name="Line 19"/>
          <p:cNvSpPr>
            <a:spLocks noChangeShapeType="1"/>
          </p:cNvSpPr>
          <p:nvPr/>
        </p:nvSpPr>
        <p:spPr bwMode="auto">
          <a:xfrm>
            <a:off x="7040563" y="2697163"/>
            <a:ext cx="0" cy="341312"/>
          </a:xfrm>
          <a:prstGeom prst="line">
            <a:avLst/>
          </a:prstGeom>
          <a:noFill/>
          <a:ln w="76200" cmpd="tri">
            <a:solidFill>
              <a:srgbClr val="339933"/>
            </a:solidFill>
            <a:round/>
            <a:headEnd/>
            <a:tailEnd/>
          </a:ln>
          <a:extLst>
            <a:ext uri="{909E8E84-426E-40DD-AFC4-6F175D3DCCD1}">
              <a14:hiddenFill xmlns:a14="http://schemas.microsoft.com/office/drawing/2010/main">
                <a:noFill/>
              </a14:hiddenFill>
            </a:ext>
          </a:extLst>
        </p:spPr>
        <p:txBody>
          <a:bodyPr lIns="78199" tIns="39100" rIns="78199" bIns="39100"/>
          <a:lstStyle/>
          <a:p>
            <a:endParaRPr lang="en-US"/>
          </a:p>
        </p:txBody>
      </p:sp>
      <p:sp>
        <p:nvSpPr>
          <p:cNvPr id="72718" name="Rectangle 20"/>
          <p:cNvSpPr>
            <a:spLocks noChangeArrowheads="1"/>
          </p:cNvSpPr>
          <p:nvPr/>
        </p:nvSpPr>
        <p:spPr bwMode="auto">
          <a:xfrm>
            <a:off x="6604000" y="2357439"/>
            <a:ext cx="871538" cy="407987"/>
          </a:xfrm>
          <a:prstGeom prst="rect">
            <a:avLst/>
          </a:prstGeom>
          <a:solidFill>
            <a:srgbClr val="90D897"/>
          </a:solidFill>
          <a:ln w="9525">
            <a:solidFill>
              <a:schemeClr val="tx1"/>
            </a:solidFill>
            <a:miter lim="800000"/>
            <a:headEnd/>
            <a:tailEnd/>
          </a:ln>
        </p:spPr>
        <p:txBody>
          <a:bodyPr wrap="none" lIns="78199" tIns="39100" rIns="78199" bIns="391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72719" name="Rectangle 21"/>
          <p:cNvSpPr>
            <a:spLocks noChangeArrowheads="1"/>
          </p:cNvSpPr>
          <p:nvPr/>
        </p:nvSpPr>
        <p:spPr bwMode="auto">
          <a:xfrm>
            <a:off x="790576" y="1852613"/>
            <a:ext cx="1566863" cy="950912"/>
          </a:xfrm>
          <a:prstGeom prst="rect">
            <a:avLst/>
          </a:prstGeom>
          <a:solidFill>
            <a:srgbClr val="808080"/>
          </a:solidFill>
          <a:ln w="9525">
            <a:solidFill>
              <a:schemeClr val="tx1"/>
            </a:solidFill>
            <a:miter lim="800000"/>
            <a:headEnd/>
            <a:tailEnd/>
          </a:ln>
        </p:spPr>
        <p:txBody>
          <a:bodyPr wrap="none" lIns="78199" tIns="39100" rIns="78199" bIns="391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b="1">
              <a:solidFill>
                <a:srgbClr val="FFFFFF"/>
              </a:solidFill>
            </a:endParaRPr>
          </a:p>
          <a:p>
            <a:pPr algn="ctr" eaLnBrk="1" hangingPunct="1"/>
            <a:r>
              <a:rPr lang="en-US" altLang="en-US" sz="1400" b="1">
                <a:solidFill>
                  <a:srgbClr val="FFFFFF"/>
                </a:solidFill>
              </a:rPr>
              <a:t>Vial</a:t>
            </a:r>
          </a:p>
          <a:p>
            <a:pPr algn="ctr" eaLnBrk="1" hangingPunct="1"/>
            <a:r>
              <a:rPr lang="en-US" altLang="en-US" sz="1400" b="1">
                <a:solidFill>
                  <a:srgbClr val="FFFFFF"/>
                </a:solidFill>
              </a:rPr>
              <a:t>Sterilising </a:t>
            </a:r>
          </a:p>
          <a:p>
            <a:pPr algn="ctr" eaLnBrk="1" hangingPunct="1"/>
            <a:r>
              <a:rPr lang="en-US" altLang="en-US" sz="1400" b="1">
                <a:solidFill>
                  <a:srgbClr val="FFFFFF"/>
                </a:solidFill>
              </a:rPr>
              <a:t>Tunnel</a:t>
            </a:r>
          </a:p>
        </p:txBody>
      </p:sp>
      <p:grpSp>
        <p:nvGrpSpPr>
          <p:cNvPr id="72720" name="Group 22"/>
          <p:cNvGrpSpPr>
            <a:grpSpLocks noChangeAspect="1"/>
          </p:cNvGrpSpPr>
          <p:nvPr/>
        </p:nvGrpSpPr>
        <p:grpSpPr bwMode="auto">
          <a:xfrm>
            <a:off x="3835401" y="2751138"/>
            <a:ext cx="593725" cy="576262"/>
            <a:chOff x="1020" y="3475"/>
            <a:chExt cx="545" cy="681"/>
          </a:xfrm>
        </p:grpSpPr>
        <p:grpSp>
          <p:nvGrpSpPr>
            <p:cNvPr id="72768" name="Group 23"/>
            <p:cNvGrpSpPr>
              <a:grpSpLocks noChangeAspect="1"/>
            </p:cNvGrpSpPr>
            <p:nvPr/>
          </p:nvGrpSpPr>
          <p:grpSpPr bwMode="auto">
            <a:xfrm>
              <a:off x="1020" y="3475"/>
              <a:ext cx="545" cy="681"/>
              <a:chOff x="1020" y="3475"/>
              <a:chExt cx="545" cy="681"/>
            </a:xfrm>
          </p:grpSpPr>
          <p:sp>
            <p:nvSpPr>
              <p:cNvPr id="72771" name="AutoShape 24"/>
              <p:cNvSpPr>
                <a:spLocks noChangeAspect="1" noChangeArrowheads="1"/>
              </p:cNvSpPr>
              <p:nvPr/>
            </p:nvSpPr>
            <p:spPr bwMode="auto">
              <a:xfrm>
                <a:off x="1020" y="3522"/>
                <a:ext cx="545" cy="63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34 h 21600"/>
                </a:gdLst>
                <a:ahLst/>
                <a:cxnLst>
                  <a:cxn ang="T8">
                    <a:pos x="T0" y="T1"/>
                  </a:cxn>
                  <a:cxn ang="T9">
                    <a:pos x="T2" y="T3"/>
                  </a:cxn>
                  <a:cxn ang="T10">
                    <a:pos x="T4" y="T5"/>
                  </a:cxn>
                  <a:cxn ang="T11">
                    <a:pos x="T6" y="T7"/>
                  </a:cxn>
                </a:cxnLst>
                <a:rect l="T12" t="T13" r="T14" b="T15"/>
                <a:pathLst>
                  <a:path w="21600" h="21600">
                    <a:moveTo>
                      <a:pt x="3607" y="10817"/>
                    </a:moveTo>
                    <a:cubicBezTo>
                      <a:pt x="3607" y="10811"/>
                      <a:pt x="3607" y="10805"/>
                      <a:pt x="3607" y="10800"/>
                    </a:cubicBezTo>
                    <a:cubicBezTo>
                      <a:pt x="3607" y="6827"/>
                      <a:pt x="6827" y="3607"/>
                      <a:pt x="10800" y="3607"/>
                    </a:cubicBezTo>
                    <a:cubicBezTo>
                      <a:pt x="14772" y="3607"/>
                      <a:pt x="17993" y="6827"/>
                      <a:pt x="17993" y="10800"/>
                    </a:cubicBezTo>
                    <a:cubicBezTo>
                      <a:pt x="17993" y="10805"/>
                      <a:pt x="17992" y="10811"/>
                      <a:pt x="17992" y="10817"/>
                    </a:cubicBezTo>
                    <a:lnTo>
                      <a:pt x="21599" y="10825"/>
                    </a:lnTo>
                    <a:cubicBezTo>
                      <a:pt x="21599" y="10817"/>
                      <a:pt x="21600" y="10808"/>
                      <a:pt x="21600" y="10800"/>
                    </a:cubicBezTo>
                    <a:cubicBezTo>
                      <a:pt x="21600" y="4835"/>
                      <a:pt x="16764" y="0"/>
                      <a:pt x="10800" y="0"/>
                    </a:cubicBezTo>
                    <a:cubicBezTo>
                      <a:pt x="4835" y="0"/>
                      <a:pt x="0" y="4835"/>
                      <a:pt x="0" y="10800"/>
                    </a:cubicBezTo>
                    <a:cubicBezTo>
                      <a:pt x="-1" y="10808"/>
                      <a:pt x="0" y="10817"/>
                      <a:pt x="0" y="10825"/>
                    </a:cubicBezTo>
                    <a:lnTo>
                      <a:pt x="3607" y="10817"/>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72772" name="Oval 25"/>
              <p:cNvSpPr>
                <a:spLocks noChangeAspect="1" noChangeArrowheads="1"/>
              </p:cNvSpPr>
              <p:nvPr/>
            </p:nvSpPr>
            <p:spPr bwMode="auto">
              <a:xfrm>
                <a:off x="1202" y="3475"/>
                <a:ext cx="182" cy="18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sp>
          <p:nvSpPr>
            <p:cNvPr id="72769" name="AutoShape 26"/>
            <p:cNvSpPr>
              <a:spLocks noChangeAspect="1" noChangeArrowheads="1"/>
            </p:cNvSpPr>
            <p:nvPr/>
          </p:nvSpPr>
          <p:spPr bwMode="auto">
            <a:xfrm rot="-5400000">
              <a:off x="1452" y="3815"/>
              <a:ext cx="135" cy="93"/>
            </a:xfrm>
            <a:prstGeom prst="roundRect">
              <a:avLst>
                <a:gd name="adj" fmla="val 16667"/>
              </a:avLst>
            </a:prstGeom>
            <a:solidFill>
              <a:srgbClr val="FF99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72770" name="AutoShape 27"/>
            <p:cNvSpPr>
              <a:spLocks noChangeAspect="1" noChangeArrowheads="1"/>
            </p:cNvSpPr>
            <p:nvPr/>
          </p:nvSpPr>
          <p:spPr bwMode="auto">
            <a:xfrm rot="-5400000">
              <a:off x="998" y="3816"/>
              <a:ext cx="135" cy="92"/>
            </a:xfrm>
            <a:prstGeom prst="roundRect">
              <a:avLst>
                <a:gd name="adj" fmla="val 16667"/>
              </a:avLst>
            </a:prstGeom>
            <a:solidFill>
              <a:srgbClr val="FF99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grpSp>
        <p:nvGrpSpPr>
          <p:cNvPr id="72721" name="Group 28"/>
          <p:cNvGrpSpPr>
            <a:grpSpLocks noChangeAspect="1"/>
          </p:cNvGrpSpPr>
          <p:nvPr/>
        </p:nvGrpSpPr>
        <p:grpSpPr bwMode="auto">
          <a:xfrm rot="5400000">
            <a:off x="2986882" y="2035970"/>
            <a:ext cx="461963" cy="739775"/>
            <a:chOff x="1020" y="3475"/>
            <a:chExt cx="545" cy="681"/>
          </a:xfrm>
        </p:grpSpPr>
        <p:grpSp>
          <p:nvGrpSpPr>
            <p:cNvPr id="72763" name="Group 29"/>
            <p:cNvGrpSpPr>
              <a:grpSpLocks noChangeAspect="1"/>
            </p:cNvGrpSpPr>
            <p:nvPr/>
          </p:nvGrpSpPr>
          <p:grpSpPr bwMode="auto">
            <a:xfrm>
              <a:off x="1016" y="3479"/>
              <a:ext cx="545" cy="678"/>
              <a:chOff x="1016" y="3479"/>
              <a:chExt cx="545" cy="678"/>
            </a:xfrm>
          </p:grpSpPr>
          <p:sp>
            <p:nvSpPr>
              <p:cNvPr id="72766" name="AutoShape 30"/>
              <p:cNvSpPr>
                <a:spLocks noChangeAspect="1" noChangeArrowheads="1"/>
              </p:cNvSpPr>
              <p:nvPr/>
            </p:nvSpPr>
            <p:spPr bwMode="auto">
              <a:xfrm flipH="1">
                <a:off x="1016" y="3523"/>
                <a:ext cx="545" cy="63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34 h 21600"/>
                </a:gdLst>
                <a:ahLst/>
                <a:cxnLst>
                  <a:cxn ang="T8">
                    <a:pos x="T0" y="T1"/>
                  </a:cxn>
                  <a:cxn ang="T9">
                    <a:pos x="T2" y="T3"/>
                  </a:cxn>
                  <a:cxn ang="T10">
                    <a:pos x="T4" y="T5"/>
                  </a:cxn>
                  <a:cxn ang="T11">
                    <a:pos x="T6" y="T7"/>
                  </a:cxn>
                </a:cxnLst>
                <a:rect l="T12" t="T13" r="T14" b="T15"/>
                <a:pathLst>
                  <a:path w="21600" h="21600">
                    <a:moveTo>
                      <a:pt x="3607" y="10817"/>
                    </a:moveTo>
                    <a:cubicBezTo>
                      <a:pt x="3607" y="10811"/>
                      <a:pt x="3607" y="10805"/>
                      <a:pt x="3607" y="10800"/>
                    </a:cubicBezTo>
                    <a:cubicBezTo>
                      <a:pt x="3607" y="6827"/>
                      <a:pt x="6827" y="3607"/>
                      <a:pt x="10800" y="3607"/>
                    </a:cubicBezTo>
                    <a:cubicBezTo>
                      <a:pt x="14772" y="3607"/>
                      <a:pt x="17993" y="6827"/>
                      <a:pt x="17993" y="10800"/>
                    </a:cubicBezTo>
                    <a:cubicBezTo>
                      <a:pt x="17993" y="10805"/>
                      <a:pt x="17992" y="10811"/>
                      <a:pt x="17992" y="10817"/>
                    </a:cubicBezTo>
                    <a:lnTo>
                      <a:pt x="21599" y="10825"/>
                    </a:lnTo>
                    <a:cubicBezTo>
                      <a:pt x="21599" y="10817"/>
                      <a:pt x="21600" y="10808"/>
                      <a:pt x="21600" y="10800"/>
                    </a:cubicBezTo>
                    <a:cubicBezTo>
                      <a:pt x="21600" y="4835"/>
                      <a:pt x="16764" y="0"/>
                      <a:pt x="10800" y="0"/>
                    </a:cubicBezTo>
                    <a:cubicBezTo>
                      <a:pt x="4835" y="0"/>
                      <a:pt x="0" y="4835"/>
                      <a:pt x="0" y="10800"/>
                    </a:cubicBezTo>
                    <a:cubicBezTo>
                      <a:pt x="-1" y="10808"/>
                      <a:pt x="0" y="10817"/>
                      <a:pt x="0" y="10825"/>
                    </a:cubicBezTo>
                    <a:lnTo>
                      <a:pt x="3607" y="10817"/>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72767" name="Oval 31"/>
              <p:cNvSpPr>
                <a:spLocks noChangeAspect="1" noChangeArrowheads="1"/>
              </p:cNvSpPr>
              <p:nvPr/>
            </p:nvSpPr>
            <p:spPr bwMode="auto">
              <a:xfrm>
                <a:off x="1201" y="3479"/>
                <a:ext cx="182" cy="18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sp>
          <p:nvSpPr>
            <p:cNvPr id="72764" name="AutoShape 32"/>
            <p:cNvSpPr>
              <a:spLocks noChangeAspect="1" noChangeArrowheads="1"/>
            </p:cNvSpPr>
            <p:nvPr/>
          </p:nvSpPr>
          <p:spPr bwMode="auto">
            <a:xfrm rot="-5400000">
              <a:off x="1451" y="3816"/>
              <a:ext cx="135" cy="92"/>
            </a:xfrm>
            <a:prstGeom prst="roundRect">
              <a:avLst>
                <a:gd name="adj" fmla="val 16667"/>
              </a:avLst>
            </a:prstGeom>
            <a:solidFill>
              <a:srgbClr val="FF99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72765" name="AutoShape 33"/>
            <p:cNvSpPr>
              <a:spLocks noChangeAspect="1" noChangeArrowheads="1"/>
            </p:cNvSpPr>
            <p:nvPr/>
          </p:nvSpPr>
          <p:spPr bwMode="auto">
            <a:xfrm rot="-5400000">
              <a:off x="997" y="3817"/>
              <a:ext cx="135" cy="93"/>
            </a:xfrm>
            <a:prstGeom prst="roundRect">
              <a:avLst>
                <a:gd name="adj" fmla="val 16667"/>
              </a:avLst>
            </a:prstGeom>
            <a:solidFill>
              <a:srgbClr val="FF99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grpSp>
        <p:nvGrpSpPr>
          <p:cNvPr id="72722" name="Group 34"/>
          <p:cNvGrpSpPr>
            <a:grpSpLocks noChangeAspect="1"/>
          </p:cNvGrpSpPr>
          <p:nvPr/>
        </p:nvGrpSpPr>
        <p:grpSpPr bwMode="auto">
          <a:xfrm>
            <a:off x="6715126" y="2105026"/>
            <a:ext cx="593725" cy="576263"/>
            <a:chOff x="1023" y="3474"/>
            <a:chExt cx="547" cy="679"/>
          </a:xfrm>
        </p:grpSpPr>
        <p:grpSp>
          <p:nvGrpSpPr>
            <p:cNvPr id="72758" name="Group 35"/>
            <p:cNvGrpSpPr>
              <a:grpSpLocks noChangeAspect="1"/>
            </p:cNvGrpSpPr>
            <p:nvPr/>
          </p:nvGrpSpPr>
          <p:grpSpPr bwMode="auto">
            <a:xfrm>
              <a:off x="1023" y="3474"/>
              <a:ext cx="546" cy="679"/>
              <a:chOff x="1023" y="3474"/>
              <a:chExt cx="546" cy="679"/>
            </a:xfrm>
          </p:grpSpPr>
          <p:sp>
            <p:nvSpPr>
              <p:cNvPr id="72761" name="AutoShape 36"/>
              <p:cNvSpPr>
                <a:spLocks noChangeAspect="1" noChangeArrowheads="1"/>
              </p:cNvSpPr>
              <p:nvPr/>
            </p:nvSpPr>
            <p:spPr bwMode="auto">
              <a:xfrm>
                <a:off x="1023" y="3520"/>
                <a:ext cx="546" cy="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46 h 21600"/>
                </a:gdLst>
                <a:ahLst/>
                <a:cxnLst>
                  <a:cxn ang="T8">
                    <a:pos x="T0" y="T1"/>
                  </a:cxn>
                  <a:cxn ang="T9">
                    <a:pos x="T2" y="T3"/>
                  </a:cxn>
                  <a:cxn ang="T10">
                    <a:pos x="T4" y="T5"/>
                  </a:cxn>
                  <a:cxn ang="T11">
                    <a:pos x="T6" y="T7"/>
                  </a:cxn>
                </a:cxnLst>
                <a:rect l="T12" t="T13" r="T14" b="T15"/>
                <a:pathLst>
                  <a:path w="21600" h="21600">
                    <a:moveTo>
                      <a:pt x="3607" y="10817"/>
                    </a:moveTo>
                    <a:cubicBezTo>
                      <a:pt x="3607" y="10811"/>
                      <a:pt x="3607" y="10805"/>
                      <a:pt x="3607" y="10800"/>
                    </a:cubicBezTo>
                    <a:cubicBezTo>
                      <a:pt x="3607" y="6827"/>
                      <a:pt x="6827" y="3607"/>
                      <a:pt x="10800" y="3607"/>
                    </a:cubicBezTo>
                    <a:cubicBezTo>
                      <a:pt x="14772" y="3607"/>
                      <a:pt x="17993" y="6827"/>
                      <a:pt x="17993" y="10800"/>
                    </a:cubicBezTo>
                    <a:cubicBezTo>
                      <a:pt x="17993" y="10805"/>
                      <a:pt x="17992" y="10811"/>
                      <a:pt x="17992" y="10817"/>
                    </a:cubicBezTo>
                    <a:lnTo>
                      <a:pt x="21599" y="10825"/>
                    </a:lnTo>
                    <a:cubicBezTo>
                      <a:pt x="21599" y="10817"/>
                      <a:pt x="21600" y="10808"/>
                      <a:pt x="21600" y="10800"/>
                    </a:cubicBezTo>
                    <a:cubicBezTo>
                      <a:pt x="21600" y="4835"/>
                      <a:pt x="16764" y="0"/>
                      <a:pt x="10800" y="0"/>
                    </a:cubicBezTo>
                    <a:cubicBezTo>
                      <a:pt x="4835" y="0"/>
                      <a:pt x="0" y="4835"/>
                      <a:pt x="0" y="10800"/>
                    </a:cubicBezTo>
                    <a:cubicBezTo>
                      <a:pt x="-1" y="10808"/>
                      <a:pt x="0" y="10817"/>
                      <a:pt x="0" y="10825"/>
                    </a:cubicBezTo>
                    <a:lnTo>
                      <a:pt x="3607" y="10817"/>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72762" name="Oval 37"/>
              <p:cNvSpPr>
                <a:spLocks noChangeAspect="1" noChangeArrowheads="1"/>
              </p:cNvSpPr>
              <p:nvPr/>
            </p:nvSpPr>
            <p:spPr bwMode="auto">
              <a:xfrm>
                <a:off x="1205" y="3474"/>
                <a:ext cx="182" cy="18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sp>
          <p:nvSpPr>
            <p:cNvPr id="72759" name="AutoShape 38"/>
            <p:cNvSpPr>
              <a:spLocks noChangeAspect="1" noChangeArrowheads="1"/>
            </p:cNvSpPr>
            <p:nvPr/>
          </p:nvSpPr>
          <p:spPr bwMode="auto">
            <a:xfrm rot="-5400000">
              <a:off x="1456" y="3812"/>
              <a:ext cx="135" cy="93"/>
            </a:xfrm>
            <a:prstGeom prst="roundRect">
              <a:avLst>
                <a:gd name="adj" fmla="val 16667"/>
              </a:avLst>
            </a:prstGeom>
            <a:solidFill>
              <a:srgbClr val="FF99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72760" name="AutoShape 39"/>
            <p:cNvSpPr>
              <a:spLocks noChangeAspect="1" noChangeArrowheads="1"/>
            </p:cNvSpPr>
            <p:nvPr/>
          </p:nvSpPr>
          <p:spPr bwMode="auto">
            <a:xfrm rot="-5400000">
              <a:off x="1001" y="3813"/>
              <a:ext cx="135" cy="92"/>
            </a:xfrm>
            <a:prstGeom prst="roundRect">
              <a:avLst>
                <a:gd name="adj" fmla="val 16667"/>
              </a:avLst>
            </a:prstGeom>
            <a:solidFill>
              <a:srgbClr val="FF99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sp>
        <p:nvSpPr>
          <p:cNvPr id="72723" name="Oval 40"/>
          <p:cNvSpPr>
            <a:spLocks noChangeArrowheads="1"/>
          </p:cNvSpPr>
          <p:nvPr/>
        </p:nvSpPr>
        <p:spPr bwMode="auto">
          <a:xfrm>
            <a:off x="3986213" y="1825625"/>
            <a:ext cx="260350" cy="2032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78199" tIns="39100" rIns="78199" bIns="391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800" b="1">
                <a:solidFill>
                  <a:srgbClr val="000000"/>
                </a:solidFill>
              </a:rPr>
              <a:t>1</a:t>
            </a:r>
          </a:p>
        </p:txBody>
      </p:sp>
      <p:sp>
        <p:nvSpPr>
          <p:cNvPr id="72724" name="Oval 41"/>
          <p:cNvSpPr>
            <a:spLocks noChangeArrowheads="1"/>
          </p:cNvSpPr>
          <p:nvPr/>
        </p:nvSpPr>
        <p:spPr bwMode="auto">
          <a:xfrm>
            <a:off x="5648325" y="1825625"/>
            <a:ext cx="261938" cy="2032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78199" tIns="39100" rIns="78199" bIns="391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800" b="1">
                <a:solidFill>
                  <a:srgbClr val="000000"/>
                </a:solidFill>
              </a:rPr>
              <a:t>2</a:t>
            </a:r>
          </a:p>
        </p:txBody>
      </p:sp>
      <p:sp>
        <p:nvSpPr>
          <p:cNvPr id="72725" name="Line 43"/>
          <p:cNvSpPr>
            <a:spLocks noChangeShapeType="1"/>
          </p:cNvSpPr>
          <p:nvPr/>
        </p:nvSpPr>
        <p:spPr bwMode="auto">
          <a:xfrm>
            <a:off x="9021763" y="1722438"/>
            <a:ext cx="0" cy="3854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8199" tIns="39100" rIns="78199" bIns="39100"/>
          <a:lstStyle/>
          <a:p>
            <a:endParaRPr lang="en-US"/>
          </a:p>
        </p:txBody>
      </p:sp>
      <p:sp>
        <p:nvSpPr>
          <p:cNvPr id="72726" name="Line 44"/>
          <p:cNvSpPr>
            <a:spLocks noChangeShapeType="1"/>
          </p:cNvSpPr>
          <p:nvPr/>
        </p:nvSpPr>
        <p:spPr bwMode="auto">
          <a:xfrm flipH="1">
            <a:off x="6880225" y="5576888"/>
            <a:ext cx="21415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8199" tIns="39100" rIns="78199" bIns="39100"/>
          <a:lstStyle/>
          <a:p>
            <a:endParaRPr lang="en-US"/>
          </a:p>
        </p:txBody>
      </p:sp>
      <p:sp>
        <p:nvSpPr>
          <p:cNvPr id="72727" name="Line 45"/>
          <p:cNvSpPr>
            <a:spLocks noChangeShapeType="1"/>
          </p:cNvSpPr>
          <p:nvPr/>
        </p:nvSpPr>
        <p:spPr bwMode="auto">
          <a:xfrm flipV="1">
            <a:off x="2271713" y="1722439"/>
            <a:ext cx="0" cy="1927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8199" tIns="39100" rIns="78199" bIns="39100"/>
          <a:lstStyle/>
          <a:p>
            <a:endParaRPr lang="en-US"/>
          </a:p>
        </p:txBody>
      </p:sp>
      <p:sp>
        <p:nvSpPr>
          <p:cNvPr id="72728" name="Line 46"/>
          <p:cNvSpPr>
            <a:spLocks noChangeShapeType="1"/>
          </p:cNvSpPr>
          <p:nvPr/>
        </p:nvSpPr>
        <p:spPr bwMode="auto">
          <a:xfrm>
            <a:off x="2271713" y="1722438"/>
            <a:ext cx="67500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8199" tIns="39100" rIns="78199" bIns="39100"/>
          <a:lstStyle/>
          <a:p>
            <a:endParaRPr lang="en-US"/>
          </a:p>
        </p:txBody>
      </p:sp>
      <p:grpSp>
        <p:nvGrpSpPr>
          <p:cNvPr id="72729" name="Group 47"/>
          <p:cNvGrpSpPr>
            <a:grpSpLocks/>
          </p:cNvGrpSpPr>
          <p:nvPr/>
        </p:nvGrpSpPr>
        <p:grpSpPr bwMode="auto">
          <a:xfrm>
            <a:off x="2254250" y="3671888"/>
            <a:ext cx="4554538" cy="1979612"/>
            <a:chOff x="1020" y="2160"/>
            <a:chExt cx="2540" cy="1372"/>
          </a:xfrm>
        </p:grpSpPr>
        <p:sp>
          <p:nvSpPr>
            <p:cNvPr id="72748" name="Line 48"/>
            <p:cNvSpPr>
              <a:spLocks noChangeShapeType="1"/>
            </p:cNvSpPr>
            <p:nvPr/>
          </p:nvSpPr>
          <p:spPr bwMode="auto">
            <a:xfrm flipV="1">
              <a:off x="3560" y="2160"/>
              <a:ext cx="0" cy="13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49" name="Line 49"/>
            <p:cNvSpPr>
              <a:spLocks noChangeShapeType="1"/>
            </p:cNvSpPr>
            <p:nvPr/>
          </p:nvSpPr>
          <p:spPr bwMode="auto">
            <a:xfrm flipH="1">
              <a:off x="1020" y="2160"/>
              <a:ext cx="25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50" name="Text Box 50"/>
            <p:cNvSpPr txBox="1">
              <a:spLocks noChangeArrowheads="1"/>
            </p:cNvSpPr>
            <p:nvPr/>
          </p:nvSpPr>
          <p:spPr bwMode="auto">
            <a:xfrm>
              <a:off x="1325" y="2445"/>
              <a:ext cx="2145" cy="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u="sng">
                  <a:solidFill>
                    <a:srgbClr val="000000"/>
                  </a:solidFill>
                </a:rPr>
                <a:t>Key</a:t>
              </a:r>
              <a:endParaRPr lang="en-GB" altLang="en-US">
                <a:solidFill>
                  <a:srgbClr val="000000"/>
                </a:solidFill>
              </a:endParaRPr>
            </a:p>
            <a:p>
              <a:pPr eaLnBrk="1" hangingPunct="1"/>
              <a:endParaRPr lang="en-GB" altLang="en-US">
                <a:solidFill>
                  <a:srgbClr val="000000"/>
                </a:solidFill>
              </a:endParaRPr>
            </a:p>
            <a:p>
              <a:pPr eaLnBrk="1" hangingPunct="1"/>
              <a:r>
                <a:rPr lang="en-GB" altLang="en-US">
                  <a:solidFill>
                    <a:srgbClr val="000000"/>
                  </a:solidFill>
                </a:rPr>
                <a:t>	</a:t>
              </a:r>
              <a:r>
                <a:rPr lang="en-GB" altLang="en-US" sz="1200">
                  <a:solidFill>
                    <a:srgbClr val="000000"/>
                  </a:solidFill>
                </a:rPr>
                <a:t>Grade B Probe location</a:t>
              </a:r>
            </a:p>
            <a:p>
              <a:pPr eaLnBrk="1" hangingPunct="1"/>
              <a:endParaRPr lang="en-GB" altLang="en-US" sz="1200">
                <a:solidFill>
                  <a:srgbClr val="000000"/>
                </a:solidFill>
              </a:endParaRPr>
            </a:p>
            <a:p>
              <a:pPr eaLnBrk="1" hangingPunct="1"/>
              <a:r>
                <a:rPr lang="en-GB" altLang="en-US" sz="1200">
                  <a:solidFill>
                    <a:srgbClr val="000000"/>
                  </a:solidFill>
                </a:rPr>
                <a:t>	Operator intervention</a:t>
              </a:r>
            </a:p>
            <a:p>
              <a:pPr eaLnBrk="1" hangingPunct="1"/>
              <a:endParaRPr lang="en-GB" altLang="en-US" u="sng">
                <a:solidFill>
                  <a:srgbClr val="000000"/>
                </a:solidFill>
              </a:endParaRPr>
            </a:p>
          </p:txBody>
        </p:sp>
        <p:sp>
          <p:nvSpPr>
            <p:cNvPr id="72751" name="Oval 51"/>
            <p:cNvSpPr>
              <a:spLocks noChangeArrowheads="1"/>
            </p:cNvSpPr>
            <p:nvPr/>
          </p:nvSpPr>
          <p:spPr bwMode="auto">
            <a:xfrm>
              <a:off x="1445" y="2779"/>
              <a:ext cx="144" cy="144"/>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800" b="1">
                  <a:solidFill>
                    <a:srgbClr val="000000"/>
                  </a:solidFill>
                </a:rPr>
                <a:t>1</a:t>
              </a:r>
            </a:p>
          </p:txBody>
        </p:sp>
        <p:grpSp>
          <p:nvGrpSpPr>
            <p:cNvPr id="72752" name="Group 52"/>
            <p:cNvGrpSpPr>
              <a:grpSpLocks noChangeAspect="1"/>
            </p:cNvGrpSpPr>
            <p:nvPr/>
          </p:nvGrpSpPr>
          <p:grpSpPr bwMode="auto">
            <a:xfrm>
              <a:off x="1339" y="3065"/>
              <a:ext cx="328" cy="410"/>
              <a:chOff x="1020" y="3475"/>
              <a:chExt cx="546" cy="685"/>
            </a:xfrm>
          </p:grpSpPr>
          <p:grpSp>
            <p:nvGrpSpPr>
              <p:cNvPr id="72753" name="Group 53"/>
              <p:cNvGrpSpPr>
                <a:grpSpLocks noChangeAspect="1"/>
              </p:cNvGrpSpPr>
              <p:nvPr/>
            </p:nvGrpSpPr>
            <p:grpSpPr bwMode="auto">
              <a:xfrm>
                <a:off x="1021" y="3475"/>
                <a:ext cx="545" cy="685"/>
                <a:chOff x="1021" y="3475"/>
                <a:chExt cx="545" cy="685"/>
              </a:xfrm>
            </p:grpSpPr>
            <p:sp>
              <p:nvSpPr>
                <p:cNvPr id="72756" name="AutoShape 54"/>
                <p:cNvSpPr>
                  <a:spLocks noChangeAspect="1" noChangeArrowheads="1"/>
                </p:cNvSpPr>
                <p:nvPr/>
              </p:nvSpPr>
              <p:spPr bwMode="auto">
                <a:xfrm>
                  <a:off x="1021" y="3525"/>
                  <a:ext cx="545" cy="63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56 h 21600"/>
                  </a:gdLst>
                  <a:ahLst/>
                  <a:cxnLst>
                    <a:cxn ang="T8">
                      <a:pos x="T0" y="T1"/>
                    </a:cxn>
                    <a:cxn ang="T9">
                      <a:pos x="T2" y="T3"/>
                    </a:cxn>
                    <a:cxn ang="T10">
                      <a:pos x="T4" y="T5"/>
                    </a:cxn>
                    <a:cxn ang="T11">
                      <a:pos x="T6" y="T7"/>
                    </a:cxn>
                  </a:cxnLst>
                  <a:rect l="T12" t="T13" r="T14" b="T15"/>
                  <a:pathLst>
                    <a:path w="21600" h="21600">
                      <a:moveTo>
                        <a:pt x="3607" y="10817"/>
                      </a:moveTo>
                      <a:cubicBezTo>
                        <a:pt x="3607" y="10811"/>
                        <a:pt x="3607" y="10805"/>
                        <a:pt x="3607" y="10800"/>
                      </a:cubicBezTo>
                      <a:cubicBezTo>
                        <a:pt x="3607" y="6827"/>
                        <a:pt x="6827" y="3607"/>
                        <a:pt x="10800" y="3607"/>
                      </a:cubicBezTo>
                      <a:cubicBezTo>
                        <a:pt x="14772" y="3607"/>
                        <a:pt x="17993" y="6827"/>
                        <a:pt x="17993" y="10800"/>
                      </a:cubicBezTo>
                      <a:cubicBezTo>
                        <a:pt x="17993" y="10805"/>
                        <a:pt x="17992" y="10811"/>
                        <a:pt x="17992" y="10817"/>
                      </a:cubicBezTo>
                      <a:lnTo>
                        <a:pt x="21599" y="10825"/>
                      </a:lnTo>
                      <a:cubicBezTo>
                        <a:pt x="21599" y="10817"/>
                        <a:pt x="21600" y="10808"/>
                        <a:pt x="21600" y="10800"/>
                      </a:cubicBezTo>
                      <a:cubicBezTo>
                        <a:pt x="21600" y="4835"/>
                        <a:pt x="16764" y="0"/>
                        <a:pt x="10800" y="0"/>
                      </a:cubicBezTo>
                      <a:cubicBezTo>
                        <a:pt x="4835" y="0"/>
                        <a:pt x="0" y="4835"/>
                        <a:pt x="0" y="10800"/>
                      </a:cubicBezTo>
                      <a:cubicBezTo>
                        <a:pt x="-1" y="10808"/>
                        <a:pt x="0" y="10817"/>
                        <a:pt x="0" y="10825"/>
                      </a:cubicBezTo>
                      <a:lnTo>
                        <a:pt x="3607" y="10817"/>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72757" name="Oval 55"/>
                <p:cNvSpPr>
                  <a:spLocks noChangeAspect="1" noChangeArrowheads="1"/>
                </p:cNvSpPr>
                <p:nvPr/>
              </p:nvSpPr>
              <p:spPr bwMode="auto">
                <a:xfrm>
                  <a:off x="1202" y="3475"/>
                  <a:ext cx="182" cy="18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sp>
            <p:nvSpPr>
              <p:cNvPr id="72754" name="AutoShape 56"/>
              <p:cNvSpPr>
                <a:spLocks noChangeAspect="1" noChangeArrowheads="1"/>
              </p:cNvSpPr>
              <p:nvPr/>
            </p:nvSpPr>
            <p:spPr bwMode="auto">
              <a:xfrm rot="-5400000">
                <a:off x="1452" y="3815"/>
                <a:ext cx="135" cy="93"/>
              </a:xfrm>
              <a:prstGeom prst="roundRect">
                <a:avLst>
                  <a:gd name="adj" fmla="val 16667"/>
                </a:avLst>
              </a:prstGeom>
              <a:solidFill>
                <a:srgbClr val="FF99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72755" name="AutoShape 57"/>
              <p:cNvSpPr>
                <a:spLocks noChangeAspect="1" noChangeArrowheads="1"/>
              </p:cNvSpPr>
              <p:nvPr/>
            </p:nvSpPr>
            <p:spPr bwMode="auto">
              <a:xfrm rot="-5400000">
                <a:off x="998" y="3816"/>
                <a:ext cx="135" cy="92"/>
              </a:xfrm>
              <a:prstGeom prst="roundRect">
                <a:avLst>
                  <a:gd name="adj" fmla="val 16667"/>
                </a:avLst>
              </a:prstGeom>
              <a:solidFill>
                <a:srgbClr val="FF99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grpSp>
      <p:grpSp>
        <p:nvGrpSpPr>
          <p:cNvPr id="72730" name="Group 58"/>
          <p:cNvGrpSpPr>
            <a:grpSpLocks noChangeAspect="1"/>
          </p:cNvGrpSpPr>
          <p:nvPr/>
        </p:nvGrpSpPr>
        <p:grpSpPr bwMode="auto">
          <a:xfrm>
            <a:off x="5564189" y="2751138"/>
            <a:ext cx="593725" cy="576262"/>
            <a:chOff x="1020" y="3475"/>
            <a:chExt cx="545" cy="681"/>
          </a:xfrm>
        </p:grpSpPr>
        <p:grpSp>
          <p:nvGrpSpPr>
            <p:cNvPr id="72743" name="Group 59"/>
            <p:cNvGrpSpPr>
              <a:grpSpLocks noChangeAspect="1"/>
            </p:cNvGrpSpPr>
            <p:nvPr/>
          </p:nvGrpSpPr>
          <p:grpSpPr bwMode="auto">
            <a:xfrm>
              <a:off x="1020" y="3475"/>
              <a:ext cx="545" cy="681"/>
              <a:chOff x="1020" y="3475"/>
              <a:chExt cx="545" cy="681"/>
            </a:xfrm>
          </p:grpSpPr>
          <p:sp>
            <p:nvSpPr>
              <p:cNvPr id="72746" name="AutoShape 60"/>
              <p:cNvSpPr>
                <a:spLocks noChangeAspect="1" noChangeArrowheads="1"/>
              </p:cNvSpPr>
              <p:nvPr/>
            </p:nvSpPr>
            <p:spPr bwMode="auto">
              <a:xfrm>
                <a:off x="1020" y="3522"/>
                <a:ext cx="545" cy="63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34 h 21600"/>
                </a:gdLst>
                <a:ahLst/>
                <a:cxnLst>
                  <a:cxn ang="T8">
                    <a:pos x="T0" y="T1"/>
                  </a:cxn>
                  <a:cxn ang="T9">
                    <a:pos x="T2" y="T3"/>
                  </a:cxn>
                  <a:cxn ang="T10">
                    <a:pos x="T4" y="T5"/>
                  </a:cxn>
                  <a:cxn ang="T11">
                    <a:pos x="T6" y="T7"/>
                  </a:cxn>
                </a:cxnLst>
                <a:rect l="T12" t="T13" r="T14" b="T15"/>
                <a:pathLst>
                  <a:path w="21600" h="21600">
                    <a:moveTo>
                      <a:pt x="3607" y="10817"/>
                    </a:moveTo>
                    <a:cubicBezTo>
                      <a:pt x="3607" y="10811"/>
                      <a:pt x="3607" y="10805"/>
                      <a:pt x="3607" y="10800"/>
                    </a:cubicBezTo>
                    <a:cubicBezTo>
                      <a:pt x="3607" y="6827"/>
                      <a:pt x="6827" y="3607"/>
                      <a:pt x="10800" y="3607"/>
                    </a:cubicBezTo>
                    <a:cubicBezTo>
                      <a:pt x="14772" y="3607"/>
                      <a:pt x="17993" y="6827"/>
                      <a:pt x="17993" y="10800"/>
                    </a:cubicBezTo>
                    <a:cubicBezTo>
                      <a:pt x="17993" y="10805"/>
                      <a:pt x="17992" y="10811"/>
                      <a:pt x="17992" y="10817"/>
                    </a:cubicBezTo>
                    <a:lnTo>
                      <a:pt x="21599" y="10825"/>
                    </a:lnTo>
                    <a:cubicBezTo>
                      <a:pt x="21599" y="10817"/>
                      <a:pt x="21600" y="10808"/>
                      <a:pt x="21600" y="10800"/>
                    </a:cubicBezTo>
                    <a:cubicBezTo>
                      <a:pt x="21600" y="4835"/>
                      <a:pt x="16764" y="0"/>
                      <a:pt x="10800" y="0"/>
                    </a:cubicBezTo>
                    <a:cubicBezTo>
                      <a:pt x="4835" y="0"/>
                      <a:pt x="0" y="4835"/>
                      <a:pt x="0" y="10800"/>
                    </a:cubicBezTo>
                    <a:cubicBezTo>
                      <a:pt x="-1" y="10808"/>
                      <a:pt x="0" y="10817"/>
                      <a:pt x="0" y="10825"/>
                    </a:cubicBezTo>
                    <a:lnTo>
                      <a:pt x="3607" y="10817"/>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72747" name="Oval 61"/>
              <p:cNvSpPr>
                <a:spLocks noChangeAspect="1" noChangeArrowheads="1"/>
              </p:cNvSpPr>
              <p:nvPr/>
            </p:nvSpPr>
            <p:spPr bwMode="auto">
              <a:xfrm>
                <a:off x="1202" y="3475"/>
                <a:ext cx="182" cy="18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sp>
          <p:nvSpPr>
            <p:cNvPr id="72744" name="AutoShape 62"/>
            <p:cNvSpPr>
              <a:spLocks noChangeAspect="1" noChangeArrowheads="1"/>
            </p:cNvSpPr>
            <p:nvPr/>
          </p:nvSpPr>
          <p:spPr bwMode="auto">
            <a:xfrm rot="-5400000">
              <a:off x="1452" y="3815"/>
              <a:ext cx="135" cy="93"/>
            </a:xfrm>
            <a:prstGeom prst="roundRect">
              <a:avLst>
                <a:gd name="adj" fmla="val 16667"/>
              </a:avLst>
            </a:prstGeom>
            <a:solidFill>
              <a:srgbClr val="FF99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72745" name="AutoShape 63"/>
            <p:cNvSpPr>
              <a:spLocks noChangeAspect="1" noChangeArrowheads="1"/>
            </p:cNvSpPr>
            <p:nvPr/>
          </p:nvSpPr>
          <p:spPr bwMode="auto">
            <a:xfrm rot="-5400000">
              <a:off x="998" y="3816"/>
              <a:ext cx="135" cy="92"/>
            </a:xfrm>
            <a:prstGeom prst="roundRect">
              <a:avLst>
                <a:gd name="adj" fmla="val 16667"/>
              </a:avLst>
            </a:prstGeom>
            <a:solidFill>
              <a:srgbClr val="FF99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sp>
        <p:nvSpPr>
          <p:cNvPr id="72731" name="Oval 64"/>
          <p:cNvSpPr>
            <a:spLocks noChangeArrowheads="1"/>
          </p:cNvSpPr>
          <p:nvPr/>
        </p:nvSpPr>
        <p:spPr bwMode="auto">
          <a:xfrm>
            <a:off x="8696325" y="3492500"/>
            <a:ext cx="261938" cy="2032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78199" tIns="39100" rIns="78199" bIns="391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800" b="1">
                <a:solidFill>
                  <a:srgbClr val="000000"/>
                </a:solidFill>
              </a:rPr>
              <a:t>3</a:t>
            </a:r>
          </a:p>
        </p:txBody>
      </p:sp>
      <p:sp>
        <p:nvSpPr>
          <p:cNvPr id="51229" name="TextBox 70"/>
          <p:cNvSpPr txBox="1">
            <a:spLocks noChangeArrowheads="1"/>
          </p:cNvSpPr>
          <p:nvPr/>
        </p:nvSpPr>
        <p:spPr bwMode="auto">
          <a:xfrm>
            <a:off x="650875" y="3705226"/>
            <a:ext cx="1773238"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99" tIns="39100" rIns="78199" bIns="391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defRPr/>
            </a:pPr>
            <a:r>
              <a:rPr lang="en-GB" sz="1700" dirty="0">
                <a:latin typeface="+mn-lt"/>
              </a:rPr>
              <a:t>Grade B monitoring locations maybe as follows, following a risk analysis…….</a:t>
            </a:r>
            <a:endParaRPr lang="en-US" sz="1700" dirty="0">
              <a:latin typeface="+mn-lt"/>
            </a:endParaRPr>
          </a:p>
        </p:txBody>
      </p:sp>
      <p:sp>
        <p:nvSpPr>
          <p:cNvPr id="72733" name="Rectangle 28"/>
          <p:cNvSpPr>
            <a:spLocks noChangeArrowheads="1"/>
          </p:cNvSpPr>
          <p:nvPr/>
        </p:nvSpPr>
        <p:spPr bwMode="auto">
          <a:xfrm>
            <a:off x="3708400" y="3016250"/>
            <a:ext cx="984250" cy="56515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78199" tIns="39100" rIns="78199" bIns="391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solidFill>
                  <a:srgbClr val="000000"/>
                </a:solidFill>
              </a:rPr>
              <a:t>Filling</a:t>
            </a:r>
          </a:p>
          <a:p>
            <a:pPr algn="ctr" eaLnBrk="1" hangingPunct="1"/>
            <a:r>
              <a:rPr lang="en-US" altLang="en-US" sz="1400" b="1">
                <a:solidFill>
                  <a:srgbClr val="000000"/>
                </a:solidFill>
              </a:rPr>
              <a:t>Zone</a:t>
            </a:r>
          </a:p>
        </p:txBody>
      </p:sp>
      <p:sp>
        <p:nvSpPr>
          <p:cNvPr id="72734" name="Rectangle 29"/>
          <p:cNvSpPr>
            <a:spLocks noChangeArrowheads="1"/>
          </p:cNvSpPr>
          <p:nvPr/>
        </p:nvSpPr>
        <p:spPr bwMode="auto">
          <a:xfrm>
            <a:off x="5164138" y="3016250"/>
            <a:ext cx="1395412" cy="56515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78199" tIns="39100" rIns="78199" bIns="391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solidFill>
                  <a:srgbClr val="000000"/>
                </a:solidFill>
              </a:rPr>
              <a:t>Stoppering</a:t>
            </a:r>
          </a:p>
          <a:p>
            <a:pPr algn="ctr" eaLnBrk="1" hangingPunct="1"/>
            <a:r>
              <a:rPr lang="en-US" altLang="en-US" sz="1400" b="1">
                <a:solidFill>
                  <a:srgbClr val="000000"/>
                </a:solidFill>
              </a:rPr>
              <a:t>Zone</a:t>
            </a:r>
          </a:p>
        </p:txBody>
      </p:sp>
      <p:sp>
        <p:nvSpPr>
          <p:cNvPr id="72735" name="Rectangle 26"/>
          <p:cNvSpPr>
            <a:spLocks noChangeArrowheads="1"/>
          </p:cNvSpPr>
          <p:nvPr/>
        </p:nvSpPr>
        <p:spPr bwMode="auto">
          <a:xfrm>
            <a:off x="168276" y="2892425"/>
            <a:ext cx="2633663"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199" tIns="39100" rIns="78199" bIns="391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solidFill>
                  <a:srgbClr val="000000"/>
                </a:solidFill>
              </a:rPr>
              <a:t>Descrambler</a:t>
            </a:r>
          </a:p>
          <a:p>
            <a:pPr algn="ctr" eaLnBrk="1" hangingPunct="1"/>
            <a:r>
              <a:rPr lang="en-US" altLang="en-US" sz="1400" b="1">
                <a:solidFill>
                  <a:srgbClr val="000000"/>
                </a:solidFill>
              </a:rPr>
              <a:t> table</a:t>
            </a:r>
          </a:p>
        </p:txBody>
      </p:sp>
      <p:sp>
        <p:nvSpPr>
          <p:cNvPr id="72736" name="Line 27"/>
          <p:cNvSpPr>
            <a:spLocks noChangeShapeType="1"/>
          </p:cNvSpPr>
          <p:nvPr/>
        </p:nvSpPr>
        <p:spPr bwMode="auto">
          <a:xfrm flipV="1">
            <a:off x="2116138" y="2600325"/>
            <a:ext cx="762000" cy="3571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78199" tIns="39100" rIns="78199" bIns="39100"/>
          <a:lstStyle/>
          <a:p>
            <a:endParaRPr lang="en-US"/>
          </a:p>
        </p:txBody>
      </p:sp>
      <p:sp>
        <p:nvSpPr>
          <p:cNvPr id="72737" name="Rectangle 30"/>
          <p:cNvSpPr>
            <a:spLocks noChangeArrowheads="1"/>
          </p:cNvSpPr>
          <p:nvPr/>
        </p:nvSpPr>
        <p:spPr bwMode="auto">
          <a:xfrm>
            <a:off x="7450139" y="2659063"/>
            <a:ext cx="15589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199" tIns="39100" rIns="78199" bIns="391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solidFill>
                  <a:srgbClr val="000000"/>
                </a:solidFill>
              </a:rPr>
              <a:t>Capping</a:t>
            </a:r>
          </a:p>
          <a:p>
            <a:pPr algn="ctr" eaLnBrk="1" hangingPunct="1"/>
            <a:r>
              <a:rPr lang="en-US" altLang="en-US" sz="1400" b="1">
                <a:solidFill>
                  <a:srgbClr val="000000"/>
                </a:solidFill>
              </a:rPr>
              <a:t>station</a:t>
            </a:r>
          </a:p>
        </p:txBody>
      </p:sp>
      <p:sp>
        <p:nvSpPr>
          <p:cNvPr id="72738" name="Line 31"/>
          <p:cNvSpPr>
            <a:spLocks noChangeShapeType="1"/>
          </p:cNvSpPr>
          <p:nvPr/>
        </p:nvSpPr>
        <p:spPr bwMode="auto">
          <a:xfrm flipH="1" flipV="1">
            <a:off x="7048501" y="2527300"/>
            <a:ext cx="747713" cy="3111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78199" tIns="39100" rIns="78199" bIns="39100"/>
          <a:lstStyle/>
          <a:p>
            <a:endParaRPr lang="en-US"/>
          </a:p>
        </p:txBody>
      </p:sp>
      <p:sp>
        <p:nvSpPr>
          <p:cNvPr id="72"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51F561D-C3F6-499F-9F7D-E2716735776B}" type="slidenum">
              <a:rPr lang="en-US" altLang="en-US">
                <a:solidFill>
                  <a:srgbClr val="FFFFFF"/>
                </a:solidFill>
                <a:latin typeface="Century Gothic" panose="020B0502020202020204" pitchFamily="34" charset="0"/>
              </a:rPr>
              <a:pPr eaLnBrk="1" hangingPunct="1"/>
              <a:t>39</a:t>
            </a:fld>
            <a:endParaRPr lang="en-US" altLang="en-US">
              <a:solidFill>
                <a:schemeClr val="bg1"/>
              </a:solidFill>
              <a:latin typeface="Century Gothic" panose="020B0502020202020204" pitchFamily="34" charset="0"/>
            </a:endParaRPr>
          </a:p>
        </p:txBody>
      </p:sp>
      <p:sp>
        <p:nvSpPr>
          <p:cNvPr id="73"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74"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pic>
        <p:nvPicPr>
          <p:cNvPr id="727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038" y="4827588"/>
            <a:ext cx="652462"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155665"/>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spect="1" noChangeArrowheads="1"/>
          </p:cNvSpPr>
          <p:nvPr>
            <p:ph type="title"/>
          </p:nvPr>
        </p:nvSpPr>
        <p:spPr>
          <a:xfrm>
            <a:off x="838201" y="571500"/>
            <a:ext cx="5749925" cy="952500"/>
          </a:xfrm>
        </p:spPr>
        <p:txBody>
          <a:bodyPr/>
          <a:lstStyle/>
          <a:p>
            <a:pPr eaLnBrk="1" hangingPunct="1"/>
            <a:r>
              <a:rPr lang="en-US" altLang="en-US" sz="3200"/>
              <a:t>Grade A - </a:t>
            </a:r>
            <a:r>
              <a:rPr lang="en-US" altLang="en-US" sz="2100"/>
              <a:t>Particle probe positioning</a:t>
            </a:r>
            <a:endParaRPr lang="en-US" altLang="en-US" sz="3200"/>
          </a:p>
        </p:txBody>
      </p:sp>
      <p:sp>
        <p:nvSpPr>
          <p:cNvPr id="9219" name="Rectangle 3"/>
          <p:cNvSpPr>
            <a:spLocks noGrp="1" noChangeArrowheads="1"/>
          </p:cNvSpPr>
          <p:nvPr>
            <p:ph type="body" idx="1"/>
          </p:nvPr>
        </p:nvSpPr>
        <p:spPr>
          <a:xfrm>
            <a:off x="638175" y="1320800"/>
            <a:ext cx="8229600" cy="3771900"/>
          </a:xfrm>
        </p:spPr>
        <p:txBody>
          <a:bodyPr lIns="78199" tIns="39100" rIns="78199" bIns="39100"/>
          <a:lstStyle/>
          <a:p>
            <a:pPr>
              <a:defRPr/>
            </a:pPr>
            <a:r>
              <a:rPr lang="en-US" sz="2000" dirty="0"/>
              <a:t>Identify critical areas based on a formal risk analysis study</a:t>
            </a:r>
          </a:p>
          <a:p>
            <a:pPr>
              <a:defRPr/>
            </a:pPr>
            <a:r>
              <a:rPr lang="en-GB" sz="2000" dirty="0"/>
              <a:t>Use particle cleanliness classification data to support your monitoring position selection</a:t>
            </a:r>
          </a:p>
          <a:p>
            <a:pPr>
              <a:defRPr/>
            </a:pPr>
            <a:r>
              <a:rPr lang="en-GB" sz="2000" dirty="0"/>
              <a:t>Use monitoring or qualification data from portable counters to support final monitoring position selection</a:t>
            </a:r>
            <a:endParaRPr lang="en-US" sz="2000" dirty="0"/>
          </a:p>
          <a:p>
            <a:pPr>
              <a:defRPr/>
            </a:pPr>
            <a:r>
              <a:rPr lang="en-US" sz="2000" dirty="0"/>
              <a:t>Look at work flow activities to make sure it is possible to locate probe at this position</a:t>
            </a:r>
          </a:p>
          <a:p>
            <a:pPr>
              <a:defRPr/>
            </a:pPr>
            <a:r>
              <a:rPr lang="en-US" sz="2000" dirty="0"/>
              <a:t>Combine this with smoke studies to support initial sample probe positions selection within these areas and the impact of the probe on airflow patterns</a:t>
            </a:r>
          </a:p>
          <a:p>
            <a:pPr>
              <a:defRPr/>
            </a:pPr>
            <a:r>
              <a:rPr lang="en-US" sz="2000" dirty="0"/>
              <a:t>Challenge the position by using smoke (contamination) and make sure the particle counter detects the excursion.</a:t>
            </a:r>
          </a:p>
          <a:p>
            <a:pPr>
              <a:defRPr/>
            </a:pPr>
            <a:r>
              <a:rPr lang="en-US" sz="2000" dirty="0"/>
              <a:t>Document you rational and support with photographs</a:t>
            </a:r>
          </a:p>
          <a:p>
            <a:pPr lvl="1" eaLnBrk="1" hangingPunct="1">
              <a:defRPr/>
            </a:pPr>
            <a:endParaRPr lang="en-GB" sz="1800" dirty="0"/>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278208B-655D-400C-AFA0-E0BED4ABE4F0}" type="slidenum">
              <a:rPr lang="en-US" altLang="en-US">
                <a:solidFill>
                  <a:srgbClr val="FFFFFF"/>
                </a:solidFill>
                <a:latin typeface="Century Gothic" panose="020B0502020202020204" pitchFamily="34" charset="0"/>
              </a:rPr>
              <a:pPr eaLnBrk="1" hangingPunct="1"/>
              <a:t>4</a:t>
            </a:fld>
            <a:endParaRPr lang="en-US" altLang="en-US">
              <a:solidFill>
                <a:schemeClr val="bg1"/>
              </a:solidFill>
              <a:latin typeface="Century Gothic" panose="020B0502020202020204" pitchFamily="34" charset="0"/>
            </a:endParaRPr>
          </a:p>
        </p:txBody>
      </p:sp>
      <p:sp>
        <p:nvSpPr>
          <p:cNvPr id="5"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6"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spTree>
    <p:extLst>
      <p:ext uri="{BB962C8B-B14F-4D97-AF65-F5344CB8AC3E}">
        <p14:creationId xmlns:p14="http://schemas.microsoft.com/office/powerpoint/2010/main" val="4247391365"/>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762001" y="630238"/>
            <a:ext cx="5749925" cy="952500"/>
          </a:xfrm>
        </p:spPr>
        <p:txBody>
          <a:bodyPr>
            <a:normAutofit fontScale="90000"/>
          </a:bodyPr>
          <a:lstStyle/>
          <a:p>
            <a:pPr>
              <a:defRPr/>
            </a:pPr>
            <a:r>
              <a:rPr lang="en-GB" dirty="0" smtClean="0"/>
              <a:t>Grade B </a:t>
            </a:r>
            <a:r>
              <a:rPr lang="en-GB" sz="2300" dirty="0"/>
              <a:t>Probe Position Qualification</a:t>
            </a:r>
            <a:endParaRPr lang="en-US" sz="2300" dirty="0"/>
          </a:p>
        </p:txBody>
      </p:sp>
      <p:sp>
        <p:nvSpPr>
          <p:cNvPr id="52227" name="TextBox 5"/>
          <p:cNvSpPr txBox="1">
            <a:spLocks noChangeArrowheads="1"/>
          </p:cNvSpPr>
          <p:nvPr/>
        </p:nvSpPr>
        <p:spPr bwMode="auto">
          <a:xfrm>
            <a:off x="577850" y="1754189"/>
            <a:ext cx="4572000"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99" tIns="39100" rIns="78199" bIns="391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defRPr/>
            </a:pPr>
            <a:r>
              <a:rPr lang="en-GB" sz="2000" dirty="0">
                <a:latin typeface="+mn-lt"/>
              </a:rPr>
              <a:t>How do you determine the final probe location?</a:t>
            </a:r>
          </a:p>
          <a:p>
            <a:pPr>
              <a:spcBef>
                <a:spcPts val="513"/>
              </a:spcBef>
              <a:spcAft>
                <a:spcPts val="513"/>
              </a:spcAft>
              <a:defRPr/>
            </a:pPr>
            <a:r>
              <a:rPr lang="en-GB" sz="2000" dirty="0">
                <a:latin typeface="+mn-lt"/>
              </a:rPr>
              <a:t>Use  portable particle counter classification data</a:t>
            </a:r>
          </a:p>
          <a:p>
            <a:pPr>
              <a:spcBef>
                <a:spcPts val="513"/>
              </a:spcBef>
              <a:spcAft>
                <a:spcPts val="513"/>
              </a:spcAft>
              <a:defRPr/>
            </a:pPr>
            <a:r>
              <a:rPr lang="en-GB" sz="2000" dirty="0">
                <a:latin typeface="+mn-lt"/>
              </a:rPr>
              <a:t>Use portable particle counters at the proposed sample locations when performing validation or qualification activities this will determine a probe location that is meaningful, ensure that this location does not interfere with the work flow</a:t>
            </a:r>
          </a:p>
          <a:p>
            <a:pPr>
              <a:defRPr/>
            </a:pPr>
            <a:endParaRPr lang="en-GB" dirty="0" smtClean="0">
              <a:cs typeface="Arial" charset="0"/>
            </a:endParaRPr>
          </a:p>
        </p:txBody>
      </p:sp>
      <p:pic>
        <p:nvPicPr>
          <p:cNvPr id="73732" name="Picture 11" descr="Kval mätpunkt 4"/>
          <p:cNvPicPr>
            <a:picLocks noChangeAspect="1" noChangeArrowheads="1"/>
          </p:cNvPicPr>
          <p:nvPr/>
        </p:nvPicPr>
        <p:blipFill>
          <a:blip r:embed="rId2">
            <a:extLst>
              <a:ext uri="{28A0092B-C50C-407E-A947-70E740481C1C}">
                <a14:useLocalDpi xmlns:a14="http://schemas.microsoft.com/office/drawing/2010/main" val="0"/>
              </a:ext>
            </a:extLst>
          </a:blip>
          <a:srcRect l="11731" t="25058" r="26944" b="26530"/>
          <a:stretch>
            <a:fillRect/>
          </a:stretch>
        </p:blipFill>
        <p:spPr bwMode="auto">
          <a:xfrm>
            <a:off x="5213351" y="2119314"/>
            <a:ext cx="3808413" cy="343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EDFFEBF-517A-410B-9720-4751361C996C}" type="slidenum">
              <a:rPr lang="en-US" altLang="en-US">
                <a:solidFill>
                  <a:srgbClr val="FFFFFF"/>
                </a:solidFill>
                <a:latin typeface="Century Gothic" panose="020B0502020202020204" pitchFamily="34" charset="0"/>
              </a:rPr>
              <a:pPr eaLnBrk="1" hangingPunct="1"/>
              <a:t>40</a:t>
            </a:fld>
            <a:endParaRPr lang="en-US" altLang="en-US">
              <a:solidFill>
                <a:schemeClr val="bg1"/>
              </a:solidFill>
              <a:latin typeface="Century Gothic" panose="020B0502020202020204" pitchFamily="34" charset="0"/>
            </a:endParaRPr>
          </a:p>
        </p:txBody>
      </p:sp>
      <p:sp>
        <p:nvSpPr>
          <p:cNvPr id="6"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7"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spTree>
    <p:extLst>
      <p:ext uri="{BB962C8B-B14F-4D97-AF65-F5344CB8AC3E}">
        <p14:creationId xmlns:p14="http://schemas.microsoft.com/office/powerpoint/2010/main" val="412504184"/>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Box 5"/>
          <p:cNvSpPr txBox="1">
            <a:spLocks noChangeArrowheads="1"/>
          </p:cNvSpPr>
          <p:nvPr/>
        </p:nvSpPr>
        <p:spPr bwMode="auto">
          <a:xfrm>
            <a:off x="549275" y="1747839"/>
            <a:ext cx="4364038" cy="381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99" tIns="39100" rIns="78199" bIns="391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defRPr/>
            </a:pPr>
            <a:r>
              <a:rPr lang="en-GB" sz="2000" dirty="0">
                <a:latin typeface="+mn-lt"/>
              </a:rPr>
              <a:t>How do you determine the final probe location? (continued)</a:t>
            </a:r>
          </a:p>
          <a:p>
            <a:pPr>
              <a:defRPr/>
            </a:pPr>
            <a:endParaRPr lang="en-GB" sz="2000" dirty="0">
              <a:latin typeface="+mn-lt"/>
            </a:endParaRPr>
          </a:p>
          <a:p>
            <a:pPr>
              <a:spcBef>
                <a:spcPts val="513"/>
              </a:spcBef>
              <a:spcAft>
                <a:spcPts val="513"/>
              </a:spcAft>
              <a:defRPr/>
            </a:pPr>
            <a:r>
              <a:rPr lang="en-GB" sz="2000" dirty="0">
                <a:latin typeface="+mn-lt"/>
              </a:rPr>
              <a:t>Perform smoke visualisation studies to demonstrate that the proposed probe position is in an appropriate position  </a:t>
            </a:r>
          </a:p>
          <a:p>
            <a:pPr>
              <a:spcBef>
                <a:spcPts val="513"/>
              </a:spcBef>
              <a:spcAft>
                <a:spcPts val="513"/>
              </a:spcAft>
              <a:defRPr/>
            </a:pPr>
            <a:r>
              <a:rPr lang="en-GB" sz="2000" dirty="0">
                <a:latin typeface="+mn-lt"/>
              </a:rPr>
              <a:t>You can challenge the location by generating smoke to ensure the particle counter detects the excursion</a:t>
            </a:r>
          </a:p>
          <a:p>
            <a:pPr>
              <a:spcBef>
                <a:spcPts val="513"/>
              </a:spcBef>
              <a:spcAft>
                <a:spcPts val="513"/>
              </a:spcAft>
              <a:defRPr/>
            </a:pPr>
            <a:r>
              <a:rPr lang="en-GB" sz="2000" dirty="0">
                <a:latin typeface="+mn-lt"/>
              </a:rPr>
              <a:t>Document with photographs</a:t>
            </a:r>
          </a:p>
          <a:p>
            <a:pPr>
              <a:defRPr/>
            </a:pPr>
            <a:endParaRPr lang="en-GB" dirty="0" smtClean="0">
              <a:cs typeface="Arial" charset="0"/>
            </a:endParaRPr>
          </a:p>
        </p:txBody>
      </p:sp>
      <p:pic>
        <p:nvPicPr>
          <p:cNvPr id="74755" name="Picture 11" descr="Kval mätpunkt 4"/>
          <p:cNvPicPr>
            <a:picLocks noChangeAspect="1" noChangeArrowheads="1"/>
          </p:cNvPicPr>
          <p:nvPr/>
        </p:nvPicPr>
        <p:blipFill>
          <a:blip r:embed="rId2">
            <a:extLst>
              <a:ext uri="{28A0092B-C50C-407E-A947-70E740481C1C}">
                <a14:useLocalDpi xmlns:a14="http://schemas.microsoft.com/office/drawing/2010/main" val="0"/>
              </a:ext>
            </a:extLst>
          </a:blip>
          <a:srcRect l="11731" t="25058" r="26944" b="26530"/>
          <a:stretch>
            <a:fillRect/>
          </a:stretch>
        </p:blipFill>
        <p:spPr bwMode="auto">
          <a:xfrm>
            <a:off x="5159376" y="2054225"/>
            <a:ext cx="3808413"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91535B-7F15-43BC-AF55-EC200D4196C9}" type="slidenum">
              <a:rPr lang="en-US" altLang="en-US">
                <a:solidFill>
                  <a:srgbClr val="FFFFFF"/>
                </a:solidFill>
                <a:latin typeface="Century Gothic" panose="020B0502020202020204" pitchFamily="34" charset="0"/>
              </a:rPr>
              <a:pPr eaLnBrk="1" hangingPunct="1"/>
              <a:t>41</a:t>
            </a:fld>
            <a:endParaRPr lang="en-US" altLang="en-US">
              <a:solidFill>
                <a:schemeClr val="bg1"/>
              </a:solidFill>
              <a:latin typeface="Century Gothic" panose="020B0502020202020204" pitchFamily="34" charset="0"/>
            </a:endParaRPr>
          </a:p>
        </p:txBody>
      </p:sp>
      <p:sp>
        <p:nvSpPr>
          <p:cNvPr id="6"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7"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sp>
        <p:nvSpPr>
          <p:cNvPr id="9" name="Title 1"/>
          <p:cNvSpPr>
            <a:spLocks noGrp="1"/>
          </p:cNvSpPr>
          <p:nvPr>
            <p:ph type="title"/>
          </p:nvPr>
        </p:nvSpPr>
        <p:spPr>
          <a:xfrm>
            <a:off x="762001" y="630238"/>
            <a:ext cx="5749925" cy="952500"/>
          </a:xfrm>
        </p:spPr>
        <p:txBody>
          <a:bodyPr>
            <a:normAutofit fontScale="90000"/>
          </a:bodyPr>
          <a:lstStyle/>
          <a:p>
            <a:pPr>
              <a:defRPr/>
            </a:pPr>
            <a:r>
              <a:rPr lang="en-GB" dirty="0" smtClean="0"/>
              <a:t>Grade B </a:t>
            </a:r>
            <a:r>
              <a:rPr lang="en-GB" sz="2300" dirty="0"/>
              <a:t>Probe Position Qualification</a:t>
            </a:r>
            <a:endParaRPr lang="en-US" sz="2300" dirty="0"/>
          </a:p>
        </p:txBody>
      </p:sp>
    </p:spTree>
    <p:extLst>
      <p:ext uri="{BB962C8B-B14F-4D97-AF65-F5344CB8AC3E}">
        <p14:creationId xmlns:p14="http://schemas.microsoft.com/office/powerpoint/2010/main" val="1200378903"/>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Content Placeholder 3" descr="IMG_0264.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9688" y="1425575"/>
            <a:ext cx="4000500" cy="4584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itle 1"/>
          <p:cNvSpPr>
            <a:spLocks noGrp="1"/>
          </p:cNvSpPr>
          <p:nvPr>
            <p:ph type="title"/>
          </p:nvPr>
        </p:nvSpPr>
        <p:spPr>
          <a:xfrm>
            <a:off x="804864" y="571500"/>
            <a:ext cx="8004175" cy="952500"/>
          </a:xfrm>
        </p:spPr>
        <p:txBody>
          <a:bodyPr/>
          <a:lstStyle/>
          <a:p>
            <a:r>
              <a:rPr lang="en-GB" altLang="en-US" smtClean="0"/>
              <a:t>Grade B </a:t>
            </a:r>
            <a:r>
              <a:rPr lang="en-GB" altLang="en-US" sz="2400"/>
              <a:t>- Installation Example </a:t>
            </a:r>
            <a:endParaRPr lang="en-US" altLang="en-US" smtClean="0"/>
          </a:p>
        </p:txBody>
      </p:sp>
      <p:sp>
        <p:nvSpPr>
          <p:cNvPr id="54276" name="TextBox 5"/>
          <p:cNvSpPr txBox="1">
            <a:spLocks noChangeArrowheads="1"/>
          </p:cNvSpPr>
          <p:nvPr/>
        </p:nvSpPr>
        <p:spPr bwMode="auto">
          <a:xfrm>
            <a:off x="541339" y="3692526"/>
            <a:ext cx="2770187"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99" tIns="39100" rIns="78199" bIns="391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defRPr/>
            </a:pPr>
            <a:r>
              <a:rPr lang="en-GB" sz="2100" dirty="0">
                <a:latin typeface="+mn-lt"/>
              </a:rPr>
              <a:t>Particle</a:t>
            </a:r>
          </a:p>
          <a:p>
            <a:pPr>
              <a:defRPr/>
            </a:pPr>
            <a:r>
              <a:rPr lang="en-GB" sz="2100" dirty="0">
                <a:latin typeface="+mn-lt"/>
              </a:rPr>
              <a:t>counter in </a:t>
            </a:r>
          </a:p>
          <a:p>
            <a:pPr>
              <a:defRPr/>
            </a:pPr>
            <a:r>
              <a:rPr lang="en-GB" sz="2100" dirty="0">
                <a:latin typeface="+mn-lt"/>
              </a:rPr>
              <a:t>stainless steel enclosure</a:t>
            </a:r>
          </a:p>
          <a:p>
            <a:pPr>
              <a:defRPr/>
            </a:pPr>
            <a:endParaRPr lang="en-GB" dirty="0" smtClean="0">
              <a:latin typeface="+mn-lt"/>
              <a:cs typeface="Arial" charset="0"/>
            </a:endParaRPr>
          </a:p>
        </p:txBody>
      </p:sp>
      <p:sp>
        <p:nvSpPr>
          <p:cNvPr id="54277" name="TextBox 8"/>
          <p:cNvSpPr txBox="1">
            <a:spLocks noChangeArrowheads="1"/>
          </p:cNvSpPr>
          <p:nvPr/>
        </p:nvSpPr>
        <p:spPr bwMode="auto">
          <a:xfrm>
            <a:off x="6719888" y="4857751"/>
            <a:ext cx="21463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99" tIns="39100" rIns="78199" bIns="391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defRPr/>
            </a:pPr>
            <a:r>
              <a:rPr lang="en-GB" sz="2100" dirty="0">
                <a:latin typeface="+mn-lt"/>
              </a:rPr>
              <a:t>Viable sampling head</a:t>
            </a:r>
          </a:p>
          <a:p>
            <a:pPr>
              <a:defRPr/>
            </a:pPr>
            <a:endParaRPr lang="en-US" dirty="0" smtClean="0">
              <a:cs typeface="Arial" charset="0"/>
            </a:endParaRPr>
          </a:p>
        </p:txBody>
      </p:sp>
      <p:sp>
        <p:nvSpPr>
          <p:cNvPr id="54278" name="TextBox 9"/>
          <p:cNvSpPr txBox="1">
            <a:spLocks noChangeArrowheads="1"/>
          </p:cNvSpPr>
          <p:nvPr/>
        </p:nvSpPr>
        <p:spPr bwMode="auto">
          <a:xfrm>
            <a:off x="541338" y="1768475"/>
            <a:ext cx="2081212"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199" tIns="39100" rIns="78199" bIns="391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defRPr/>
            </a:pPr>
            <a:r>
              <a:rPr lang="en-GB" sz="2100" dirty="0">
                <a:latin typeface="+mn-lt"/>
              </a:rPr>
              <a:t>Note smooth </a:t>
            </a:r>
          </a:p>
          <a:p>
            <a:pPr>
              <a:defRPr/>
            </a:pPr>
            <a:r>
              <a:rPr lang="en-GB" sz="2100" dirty="0">
                <a:latin typeface="+mn-lt"/>
              </a:rPr>
              <a:t>bends in sample </a:t>
            </a:r>
          </a:p>
          <a:p>
            <a:pPr>
              <a:defRPr/>
            </a:pPr>
            <a:r>
              <a:rPr lang="en-GB" sz="2100" dirty="0">
                <a:latin typeface="+mn-lt"/>
              </a:rPr>
              <a:t>tubing</a:t>
            </a:r>
          </a:p>
        </p:txBody>
      </p:sp>
      <p:cxnSp>
        <p:nvCxnSpPr>
          <p:cNvPr id="75783" name="Straight Arrow Connector 11"/>
          <p:cNvCxnSpPr>
            <a:cxnSpLocks noChangeShapeType="1"/>
            <a:stCxn id="54277" idx="1"/>
          </p:cNvCxnSpPr>
          <p:nvPr/>
        </p:nvCxnSpPr>
        <p:spPr bwMode="auto">
          <a:xfrm flipH="1" flipV="1">
            <a:off x="4502150" y="4084638"/>
            <a:ext cx="2217738" cy="1274762"/>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5784" name="Straight Arrow Connector 13"/>
          <p:cNvCxnSpPr>
            <a:cxnSpLocks noChangeShapeType="1"/>
          </p:cNvCxnSpPr>
          <p:nvPr/>
        </p:nvCxnSpPr>
        <p:spPr bwMode="auto">
          <a:xfrm>
            <a:off x="1662114" y="2535238"/>
            <a:ext cx="1316037" cy="893762"/>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5785" name="Straight Arrow Connector 16"/>
          <p:cNvCxnSpPr>
            <a:cxnSpLocks noChangeShapeType="1"/>
          </p:cNvCxnSpPr>
          <p:nvPr/>
        </p:nvCxnSpPr>
        <p:spPr bwMode="auto">
          <a:xfrm flipV="1">
            <a:off x="2216151" y="4708525"/>
            <a:ext cx="1165225" cy="90488"/>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4282" name="TextBox 19"/>
          <p:cNvSpPr txBox="1">
            <a:spLocks noChangeArrowheads="1"/>
          </p:cNvSpPr>
          <p:nvPr/>
        </p:nvSpPr>
        <p:spPr bwMode="auto">
          <a:xfrm>
            <a:off x="6788150" y="2179638"/>
            <a:ext cx="2147888"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99" tIns="39100" rIns="78199" bIns="391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defRPr/>
            </a:pPr>
            <a:r>
              <a:rPr lang="en-GB" sz="2100" dirty="0">
                <a:latin typeface="+mn-lt"/>
              </a:rPr>
              <a:t>Quick release probe cap</a:t>
            </a:r>
          </a:p>
          <a:p>
            <a:pPr>
              <a:defRPr/>
            </a:pPr>
            <a:endParaRPr lang="en-US" dirty="0" smtClean="0">
              <a:cs typeface="Arial" charset="0"/>
            </a:endParaRPr>
          </a:p>
        </p:txBody>
      </p:sp>
      <p:cxnSp>
        <p:nvCxnSpPr>
          <p:cNvPr id="75787" name="Straight Arrow Connector 20"/>
          <p:cNvCxnSpPr>
            <a:cxnSpLocks noChangeShapeType="1"/>
            <a:stCxn id="54282" idx="1"/>
          </p:cNvCxnSpPr>
          <p:nvPr/>
        </p:nvCxnSpPr>
        <p:spPr bwMode="auto">
          <a:xfrm flipH="1">
            <a:off x="3117850" y="2679700"/>
            <a:ext cx="3670300" cy="27305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75788" name="Picture 9" descr="BTA-p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4038" y="5453064"/>
            <a:ext cx="635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F8C3BE2-A588-405B-A09A-E9E2426962D2}" type="slidenum">
              <a:rPr lang="en-US" altLang="en-US">
                <a:solidFill>
                  <a:srgbClr val="FFFFFF"/>
                </a:solidFill>
                <a:latin typeface="Century Gothic" panose="020B0502020202020204" pitchFamily="34" charset="0"/>
              </a:rPr>
              <a:pPr eaLnBrk="1" hangingPunct="1"/>
              <a:t>42</a:t>
            </a:fld>
            <a:endParaRPr lang="en-US" altLang="en-US">
              <a:solidFill>
                <a:schemeClr val="bg1"/>
              </a:solidFill>
              <a:latin typeface="Century Gothic" panose="020B0502020202020204" pitchFamily="34" charset="0"/>
            </a:endParaRPr>
          </a:p>
        </p:txBody>
      </p:sp>
      <p:sp>
        <p:nvSpPr>
          <p:cNvPr id="14"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15"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spTree>
    <p:extLst>
      <p:ext uri="{BB962C8B-B14F-4D97-AF65-F5344CB8AC3E}">
        <p14:creationId xmlns:p14="http://schemas.microsoft.com/office/powerpoint/2010/main" val="1366706571"/>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2" descr="IMG_026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63814" y="1311275"/>
            <a:ext cx="415607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Box 5"/>
          <p:cNvSpPr txBox="1">
            <a:spLocks noChangeArrowheads="1"/>
          </p:cNvSpPr>
          <p:nvPr/>
        </p:nvSpPr>
        <p:spPr bwMode="auto">
          <a:xfrm>
            <a:off x="511176" y="3306764"/>
            <a:ext cx="2079625"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99" tIns="39100" rIns="78199" bIns="391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defRPr/>
            </a:pPr>
            <a:r>
              <a:rPr lang="en-GB" sz="2000" dirty="0">
                <a:latin typeface="+mn-lt"/>
              </a:rPr>
              <a:t>Particle</a:t>
            </a:r>
          </a:p>
          <a:p>
            <a:pPr>
              <a:defRPr/>
            </a:pPr>
            <a:r>
              <a:rPr lang="en-GB" sz="2000" dirty="0">
                <a:latin typeface="+mn-lt"/>
              </a:rPr>
              <a:t>counter in </a:t>
            </a:r>
          </a:p>
          <a:p>
            <a:pPr>
              <a:defRPr/>
            </a:pPr>
            <a:r>
              <a:rPr lang="en-GB" sz="2000" dirty="0">
                <a:latin typeface="+mn-lt"/>
              </a:rPr>
              <a:t>stainless steel enclosure, note the view port</a:t>
            </a:r>
          </a:p>
          <a:p>
            <a:pPr>
              <a:defRPr/>
            </a:pPr>
            <a:endParaRPr lang="en-GB" sz="1600" dirty="0">
              <a:latin typeface="+mn-lt"/>
            </a:endParaRPr>
          </a:p>
        </p:txBody>
      </p:sp>
      <p:sp>
        <p:nvSpPr>
          <p:cNvPr id="55301" name="TextBox 8"/>
          <p:cNvSpPr txBox="1">
            <a:spLocks noChangeArrowheads="1"/>
          </p:cNvSpPr>
          <p:nvPr/>
        </p:nvSpPr>
        <p:spPr bwMode="auto">
          <a:xfrm>
            <a:off x="7118351" y="4143375"/>
            <a:ext cx="1966913"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99" tIns="39100" rIns="78199" bIns="391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defRPr/>
            </a:pPr>
            <a:r>
              <a:rPr lang="en-GB" sz="2000" dirty="0">
                <a:latin typeface="+mn-lt"/>
              </a:rPr>
              <a:t>Viable sampling head</a:t>
            </a:r>
          </a:p>
          <a:p>
            <a:pPr>
              <a:defRPr/>
            </a:pPr>
            <a:endParaRPr lang="en-US" sz="1600" dirty="0">
              <a:latin typeface="+mn-lt"/>
            </a:endParaRPr>
          </a:p>
        </p:txBody>
      </p:sp>
      <p:cxnSp>
        <p:nvCxnSpPr>
          <p:cNvPr id="76805" name="Straight Arrow Connector 11"/>
          <p:cNvCxnSpPr>
            <a:cxnSpLocks noChangeShapeType="1"/>
            <a:stCxn id="55301" idx="1"/>
          </p:cNvCxnSpPr>
          <p:nvPr/>
        </p:nvCxnSpPr>
        <p:spPr bwMode="auto">
          <a:xfrm flipH="1" flipV="1">
            <a:off x="5802314" y="3459163"/>
            <a:ext cx="1316037" cy="1154112"/>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6806" name="Straight Arrow Connector 13"/>
          <p:cNvCxnSpPr>
            <a:cxnSpLocks noChangeShapeType="1"/>
          </p:cNvCxnSpPr>
          <p:nvPr/>
        </p:nvCxnSpPr>
        <p:spPr bwMode="auto">
          <a:xfrm rot="16200000" flipH="1">
            <a:off x="2274888" y="2573338"/>
            <a:ext cx="1130300" cy="1108075"/>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6807" name="Straight Arrow Connector 16"/>
          <p:cNvCxnSpPr>
            <a:cxnSpLocks noChangeShapeType="1"/>
          </p:cNvCxnSpPr>
          <p:nvPr/>
        </p:nvCxnSpPr>
        <p:spPr bwMode="auto">
          <a:xfrm flipV="1">
            <a:off x="2343151" y="4521200"/>
            <a:ext cx="830263" cy="58738"/>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5305" name="TextBox 19"/>
          <p:cNvSpPr txBox="1">
            <a:spLocks noChangeArrowheads="1"/>
          </p:cNvSpPr>
          <p:nvPr/>
        </p:nvSpPr>
        <p:spPr bwMode="auto">
          <a:xfrm>
            <a:off x="7118350" y="2365375"/>
            <a:ext cx="1773238"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99" tIns="39100" rIns="78199" bIns="391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defRPr/>
            </a:pPr>
            <a:r>
              <a:rPr lang="en-GB" sz="2000" dirty="0">
                <a:latin typeface="+mn-lt"/>
              </a:rPr>
              <a:t>Quick release probe cap</a:t>
            </a:r>
          </a:p>
          <a:p>
            <a:pPr>
              <a:defRPr/>
            </a:pPr>
            <a:endParaRPr lang="en-US" sz="1600" dirty="0">
              <a:latin typeface="+mn-lt"/>
            </a:endParaRPr>
          </a:p>
        </p:txBody>
      </p:sp>
      <p:cxnSp>
        <p:nvCxnSpPr>
          <p:cNvPr id="76809" name="Straight Arrow Connector 20"/>
          <p:cNvCxnSpPr>
            <a:cxnSpLocks noChangeShapeType="1"/>
            <a:stCxn id="55305" idx="1"/>
          </p:cNvCxnSpPr>
          <p:nvPr/>
        </p:nvCxnSpPr>
        <p:spPr bwMode="auto">
          <a:xfrm flipH="1" flipV="1">
            <a:off x="3654426" y="2782889"/>
            <a:ext cx="3463925" cy="52387"/>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5307" name="TextBox 25"/>
          <p:cNvSpPr txBox="1">
            <a:spLocks noChangeArrowheads="1"/>
          </p:cNvSpPr>
          <p:nvPr/>
        </p:nvSpPr>
        <p:spPr bwMode="auto">
          <a:xfrm>
            <a:off x="538163" y="1595438"/>
            <a:ext cx="20256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99" tIns="39100" rIns="78199" bIns="391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defRPr/>
            </a:pPr>
            <a:r>
              <a:rPr lang="en-GB" sz="2000" dirty="0">
                <a:latin typeface="+mn-lt"/>
              </a:rPr>
              <a:t>Angled top, to allow cleaning solutions to run off</a:t>
            </a:r>
          </a:p>
          <a:p>
            <a:pPr>
              <a:defRPr/>
            </a:pPr>
            <a:endParaRPr lang="en-GB" sz="1600" dirty="0">
              <a:latin typeface="+mn-lt"/>
            </a:endParaRPr>
          </a:p>
        </p:txBody>
      </p:sp>
      <p:pic>
        <p:nvPicPr>
          <p:cNvPr id="76811" name="Picture 9" descr="BTA-p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5513389"/>
            <a:ext cx="635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A87533B-9C66-451C-ACB4-2C139CF2B1D6}" type="slidenum">
              <a:rPr lang="en-US" altLang="en-US">
                <a:solidFill>
                  <a:srgbClr val="FFFFFF"/>
                </a:solidFill>
                <a:latin typeface="Century Gothic" panose="020B0502020202020204" pitchFamily="34" charset="0"/>
              </a:rPr>
              <a:pPr eaLnBrk="1" hangingPunct="1"/>
              <a:t>43</a:t>
            </a:fld>
            <a:endParaRPr lang="en-US" altLang="en-US">
              <a:solidFill>
                <a:schemeClr val="bg1"/>
              </a:solidFill>
              <a:latin typeface="Century Gothic" panose="020B0502020202020204" pitchFamily="34" charset="0"/>
            </a:endParaRPr>
          </a:p>
        </p:txBody>
      </p:sp>
      <p:sp>
        <p:nvSpPr>
          <p:cNvPr id="14"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15"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sp>
        <p:nvSpPr>
          <p:cNvPr id="76815" name="Title 1"/>
          <p:cNvSpPr>
            <a:spLocks noGrp="1"/>
          </p:cNvSpPr>
          <p:nvPr>
            <p:ph type="title"/>
          </p:nvPr>
        </p:nvSpPr>
        <p:spPr>
          <a:xfrm>
            <a:off x="555626" y="571500"/>
            <a:ext cx="8005763" cy="952500"/>
          </a:xfrm>
        </p:spPr>
        <p:txBody>
          <a:bodyPr/>
          <a:lstStyle/>
          <a:p>
            <a:r>
              <a:rPr lang="en-GB" altLang="en-US" smtClean="0"/>
              <a:t>Grade B </a:t>
            </a:r>
            <a:r>
              <a:rPr lang="en-GB" altLang="en-US" sz="2400"/>
              <a:t>- Installation Example </a:t>
            </a:r>
            <a:endParaRPr lang="en-US" altLang="en-US" smtClean="0"/>
          </a:p>
        </p:txBody>
      </p:sp>
    </p:spTree>
    <p:extLst>
      <p:ext uri="{BB962C8B-B14F-4D97-AF65-F5344CB8AC3E}">
        <p14:creationId xmlns:p14="http://schemas.microsoft.com/office/powerpoint/2010/main" val="1519231124"/>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2"/>
          <p:cNvSpPr>
            <a:spLocks noGrp="1"/>
          </p:cNvSpPr>
          <p:nvPr>
            <p:ph idx="1"/>
          </p:nvPr>
        </p:nvSpPr>
        <p:spPr bwMode="auto">
          <a:xfrm>
            <a:off x="422275" y="1524000"/>
            <a:ext cx="8229600" cy="3771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99" tIns="39100" rIns="78199" bIns="39100" numCol="1" anchor="t" anchorCtr="0" compatLnSpc="1">
            <a:prstTxWarp prst="textNoShape">
              <a:avLst/>
            </a:prstTxWarp>
          </a:bodyPr>
          <a:lstStyle/>
          <a:p>
            <a:r>
              <a:rPr lang="en-GB" altLang="en-US" sz="2100"/>
              <a:t>Distance from Remote counter to Isokinetic sample probe not more than 3 meters. Ideally sample tubing must be kept as short as possible</a:t>
            </a:r>
          </a:p>
          <a:p>
            <a:r>
              <a:rPr lang="en-GB" altLang="en-US" sz="2100"/>
              <a:t>Sample tubing bends kept to a minimum (ideally no bends)</a:t>
            </a:r>
          </a:p>
          <a:p>
            <a:r>
              <a:rPr lang="en-GB" altLang="en-US" sz="2100"/>
              <a:t>Bend Radii no less than 15cm</a:t>
            </a:r>
            <a:endParaRPr lang="en-GB" altLang="en-US" sz="2100" b="1"/>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8C2B9A5-D1CC-4AA4-8511-AAAE8669837C}" type="slidenum">
              <a:rPr lang="en-US" altLang="en-US">
                <a:solidFill>
                  <a:srgbClr val="FFFFFF"/>
                </a:solidFill>
                <a:latin typeface="Century Gothic" panose="020B0502020202020204" pitchFamily="34" charset="0"/>
              </a:rPr>
              <a:pPr eaLnBrk="1" hangingPunct="1"/>
              <a:t>44</a:t>
            </a:fld>
            <a:endParaRPr lang="en-US" altLang="en-US">
              <a:solidFill>
                <a:schemeClr val="bg1"/>
              </a:solidFill>
              <a:latin typeface="Century Gothic" panose="020B0502020202020204" pitchFamily="34" charset="0"/>
            </a:endParaRPr>
          </a:p>
        </p:txBody>
      </p:sp>
      <p:sp>
        <p:nvSpPr>
          <p:cNvPr id="6"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7" name="Footer Placeholder 4"/>
          <p:cNvSpPr txBox="1">
            <a:spLocks/>
          </p:cNvSpPr>
          <p:nvPr/>
        </p:nvSpPr>
        <p:spPr>
          <a:xfrm>
            <a:off x="6421438" y="5989638"/>
            <a:ext cx="13255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sp>
        <p:nvSpPr>
          <p:cNvPr id="19" name="TextBox 18"/>
          <p:cNvSpPr txBox="1"/>
          <p:nvPr/>
        </p:nvSpPr>
        <p:spPr>
          <a:xfrm>
            <a:off x="2870200" y="3862388"/>
            <a:ext cx="3657600" cy="1200150"/>
          </a:xfrm>
          <a:prstGeom prst="rect">
            <a:avLst/>
          </a:prstGeom>
          <a:noFill/>
        </p:spPr>
        <p:txBody>
          <a:bodyPr>
            <a:spAutoFit/>
          </a:bodyPr>
          <a:lstStyle/>
          <a:p>
            <a:pPr>
              <a:defRPr/>
            </a:pPr>
            <a:r>
              <a:rPr lang="en-US" dirty="0">
                <a:latin typeface="+mn-lt"/>
                <a:cs typeface="Arial" charset="0"/>
              </a:rPr>
              <a:t>Particle sample tubing typically 3/8” Outside Diameter, ¼” Inside Diameter  Bev-</a:t>
            </a:r>
            <a:r>
              <a:rPr lang="en-US" dirty="0" err="1">
                <a:latin typeface="+mn-lt"/>
                <a:cs typeface="Arial" charset="0"/>
              </a:rPr>
              <a:t>a-line</a:t>
            </a:r>
            <a:r>
              <a:rPr lang="en-US" dirty="0">
                <a:latin typeface="+mn-lt"/>
                <a:cs typeface="Arial" charset="0"/>
              </a:rPr>
              <a:t> tubing or stainless steel. </a:t>
            </a:r>
          </a:p>
        </p:txBody>
      </p:sp>
      <p:cxnSp>
        <p:nvCxnSpPr>
          <p:cNvPr id="21" name="Straight Arrow Connector 20"/>
          <p:cNvCxnSpPr/>
          <p:nvPr/>
        </p:nvCxnSpPr>
        <p:spPr>
          <a:xfrm flipV="1">
            <a:off x="5900739" y="3205164"/>
            <a:ext cx="979487" cy="650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78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4864" y="3001963"/>
            <a:ext cx="1487487" cy="147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33" name="Title 1"/>
          <p:cNvSpPr>
            <a:spLocks noGrp="1"/>
          </p:cNvSpPr>
          <p:nvPr>
            <p:ph type="title"/>
          </p:nvPr>
        </p:nvSpPr>
        <p:spPr>
          <a:xfrm>
            <a:off x="642939" y="604838"/>
            <a:ext cx="5749925" cy="952500"/>
          </a:xfrm>
        </p:spPr>
        <p:txBody>
          <a:bodyPr/>
          <a:lstStyle/>
          <a:p>
            <a:r>
              <a:rPr lang="en-GB" altLang="en-US" smtClean="0"/>
              <a:t>Grade B </a:t>
            </a:r>
            <a:r>
              <a:rPr lang="en-GB" altLang="en-US" sz="2100"/>
              <a:t>Design Considerations</a:t>
            </a:r>
            <a:endParaRPr lang="en-US" altLang="en-US" smtClean="0"/>
          </a:p>
        </p:txBody>
      </p:sp>
    </p:spTree>
    <p:extLst>
      <p:ext uri="{BB962C8B-B14F-4D97-AF65-F5344CB8AC3E}">
        <p14:creationId xmlns:p14="http://schemas.microsoft.com/office/powerpoint/2010/main" val="2647437584"/>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p:cNvSpPr>
            <a:spLocks noGrp="1"/>
          </p:cNvSpPr>
          <p:nvPr>
            <p:ph idx="1"/>
          </p:nvPr>
        </p:nvSpPr>
        <p:spPr bwMode="auto">
          <a:xfrm>
            <a:off x="415926" y="1524000"/>
            <a:ext cx="8228013" cy="37719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99" tIns="39100" rIns="78199" bIns="39100" numCol="1" anchor="t" anchorCtr="0" compatLnSpc="1">
            <a:prstTxWarp prst="textNoShape">
              <a:avLst/>
            </a:prstTxWarp>
          </a:bodyPr>
          <a:lstStyle/>
          <a:p>
            <a:pPr>
              <a:defRPr/>
            </a:pPr>
            <a:r>
              <a:rPr lang="en-GB" sz="2100" dirty="0"/>
              <a:t>Probe oriented in direction of airflow</a:t>
            </a:r>
          </a:p>
          <a:p>
            <a:pPr>
              <a:defRPr/>
            </a:pPr>
            <a:r>
              <a:rPr lang="en-GB" sz="2100" dirty="0"/>
              <a:t>For general room measurement probe is positioned 140 -170cm from the floor</a:t>
            </a:r>
          </a:p>
          <a:p>
            <a:pPr>
              <a:defRPr/>
            </a:pPr>
            <a:r>
              <a:rPr lang="en-GB" sz="2100" dirty="0"/>
              <a:t>Avoid placing probes close to doors</a:t>
            </a:r>
          </a:p>
          <a:p>
            <a:pPr>
              <a:defRPr/>
            </a:pPr>
            <a:r>
              <a:rPr lang="en-GB" sz="2100" dirty="0"/>
              <a:t>Avoid placing probes in corners</a:t>
            </a:r>
          </a:p>
          <a:p>
            <a:pPr>
              <a:defRPr/>
            </a:pPr>
            <a:r>
              <a:rPr lang="en-GB" sz="2100" dirty="0"/>
              <a:t>Ensure easy access to particle counter for routine maintenance</a:t>
            </a:r>
          </a:p>
          <a:p>
            <a:pPr lvl="1">
              <a:defRPr/>
            </a:pPr>
            <a:r>
              <a:rPr lang="en-GB" sz="1700" dirty="0"/>
              <a:t>Locate the particle counter outside the critical areas if possible</a:t>
            </a:r>
          </a:p>
          <a:p>
            <a:pPr>
              <a:defRPr/>
            </a:pPr>
            <a:r>
              <a:rPr lang="en-GB" sz="2100" dirty="0"/>
              <a:t>Consider purchasing spare particle counters </a:t>
            </a: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ECAEC3-35D7-4ACF-BC2A-18E06EF65E9C}" type="slidenum">
              <a:rPr lang="en-US" altLang="en-US">
                <a:solidFill>
                  <a:srgbClr val="FFFFFF"/>
                </a:solidFill>
                <a:latin typeface="Century Gothic" panose="020B0502020202020204" pitchFamily="34" charset="0"/>
              </a:rPr>
              <a:pPr eaLnBrk="1" hangingPunct="1"/>
              <a:t>45</a:t>
            </a:fld>
            <a:endParaRPr lang="en-US" altLang="en-US">
              <a:solidFill>
                <a:schemeClr val="bg1"/>
              </a:solidFill>
              <a:latin typeface="Century Gothic" panose="020B0502020202020204" pitchFamily="34" charset="0"/>
            </a:endParaRPr>
          </a:p>
        </p:txBody>
      </p:sp>
      <p:sp>
        <p:nvSpPr>
          <p:cNvPr id="6"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7"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sp>
        <p:nvSpPr>
          <p:cNvPr id="78854" name="Title 1"/>
          <p:cNvSpPr>
            <a:spLocks noGrp="1"/>
          </p:cNvSpPr>
          <p:nvPr>
            <p:ph type="title"/>
          </p:nvPr>
        </p:nvSpPr>
        <p:spPr>
          <a:xfrm>
            <a:off x="804864" y="571500"/>
            <a:ext cx="8004175" cy="952500"/>
          </a:xfrm>
        </p:spPr>
        <p:txBody>
          <a:bodyPr/>
          <a:lstStyle/>
          <a:p>
            <a:r>
              <a:rPr lang="en-GB" altLang="en-US" smtClean="0"/>
              <a:t>Grade B </a:t>
            </a:r>
            <a:r>
              <a:rPr lang="en-GB" altLang="en-US" sz="2400"/>
              <a:t>– Design Considerations</a:t>
            </a:r>
            <a:endParaRPr lang="en-US" altLang="en-US" smtClean="0"/>
          </a:p>
        </p:txBody>
      </p:sp>
    </p:spTree>
    <p:extLst>
      <p:ext uri="{BB962C8B-B14F-4D97-AF65-F5344CB8AC3E}">
        <p14:creationId xmlns:p14="http://schemas.microsoft.com/office/powerpoint/2010/main" val="2053791478"/>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p:cNvSpPr>
            <a:spLocks noGrp="1"/>
          </p:cNvSpPr>
          <p:nvPr>
            <p:ph idx="1"/>
          </p:nvPr>
        </p:nvSpPr>
        <p:spPr bwMode="auto">
          <a:xfrm>
            <a:off x="415926" y="1762125"/>
            <a:ext cx="8228013" cy="3771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99" tIns="39100" rIns="78199" bIns="39100" numCol="1" anchor="t" anchorCtr="0" compatLnSpc="1">
            <a:prstTxWarp prst="textNoShape">
              <a:avLst/>
            </a:prstTxWarp>
          </a:bodyPr>
          <a:lstStyle/>
          <a:p>
            <a:r>
              <a:rPr lang="en-GB" altLang="en-US" sz="2100"/>
              <a:t>Design the system so that you can “hot swap” remote particle counters</a:t>
            </a:r>
          </a:p>
          <a:p>
            <a:r>
              <a:rPr lang="en-GB" altLang="en-US" sz="2100"/>
              <a:t>Decide whether you want a single pump per particle counter or a single large vacuum pump with a vacuum manifold distributing the vacuum to each counter, this is typically the same as Grade A vacuum design</a:t>
            </a:r>
          </a:p>
          <a:p>
            <a:r>
              <a:rPr lang="en-GB" altLang="en-US" sz="2100"/>
              <a:t>For large vacuum pump systems always specify a master/slave configuration</a:t>
            </a:r>
          </a:p>
          <a:p>
            <a:r>
              <a:rPr lang="en-GB" altLang="en-US" sz="2100"/>
              <a:t>Ensure vacuum pump exhaust air is either filtered or vented to atmosphere according to local regulations or guidelines</a:t>
            </a: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0ED2F6-983A-4A31-BC88-902356EF74C2}" type="slidenum">
              <a:rPr lang="en-US" altLang="en-US">
                <a:solidFill>
                  <a:srgbClr val="FFFFFF"/>
                </a:solidFill>
                <a:latin typeface="Century Gothic" panose="020B0502020202020204" pitchFamily="34" charset="0"/>
              </a:rPr>
              <a:pPr eaLnBrk="1" hangingPunct="1"/>
              <a:t>46</a:t>
            </a:fld>
            <a:endParaRPr lang="en-US" altLang="en-US">
              <a:solidFill>
                <a:schemeClr val="bg1"/>
              </a:solidFill>
              <a:latin typeface="Century Gothic" panose="020B0502020202020204" pitchFamily="34" charset="0"/>
            </a:endParaRPr>
          </a:p>
        </p:txBody>
      </p:sp>
      <p:sp>
        <p:nvSpPr>
          <p:cNvPr id="6"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7"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sp>
        <p:nvSpPr>
          <p:cNvPr id="79878" name="Title 1"/>
          <p:cNvSpPr>
            <a:spLocks noGrp="1"/>
          </p:cNvSpPr>
          <p:nvPr>
            <p:ph type="title"/>
          </p:nvPr>
        </p:nvSpPr>
        <p:spPr>
          <a:xfrm>
            <a:off x="682626" y="571500"/>
            <a:ext cx="8004175" cy="952500"/>
          </a:xfrm>
        </p:spPr>
        <p:txBody>
          <a:bodyPr/>
          <a:lstStyle/>
          <a:p>
            <a:r>
              <a:rPr lang="en-GB" altLang="en-US" smtClean="0"/>
              <a:t>Grade B </a:t>
            </a:r>
            <a:r>
              <a:rPr lang="en-GB" altLang="en-US" sz="2400"/>
              <a:t>– Design Considerations</a:t>
            </a:r>
            <a:endParaRPr lang="en-US" altLang="en-US" smtClean="0"/>
          </a:p>
        </p:txBody>
      </p:sp>
    </p:spTree>
    <p:extLst>
      <p:ext uri="{BB962C8B-B14F-4D97-AF65-F5344CB8AC3E}">
        <p14:creationId xmlns:p14="http://schemas.microsoft.com/office/powerpoint/2010/main" val="2720998712"/>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685800" y="2514600"/>
            <a:ext cx="8229600" cy="1600200"/>
          </a:xfrm>
        </p:spPr>
        <p:txBody>
          <a:bodyPr/>
          <a:lstStyle/>
          <a:p>
            <a:pPr algn="ctr"/>
            <a:r>
              <a:rPr lang="en-US" altLang="en-US" smtClean="0"/>
              <a:t>GRADE C and D</a:t>
            </a:r>
            <a:br>
              <a:rPr lang="en-US" altLang="en-US" smtClean="0"/>
            </a:br>
            <a:r>
              <a:rPr lang="en-US" altLang="en-US" smtClean="0"/>
              <a:t>Monitoring Locations</a:t>
            </a:r>
          </a:p>
        </p:txBody>
      </p:sp>
      <p:sp>
        <p:nvSpPr>
          <p:cNvPr id="4" name="Date Placeholder 3"/>
          <p:cNvSpPr>
            <a:spLocks noGrp="1"/>
          </p:cNvSpPr>
          <p:nvPr>
            <p:ph type="dt" sz="quarter" idx="10"/>
          </p:nvPr>
        </p:nvSpPr>
        <p:spPr/>
        <p:txBody>
          <a:bodyPr/>
          <a:lstStyle/>
          <a:p>
            <a:pPr>
              <a:defRPr/>
            </a:pPr>
            <a:fld id="{F31F0D2A-354F-4B4F-A81D-70F2A69C9166}" type="datetime1">
              <a:rPr lang="en-US" smtClean="0"/>
              <a:pPr>
                <a:defRPr/>
              </a:pPr>
              <a:t>6/7/2019</a:t>
            </a:fld>
            <a:endParaRPr lang="en-US" dirty="0"/>
          </a:p>
        </p:txBody>
      </p:sp>
      <p:sp>
        <p:nvSpPr>
          <p:cNvPr id="5" name="Footer Placeholder 4"/>
          <p:cNvSpPr>
            <a:spLocks noGrp="1"/>
          </p:cNvSpPr>
          <p:nvPr>
            <p:ph type="ftr" sz="quarter" idx="11"/>
          </p:nvPr>
        </p:nvSpPr>
        <p:spPr/>
        <p:txBody>
          <a:bodyPr/>
          <a:lstStyle/>
          <a:p>
            <a:pPr>
              <a:defRPr/>
            </a:pPr>
            <a:r>
              <a:rPr lang="en-US" smtClean="0"/>
              <a:t>©  TSI Incorporated</a:t>
            </a:r>
            <a:endParaRPr lang="en-US" dirty="0"/>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4797C63-BD3C-43BC-B0AB-C7528131F649}" type="slidenum">
              <a:rPr lang="en-US" altLang="en-US">
                <a:solidFill>
                  <a:srgbClr val="FFFFFF"/>
                </a:solidFill>
                <a:latin typeface="Century Gothic" panose="020B0502020202020204" pitchFamily="34" charset="0"/>
              </a:rPr>
              <a:pPr eaLnBrk="1" hangingPunct="1"/>
              <a:t>47</a:t>
            </a:fld>
            <a:endParaRPr lang="en-US" altLang="en-US">
              <a:solidFill>
                <a:schemeClr val="bg1"/>
              </a:solidFill>
              <a:latin typeface="Century Gothic" panose="020B0502020202020204" pitchFamily="34" charset="0"/>
            </a:endParaRPr>
          </a:p>
        </p:txBody>
      </p:sp>
    </p:spTree>
    <p:extLst>
      <p:ext uri="{BB962C8B-B14F-4D97-AF65-F5344CB8AC3E}">
        <p14:creationId xmlns:p14="http://schemas.microsoft.com/office/powerpoint/2010/main" val="32561533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title" idx="4294967295"/>
          </p:nvPr>
        </p:nvSpPr>
        <p:spPr>
          <a:xfrm>
            <a:off x="623888" y="690563"/>
            <a:ext cx="8469312" cy="512762"/>
          </a:xfrm>
        </p:spPr>
        <p:txBody>
          <a:bodyPr/>
          <a:lstStyle/>
          <a:p>
            <a:r>
              <a:rPr lang="en-US" altLang="en-US" sz="3100"/>
              <a:t>Grade C and D </a:t>
            </a:r>
            <a:r>
              <a:rPr lang="en-US" altLang="en-US" sz="2400"/>
              <a:t>– Identify Critical Locations</a:t>
            </a:r>
            <a:endParaRPr lang="en-US" altLang="en-US" sz="1800"/>
          </a:p>
        </p:txBody>
      </p:sp>
      <p:sp>
        <p:nvSpPr>
          <p:cNvPr id="36" name="TextBox 35"/>
          <p:cNvSpPr txBox="1"/>
          <p:nvPr/>
        </p:nvSpPr>
        <p:spPr>
          <a:xfrm>
            <a:off x="673100" y="1292226"/>
            <a:ext cx="7620000" cy="4543425"/>
          </a:xfrm>
          <a:prstGeom prst="rect">
            <a:avLst/>
          </a:prstGeom>
          <a:noFill/>
        </p:spPr>
        <p:txBody>
          <a:bodyPr lIns="78199" tIns="39100" rIns="78199" bIns="39100">
            <a:spAutoFit/>
          </a:bodyPr>
          <a:lstStyle/>
          <a:p>
            <a:pPr>
              <a:defRPr/>
            </a:pPr>
            <a:r>
              <a:rPr lang="en-GB" sz="2000" dirty="0">
                <a:latin typeface="+mn-lt"/>
              </a:rPr>
              <a:t>Risk Based approach to identifying Critical monitoring Locations – Note: these are not the final probe positions, in any case at this stage the facility may not yet be built!</a:t>
            </a:r>
          </a:p>
          <a:p>
            <a:pPr>
              <a:defRPr/>
            </a:pPr>
            <a:endParaRPr lang="en-GB" sz="2000" dirty="0">
              <a:latin typeface="+mn-lt"/>
            </a:endParaRPr>
          </a:p>
          <a:p>
            <a:pPr marL="293248" indent="-293248">
              <a:spcBef>
                <a:spcPts val="513"/>
              </a:spcBef>
              <a:spcAft>
                <a:spcPts val="513"/>
              </a:spcAft>
              <a:buFont typeface="+mj-lt"/>
              <a:buAutoNum type="arabicPeriod"/>
              <a:defRPr/>
            </a:pPr>
            <a:r>
              <a:rPr lang="en-GB" sz="2000" dirty="0">
                <a:latin typeface="+mn-lt"/>
              </a:rPr>
              <a:t>Understand your process, regulator will not be prescriptive, they will say that you understand your process and are best qualified to make decisions</a:t>
            </a:r>
          </a:p>
          <a:p>
            <a:pPr marL="293248" indent="-293248">
              <a:spcBef>
                <a:spcPts val="513"/>
              </a:spcBef>
              <a:spcAft>
                <a:spcPts val="513"/>
              </a:spcAft>
              <a:buFont typeface="+mj-lt"/>
              <a:buAutoNum type="arabicPeriod"/>
              <a:defRPr/>
            </a:pPr>
            <a:r>
              <a:rPr lang="en-GB" sz="2000" dirty="0">
                <a:latin typeface="+mn-lt"/>
              </a:rPr>
              <a:t>YOU will have to justify and document critical monitoring locations using sound scientific evidence to the regulator, saying XYZ person or company stated it was a good place to monitor is not enough</a:t>
            </a:r>
          </a:p>
          <a:p>
            <a:pPr marL="293248" indent="-293248">
              <a:spcBef>
                <a:spcPts val="513"/>
              </a:spcBef>
              <a:spcAft>
                <a:spcPts val="513"/>
              </a:spcAft>
              <a:buFont typeface="+mj-lt"/>
              <a:buAutoNum type="arabicPeriod"/>
              <a:defRPr/>
            </a:pPr>
            <a:r>
              <a:rPr lang="en-GB" sz="2000" dirty="0">
                <a:latin typeface="+mn-lt"/>
              </a:rPr>
              <a:t>What does EU GMP Annex 1 and FDA </a:t>
            </a:r>
            <a:r>
              <a:rPr lang="en-GB" sz="2000" dirty="0" err="1">
                <a:latin typeface="+mn-lt"/>
              </a:rPr>
              <a:t>cGMP</a:t>
            </a:r>
            <a:r>
              <a:rPr lang="en-GB" sz="2000" dirty="0">
                <a:latin typeface="+mn-lt"/>
              </a:rPr>
              <a:t> say?</a:t>
            </a:r>
          </a:p>
          <a:p>
            <a:pPr>
              <a:spcBef>
                <a:spcPts val="513"/>
              </a:spcBef>
              <a:spcAft>
                <a:spcPts val="513"/>
              </a:spcAft>
              <a:defRPr/>
            </a:pPr>
            <a:endParaRPr lang="en-US" sz="2100" dirty="0"/>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16F43EE-53D7-4C09-B226-042A646719DC}" type="slidenum">
              <a:rPr lang="en-US" altLang="en-US">
                <a:solidFill>
                  <a:srgbClr val="FFFFFF"/>
                </a:solidFill>
                <a:latin typeface="Century Gothic" panose="020B0502020202020204" pitchFamily="34" charset="0"/>
              </a:rPr>
              <a:pPr eaLnBrk="1" hangingPunct="1"/>
              <a:t>48</a:t>
            </a:fld>
            <a:endParaRPr lang="en-US" altLang="en-US">
              <a:solidFill>
                <a:schemeClr val="bg1"/>
              </a:solidFill>
              <a:latin typeface="Century Gothic" panose="020B0502020202020204" pitchFamily="34" charset="0"/>
            </a:endParaRPr>
          </a:p>
        </p:txBody>
      </p:sp>
      <p:sp>
        <p:nvSpPr>
          <p:cNvPr id="5"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6"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spTree>
    <p:extLst>
      <p:ext uri="{BB962C8B-B14F-4D97-AF65-F5344CB8AC3E}">
        <p14:creationId xmlns:p14="http://schemas.microsoft.com/office/powerpoint/2010/main" val="2793710242"/>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39" y="1881188"/>
            <a:ext cx="81057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Rectangle 7"/>
          <p:cNvSpPr>
            <a:spLocks noGrp="1" noChangeArrowheads="1"/>
          </p:cNvSpPr>
          <p:nvPr>
            <p:ph type="title" idx="4294967295"/>
          </p:nvPr>
        </p:nvSpPr>
        <p:spPr>
          <a:xfrm>
            <a:off x="762000" y="690563"/>
            <a:ext cx="6840538" cy="512762"/>
          </a:xfrm>
        </p:spPr>
        <p:txBody>
          <a:bodyPr/>
          <a:lstStyle/>
          <a:p>
            <a:r>
              <a:rPr lang="en-US" altLang="en-US" sz="3100"/>
              <a:t>Grade C and D</a:t>
            </a:r>
            <a:endParaRPr lang="en-US" altLang="en-US" sz="2100"/>
          </a:p>
        </p:txBody>
      </p:sp>
      <p:sp>
        <p:nvSpPr>
          <p:cNvPr id="82948" name="TextBox 61"/>
          <p:cNvSpPr txBox="1">
            <a:spLocks noChangeArrowheads="1"/>
          </p:cNvSpPr>
          <p:nvPr/>
        </p:nvSpPr>
        <p:spPr bwMode="auto">
          <a:xfrm>
            <a:off x="554039" y="1465264"/>
            <a:ext cx="27717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99" tIns="39100" rIns="78199" bIns="3910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100"/>
              <a:t>EU GMP Annex 1</a:t>
            </a:r>
            <a:endParaRPr lang="en-US" altLang="en-US" sz="2100"/>
          </a:p>
        </p:txBody>
      </p:sp>
      <p:cxnSp>
        <p:nvCxnSpPr>
          <p:cNvPr id="82949" name="Straight Connector 12"/>
          <p:cNvCxnSpPr>
            <a:cxnSpLocks noChangeShapeType="1"/>
          </p:cNvCxnSpPr>
          <p:nvPr/>
        </p:nvCxnSpPr>
        <p:spPr bwMode="auto">
          <a:xfrm>
            <a:off x="969963" y="2119313"/>
            <a:ext cx="76200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82950" name="Straight Connector 12"/>
          <p:cNvCxnSpPr>
            <a:cxnSpLocks noChangeShapeType="1"/>
          </p:cNvCxnSpPr>
          <p:nvPr/>
        </p:nvCxnSpPr>
        <p:spPr bwMode="auto">
          <a:xfrm>
            <a:off x="554038" y="2297113"/>
            <a:ext cx="4087812"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
        <p:nvSpPr>
          <p:cNvPr id="59399" name="Rectangle 19"/>
          <p:cNvSpPr>
            <a:spLocks noChangeArrowheads="1"/>
          </p:cNvSpPr>
          <p:nvPr/>
        </p:nvSpPr>
        <p:spPr bwMode="auto">
          <a:xfrm>
            <a:off x="554039" y="2693989"/>
            <a:ext cx="8404225"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99" tIns="39100" rIns="78199" bIns="39100">
            <a:spAutoFit/>
          </a:bodyPr>
          <a:lstStyle/>
          <a:p>
            <a:pPr>
              <a:defRPr/>
            </a:pPr>
            <a:r>
              <a:rPr lang="en-US" sz="2100" dirty="0">
                <a:latin typeface="+mn-lt"/>
              </a:rPr>
              <a:t>Any monitoring activities are determined using risk analysis</a:t>
            </a:r>
          </a:p>
          <a:p>
            <a:pPr>
              <a:spcBef>
                <a:spcPts val="513"/>
              </a:spcBef>
              <a:spcAft>
                <a:spcPts val="513"/>
              </a:spcAft>
              <a:defRPr/>
            </a:pPr>
            <a:r>
              <a:rPr lang="en-US" sz="2100" dirty="0">
                <a:latin typeface="+mn-lt"/>
              </a:rPr>
              <a:t>There is an expectation that these zones are monitored more frequently than the already specified qualification or classification intervals </a:t>
            </a:r>
          </a:p>
          <a:p>
            <a:pPr>
              <a:spcBef>
                <a:spcPts val="513"/>
              </a:spcBef>
              <a:spcAft>
                <a:spcPts val="513"/>
              </a:spcAft>
              <a:defRPr/>
            </a:pPr>
            <a:r>
              <a:rPr lang="en-US" sz="2100" dirty="0">
                <a:latin typeface="+mn-lt"/>
              </a:rPr>
              <a:t>Current thinking is that targeted Grade C monitoring may detect loss of control before the Grade C/B barrier is breached</a:t>
            </a:r>
          </a:p>
        </p:txBody>
      </p:sp>
      <p:sp>
        <p:nvSpPr>
          <p:cNvPr id="8"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97FF71E-A0EF-4FB8-901D-1C2A87A842D3}" type="slidenum">
              <a:rPr lang="en-US" altLang="en-US">
                <a:solidFill>
                  <a:srgbClr val="FFFFFF"/>
                </a:solidFill>
                <a:latin typeface="Century Gothic" panose="020B0502020202020204" pitchFamily="34" charset="0"/>
              </a:rPr>
              <a:pPr eaLnBrk="1" hangingPunct="1"/>
              <a:t>49</a:t>
            </a:fld>
            <a:endParaRPr lang="en-US" altLang="en-US">
              <a:solidFill>
                <a:schemeClr val="bg1"/>
              </a:solidFill>
              <a:latin typeface="Century Gothic" panose="020B0502020202020204" pitchFamily="34" charset="0"/>
            </a:endParaRPr>
          </a:p>
        </p:txBody>
      </p:sp>
      <p:sp>
        <p:nvSpPr>
          <p:cNvPr id="9"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10"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spTree>
    <p:extLst>
      <p:ext uri="{BB962C8B-B14F-4D97-AF65-F5344CB8AC3E}">
        <p14:creationId xmlns:p14="http://schemas.microsoft.com/office/powerpoint/2010/main" val="3528877511"/>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title" idx="4294967295"/>
          </p:nvPr>
        </p:nvSpPr>
        <p:spPr>
          <a:xfrm>
            <a:off x="762000" y="685801"/>
            <a:ext cx="6840538" cy="512763"/>
          </a:xfrm>
        </p:spPr>
        <p:txBody>
          <a:bodyPr/>
          <a:lstStyle/>
          <a:p>
            <a:r>
              <a:rPr lang="en-US" altLang="en-US" sz="3100"/>
              <a:t>Grade A </a:t>
            </a:r>
            <a:r>
              <a:rPr lang="en-US" altLang="en-US" sz="2400"/>
              <a:t>– Identify Critical Locations</a:t>
            </a:r>
            <a:endParaRPr lang="en-US" altLang="en-US" sz="1800"/>
          </a:p>
        </p:txBody>
      </p:sp>
      <p:sp>
        <p:nvSpPr>
          <p:cNvPr id="36" name="TextBox 35"/>
          <p:cNvSpPr txBox="1"/>
          <p:nvPr/>
        </p:nvSpPr>
        <p:spPr>
          <a:xfrm>
            <a:off x="588963" y="1371600"/>
            <a:ext cx="7620000" cy="4529138"/>
          </a:xfrm>
          <a:prstGeom prst="rect">
            <a:avLst/>
          </a:prstGeom>
          <a:noFill/>
        </p:spPr>
        <p:txBody>
          <a:bodyPr lIns="78199" tIns="39100" rIns="78199" bIns="39100">
            <a:spAutoFit/>
          </a:bodyPr>
          <a:lstStyle/>
          <a:p>
            <a:pPr>
              <a:defRPr/>
            </a:pPr>
            <a:r>
              <a:rPr lang="en-GB" sz="2000" dirty="0">
                <a:latin typeface="+mn-lt"/>
              </a:rPr>
              <a:t>Risk Based approach to identifying Critical monitoring Locations – Note: these are not the final probe positions, in any case at this stage the facility may not yet be built!</a:t>
            </a:r>
          </a:p>
          <a:p>
            <a:pPr>
              <a:defRPr/>
            </a:pPr>
            <a:endParaRPr lang="en-GB" sz="2000" dirty="0">
              <a:latin typeface="+mn-lt"/>
            </a:endParaRPr>
          </a:p>
          <a:p>
            <a:pPr marL="293248" indent="-293248">
              <a:spcBef>
                <a:spcPts val="513"/>
              </a:spcBef>
              <a:spcAft>
                <a:spcPts val="513"/>
              </a:spcAft>
              <a:buFont typeface="+mj-lt"/>
              <a:buAutoNum type="arabicPeriod"/>
              <a:defRPr/>
            </a:pPr>
            <a:r>
              <a:rPr lang="en-GB" sz="2000" dirty="0">
                <a:latin typeface="+mn-lt"/>
              </a:rPr>
              <a:t>Understand your process, regulator will not be prescriptive, they will say that you understand your process and are best qualified to make these decisions</a:t>
            </a:r>
          </a:p>
          <a:p>
            <a:pPr marL="293248" indent="-293248">
              <a:spcBef>
                <a:spcPts val="513"/>
              </a:spcBef>
              <a:spcAft>
                <a:spcPts val="513"/>
              </a:spcAft>
              <a:buFont typeface="+mj-lt"/>
              <a:buAutoNum type="arabicPeriod"/>
              <a:defRPr/>
            </a:pPr>
            <a:r>
              <a:rPr lang="en-GB" sz="2000" dirty="0">
                <a:latin typeface="+mn-lt"/>
              </a:rPr>
              <a:t>YOU will have to justify and document critical monitoring locations using sound scientific evidence to the regulator, saying “XYZ” person or company stated it was a good place to monitor is not enough!</a:t>
            </a:r>
          </a:p>
          <a:p>
            <a:pPr marL="293248" indent="-293248">
              <a:spcBef>
                <a:spcPts val="513"/>
              </a:spcBef>
              <a:spcAft>
                <a:spcPts val="513"/>
              </a:spcAft>
              <a:buFont typeface="+mj-lt"/>
              <a:buAutoNum type="arabicPeriod"/>
              <a:defRPr/>
            </a:pPr>
            <a:r>
              <a:rPr lang="en-GB" sz="2000" dirty="0">
                <a:latin typeface="+mn-lt"/>
              </a:rPr>
              <a:t>What does EU GMP Annex 1 and FDA </a:t>
            </a:r>
            <a:r>
              <a:rPr lang="en-GB" sz="2000" dirty="0" err="1">
                <a:latin typeface="+mn-lt"/>
              </a:rPr>
              <a:t>cGMP</a:t>
            </a:r>
            <a:r>
              <a:rPr lang="en-GB" sz="2000" dirty="0">
                <a:latin typeface="+mn-lt"/>
              </a:rPr>
              <a:t> say?</a:t>
            </a:r>
          </a:p>
          <a:p>
            <a:pPr>
              <a:spcBef>
                <a:spcPts val="513"/>
              </a:spcBef>
              <a:spcAft>
                <a:spcPts val="513"/>
              </a:spcAft>
              <a:defRPr/>
            </a:pPr>
            <a:endParaRPr lang="en-US" sz="2000" dirty="0">
              <a:latin typeface="+mn-lt"/>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7F77DD5-5E1B-4596-8254-2122060A0F7E}" type="slidenum">
              <a:rPr lang="en-US" altLang="en-US">
                <a:solidFill>
                  <a:srgbClr val="FFFFFF"/>
                </a:solidFill>
                <a:latin typeface="Century Gothic" panose="020B0502020202020204" pitchFamily="34" charset="0"/>
              </a:rPr>
              <a:pPr eaLnBrk="1" hangingPunct="1"/>
              <a:t>5</a:t>
            </a:fld>
            <a:endParaRPr lang="en-US" altLang="en-US">
              <a:solidFill>
                <a:schemeClr val="bg1"/>
              </a:solidFill>
              <a:latin typeface="Century Gothic" panose="020B0502020202020204" pitchFamily="34" charset="0"/>
            </a:endParaRPr>
          </a:p>
        </p:txBody>
      </p:sp>
      <p:sp>
        <p:nvSpPr>
          <p:cNvPr id="5"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6"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spTree>
    <p:extLst>
      <p:ext uri="{BB962C8B-B14F-4D97-AF65-F5344CB8AC3E}">
        <p14:creationId xmlns:p14="http://schemas.microsoft.com/office/powerpoint/2010/main" val="737580130"/>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
          <p:cNvSpPr>
            <a:spLocks noChangeArrowheads="1"/>
          </p:cNvSpPr>
          <p:nvPr/>
        </p:nvSpPr>
        <p:spPr bwMode="auto">
          <a:xfrm>
            <a:off x="1662114" y="2671763"/>
            <a:ext cx="51958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99" tIns="39100" rIns="78199" bIns="39100">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ctr" eaLnBrk="1" hangingPunct="1"/>
            <a:r>
              <a:rPr lang="en-US" altLang="en-US" sz="5100"/>
              <a:t>QUESTIONS?</a:t>
            </a:r>
          </a:p>
        </p:txBody>
      </p:sp>
      <p:sp>
        <p:nvSpPr>
          <p:cNvPr id="118787" name="Slide Number Placeholder 5"/>
          <p:cNvSpPr txBox="1">
            <a:spLocks/>
          </p:cNvSpPr>
          <p:nvPr/>
        </p:nvSpPr>
        <p:spPr bwMode="auto">
          <a:xfrm>
            <a:off x="8686801" y="5959475"/>
            <a:ext cx="7540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B48BCC9-C2F8-4789-8BE2-D4A4556A60B2}" type="slidenum">
              <a:rPr lang="en-US" altLang="en-US">
                <a:solidFill>
                  <a:schemeClr val="bg1"/>
                </a:solidFill>
              </a:rPr>
              <a:pPr eaLnBrk="1" hangingPunct="1"/>
              <a:t>50</a:t>
            </a:fld>
            <a:endParaRPr lang="en-US" altLang="en-US">
              <a:solidFill>
                <a:schemeClr val="bg1"/>
              </a:solidFill>
            </a:endParaRPr>
          </a:p>
        </p:txBody>
      </p:sp>
      <p:sp>
        <p:nvSpPr>
          <p:cNvPr id="4"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5"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spTree>
    <p:extLst>
      <p:ext uri="{BB962C8B-B14F-4D97-AF65-F5344CB8AC3E}">
        <p14:creationId xmlns:p14="http://schemas.microsoft.com/office/powerpoint/2010/main" val="1317255396"/>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title" idx="4294967295"/>
          </p:nvPr>
        </p:nvSpPr>
        <p:spPr>
          <a:xfrm>
            <a:off x="762000" y="690563"/>
            <a:ext cx="6840538" cy="512762"/>
          </a:xfrm>
        </p:spPr>
        <p:txBody>
          <a:bodyPr/>
          <a:lstStyle/>
          <a:p>
            <a:r>
              <a:rPr lang="en-US" altLang="en-US" sz="3100"/>
              <a:t>Grade A </a:t>
            </a:r>
            <a:r>
              <a:rPr lang="en-US" altLang="en-US" sz="2000"/>
              <a:t>– EU GMP Annex 1</a:t>
            </a:r>
            <a:endParaRPr lang="en-US" altLang="en-US" sz="2100"/>
          </a:p>
        </p:txBody>
      </p:sp>
      <p:pic>
        <p:nvPicPr>
          <p:cNvPr id="19459" name="Picture 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8" y="2057401"/>
            <a:ext cx="804545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TextBox 61"/>
          <p:cNvSpPr txBox="1">
            <a:spLocks noChangeArrowheads="1"/>
          </p:cNvSpPr>
          <p:nvPr/>
        </p:nvSpPr>
        <p:spPr bwMode="auto">
          <a:xfrm>
            <a:off x="674688" y="1487489"/>
            <a:ext cx="435451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99" tIns="39100" rIns="78199" bIns="391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defRPr/>
            </a:pPr>
            <a:r>
              <a:rPr lang="en-GB" sz="2100" dirty="0">
                <a:latin typeface="+mn-lt"/>
              </a:rPr>
              <a:t>Section 3 and 8</a:t>
            </a:r>
            <a:endParaRPr lang="en-US" sz="2100" dirty="0">
              <a:latin typeface="+mn-lt"/>
            </a:endParaRPr>
          </a:p>
        </p:txBody>
      </p:sp>
      <p:cxnSp>
        <p:nvCxnSpPr>
          <p:cNvPr id="19461" name="Straight Connector 12"/>
          <p:cNvCxnSpPr>
            <a:cxnSpLocks noChangeShapeType="1"/>
          </p:cNvCxnSpPr>
          <p:nvPr/>
        </p:nvCxnSpPr>
        <p:spPr bwMode="auto">
          <a:xfrm>
            <a:off x="685800" y="2711450"/>
            <a:ext cx="768985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9462" name="Straight Connector 12"/>
          <p:cNvCxnSpPr>
            <a:cxnSpLocks noChangeShapeType="1"/>
          </p:cNvCxnSpPr>
          <p:nvPr/>
        </p:nvCxnSpPr>
        <p:spPr bwMode="auto">
          <a:xfrm>
            <a:off x="685801" y="2890838"/>
            <a:ext cx="4017963"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
        <p:nvSpPr>
          <p:cNvPr id="19" name="Slide Number Placeholder 5"/>
          <p:cNvSpPr>
            <a:spLocks noGrp="1"/>
          </p:cNvSpPr>
          <p:nvPr>
            <p:ph type="sldNum" sz="quarter" idx="12"/>
          </p:nvPr>
        </p:nvSpPr>
        <p:spPr>
          <a:xfrm>
            <a:off x="8763000" y="5948363"/>
            <a:ext cx="457200" cy="38100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0A6BA94-EFDF-463A-A3FC-9D2F22F4BA6C}" type="slidenum">
              <a:rPr lang="en-US" altLang="en-US">
                <a:solidFill>
                  <a:srgbClr val="FFFFFF"/>
                </a:solidFill>
                <a:latin typeface="Century Gothic" panose="020B0502020202020204" pitchFamily="34" charset="0"/>
              </a:rPr>
              <a:pPr eaLnBrk="1" hangingPunct="1"/>
              <a:t>6</a:t>
            </a:fld>
            <a:endParaRPr lang="en-US" altLang="en-US">
              <a:solidFill>
                <a:schemeClr val="bg1"/>
              </a:solidFill>
              <a:latin typeface="Century Gothic" panose="020B0502020202020204" pitchFamily="34" charset="0"/>
            </a:endParaRPr>
          </a:p>
        </p:txBody>
      </p:sp>
      <p:sp>
        <p:nvSpPr>
          <p:cNvPr id="20" name="Date Placeholder 3"/>
          <p:cNvSpPr txBox="1">
            <a:spLocks/>
          </p:cNvSpPr>
          <p:nvPr/>
        </p:nvSpPr>
        <p:spPr>
          <a:xfrm>
            <a:off x="7729538" y="6024563"/>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21" name="Footer Placeholder 4"/>
          <p:cNvSpPr txBox="1">
            <a:spLocks/>
          </p:cNvSpPr>
          <p:nvPr/>
        </p:nvSpPr>
        <p:spPr>
          <a:xfrm>
            <a:off x="6400801" y="6024563"/>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grpSp>
        <p:nvGrpSpPr>
          <p:cNvPr id="4" name="Group 3"/>
          <p:cNvGrpSpPr>
            <a:grpSpLocks/>
          </p:cNvGrpSpPr>
          <p:nvPr/>
        </p:nvGrpSpPr>
        <p:grpSpPr bwMode="auto">
          <a:xfrm>
            <a:off x="609601" y="4038600"/>
            <a:ext cx="7381875" cy="1200150"/>
            <a:chOff x="728662" y="2552700"/>
            <a:chExt cx="7381875" cy="1200150"/>
          </a:xfrm>
        </p:grpSpPr>
        <p:pic>
          <p:nvPicPr>
            <p:cNvPr id="194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2" y="2552700"/>
              <a:ext cx="73818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469" name="Straight Connector 12"/>
            <p:cNvCxnSpPr>
              <a:cxnSpLocks noChangeShapeType="1"/>
            </p:cNvCxnSpPr>
            <p:nvPr/>
          </p:nvCxnSpPr>
          <p:spPr bwMode="auto">
            <a:xfrm>
              <a:off x="1613282" y="2781300"/>
              <a:ext cx="64008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9470" name="Straight Connector 12"/>
            <p:cNvCxnSpPr>
              <a:cxnSpLocks noChangeShapeType="1"/>
            </p:cNvCxnSpPr>
            <p:nvPr/>
          </p:nvCxnSpPr>
          <p:spPr bwMode="auto">
            <a:xfrm>
              <a:off x="728662" y="3009900"/>
              <a:ext cx="378022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sp>
        <p:nvSpPr>
          <p:cNvPr id="5" name="Down Arrow 4"/>
          <p:cNvSpPr/>
          <p:nvPr/>
        </p:nvSpPr>
        <p:spPr>
          <a:xfrm>
            <a:off x="2852738" y="3124200"/>
            <a:ext cx="2895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more helpful…</a:t>
            </a:r>
          </a:p>
        </p:txBody>
      </p:sp>
    </p:spTree>
    <p:extLst>
      <p:ext uri="{BB962C8B-B14F-4D97-AF65-F5344CB8AC3E}">
        <p14:creationId xmlns:p14="http://schemas.microsoft.com/office/powerpoint/2010/main" val="354561183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625" y="2378075"/>
            <a:ext cx="79771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Grp="1" noChangeArrowheads="1"/>
          </p:cNvSpPr>
          <p:nvPr>
            <p:ph type="title" idx="4294967295"/>
          </p:nvPr>
        </p:nvSpPr>
        <p:spPr>
          <a:xfrm>
            <a:off x="609600" y="762001"/>
            <a:ext cx="8534400" cy="512763"/>
          </a:xfrm>
        </p:spPr>
        <p:txBody>
          <a:bodyPr/>
          <a:lstStyle/>
          <a:p>
            <a:r>
              <a:rPr lang="en-US" altLang="en-US" sz="3100"/>
              <a:t>Grade </a:t>
            </a:r>
            <a:r>
              <a:rPr lang="en-US" altLang="en-US" sz="2800"/>
              <a:t>A- </a:t>
            </a:r>
            <a:r>
              <a:rPr lang="en-US" altLang="en-US" sz="2000"/>
              <a:t>FDA Aseptic Processing Guidance 2004</a:t>
            </a:r>
            <a:endParaRPr lang="en-US" altLang="en-US" sz="1600"/>
          </a:p>
        </p:txBody>
      </p:sp>
      <p:pic>
        <p:nvPicPr>
          <p:cNvPr id="2048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26" y="3508375"/>
            <a:ext cx="80232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485" name="Straight Connector 12"/>
          <p:cNvCxnSpPr>
            <a:cxnSpLocks noChangeShapeType="1"/>
          </p:cNvCxnSpPr>
          <p:nvPr/>
        </p:nvCxnSpPr>
        <p:spPr bwMode="auto">
          <a:xfrm>
            <a:off x="1006475" y="3687763"/>
            <a:ext cx="755015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20486" name="Straight Connector 12"/>
          <p:cNvCxnSpPr>
            <a:cxnSpLocks noChangeShapeType="1"/>
          </p:cNvCxnSpPr>
          <p:nvPr/>
        </p:nvCxnSpPr>
        <p:spPr bwMode="auto">
          <a:xfrm>
            <a:off x="936625" y="2555875"/>
            <a:ext cx="7412038"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pic>
        <p:nvPicPr>
          <p:cNvPr id="2048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514" y="1960564"/>
            <a:ext cx="47656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488" name="Straight Connector 12"/>
          <p:cNvCxnSpPr>
            <a:cxnSpLocks noChangeShapeType="1"/>
          </p:cNvCxnSpPr>
          <p:nvPr/>
        </p:nvCxnSpPr>
        <p:spPr bwMode="auto">
          <a:xfrm>
            <a:off x="1006476" y="3925888"/>
            <a:ext cx="7688263"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pic>
        <p:nvPicPr>
          <p:cNvPr id="2048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626" y="2735263"/>
            <a:ext cx="7864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490" name="Straight Connector 12"/>
          <p:cNvCxnSpPr>
            <a:cxnSpLocks noChangeShapeType="1"/>
          </p:cNvCxnSpPr>
          <p:nvPr/>
        </p:nvCxnSpPr>
        <p:spPr bwMode="auto">
          <a:xfrm>
            <a:off x="1006476" y="3151188"/>
            <a:ext cx="7688263"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20491" name="Straight Connector 12"/>
          <p:cNvCxnSpPr>
            <a:cxnSpLocks noChangeShapeType="1"/>
          </p:cNvCxnSpPr>
          <p:nvPr/>
        </p:nvCxnSpPr>
        <p:spPr bwMode="auto">
          <a:xfrm>
            <a:off x="936625" y="3389313"/>
            <a:ext cx="2078038"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20492" name="Straight Connector 12"/>
          <p:cNvCxnSpPr>
            <a:cxnSpLocks noChangeShapeType="1"/>
          </p:cNvCxnSpPr>
          <p:nvPr/>
        </p:nvCxnSpPr>
        <p:spPr bwMode="auto">
          <a:xfrm>
            <a:off x="1006476" y="2735263"/>
            <a:ext cx="830263"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20493" name="Straight Connector 12"/>
          <p:cNvCxnSpPr>
            <a:cxnSpLocks noChangeShapeType="1"/>
          </p:cNvCxnSpPr>
          <p:nvPr/>
        </p:nvCxnSpPr>
        <p:spPr bwMode="auto">
          <a:xfrm>
            <a:off x="7032626" y="2973388"/>
            <a:ext cx="1177925"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
        <p:nvSpPr>
          <p:cNvPr id="19" name="Slide Number Placeholder 5"/>
          <p:cNvSpPr>
            <a:spLocks noGrp="1"/>
          </p:cNvSpPr>
          <p:nvPr>
            <p:ph type="sldNum" sz="quarter" idx="12"/>
          </p:nvPr>
        </p:nvSpPr>
        <p:spPr>
          <a:xfrm>
            <a:off x="8763000" y="5948363"/>
            <a:ext cx="457200" cy="38100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D52DEA-73AE-4C7C-82AB-4F929077D734}" type="slidenum">
              <a:rPr lang="en-US" altLang="en-US">
                <a:solidFill>
                  <a:srgbClr val="FFFFFF"/>
                </a:solidFill>
                <a:latin typeface="Century Gothic" panose="020B0502020202020204" pitchFamily="34" charset="0"/>
              </a:rPr>
              <a:pPr eaLnBrk="1" hangingPunct="1"/>
              <a:t>7</a:t>
            </a:fld>
            <a:endParaRPr lang="en-US" altLang="en-US">
              <a:solidFill>
                <a:schemeClr val="bg1"/>
              </a:solidFill>
              <a:latin typeface="Century Gothic" panose="020B0502020202020204" pitchFamily="34" charset="0"/>
            </a:endParaRPr>
          </a:p>
        </p:txBody>
      </p:sp>
      <p:sp>
        <p:nvSpPr>
          <p:cNvPr id="20" name="Date Placeholder 3"/>
          <p:cNvSpPr txBox="1">
            <a:spLocks/>
          </p:cNvSpPr>
          <p:nvPr/>
        </p:nvSpPr>
        <p:spPr>
          <a:xfrm>
            <a:off x="7729538" y="6024563"/>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21" name="Footer Placeholder 4"/>
          <p:cNvSpPr txBox="1">
            <a:spLocks/>
          </p:cNvSpPr>
          <p:nvPr/>
        </p:nvSpPr>
        <p:spPr>
          <a:xfrm>
            <a:off x="6400801" y="6024563"/>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spTree>
    <p:extLst>
      <p:ext uri="{BB962C8B-B14F-4D97-AF65-F5344CB8AC3E}">
        <p14:creationId xmlns:p14="http://schemas.microsoft.com/office/powerpoint/2010/main" val="11978305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62001" y="685800"/>
            <a:ext cx="5749925" cy="952500"/>
          </a:xfrm>
        </p:spPr>
        <p:txBody>
          <a:bodyPr>
            <a:normAutofit fontScale="90000"/>
          </a:bodyPr>
          <a:lstStyle/>
          <a:p>
            <a:pPr>
              <a:defRPr/>
            </a:pPr>
            <a:r>
              <a:rPr lang="en-GB" dirty="0" smtClean="0"/>
              <a:t>Grade A </a:t>
            </a:r>
            <a:r>
              <a:rPr lang="en-GB" sz="2100" dirty="0"/>
              <a:t>Sample location risk analysis</a:t>
            </a:r>
            <a:endParaRPr lang="en-US" dirty="0" smtClean="0"/>
          </a:p>
        </p:txBody>
      </p:sp>
      <p:sp>
        <p:nvSpPr>
          <p:cNvPr id="21507" name="TextBox 4"/>
          <p:cNvSpPr txBox="1">
            <a:spLocks noChangeArrowheads="1"/>
          </p:cNvSpPr>
          <p:nvPr/>
        </p:nvSpPr>
        <p:spPr bwMode="auto">
          <a:xfrm>
            <a:off x="831850" y="2297114"/>
            <a:ext cx="512603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99" tIns="39100" rIns="78199" bIns="3910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292" name="Rectangle 5"/>
          <p:cNvSpPr>
            <a:spLocks noChangeArrowheads="1"/>
          </p:cNvSpPr>
          <p:nvPr/>
        </p:nvSpPr>
        <p:spPr bwMode="auto">
          <a:xfrm>
            <a:off x="762000" y="1752600"/>
            <a:ext cx="8174038"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99" tIns="39100" rIns="78199" bIns="39100">
            <a:spAutoFit/>
          </a:bodyPr>
          <a:lstStyle/>
          <a:p>
            <a:pPr>
              <a:spcBef>
                <a:spcPts val="513"/>
              </a:spcBef>
              <a:spcAft>
                <a:spcPts val="513"/>
              </a:spcAft>
              <a:defRPr/>
            </a:pPr>
            <a:r>
              <a:rPr lang="en-GB" sz="2100" dirty="0">
                <a:latin typeface="+mn-lt"/>
              </a:rPr>
              <a:t>People are the greatest source of contamination</a:t>
            </a:r>
          </a:p>
          <a:p>
            <a:pPr lvl="1">
              <a:spcBef>
                <a:spcPts val="513"/>
              </a:spcBef>
              <a:spcAft>
                <a:spcPts val="513"/>
              </a:spcAft>
              <a:defRPr/>
            </a:pPr>
            <a:r>
              <a:rPr lang="en-GB" sz="2100" dirty="0">
                <a:latin typeface="+mn-lt"/>
              </a:rPr>
              <a:t>Recommended reading </a:t>
            </a:r>
            <a:r>
              <a:rPr lang="en-GB" sz="2100" i="1" dirty="0">
                <a:latin typeface="+mn-lt"/>
              </a:rPr>
              <a:t>“Risk Management of Contamination During Manufacturing Operations in Cleanrooms” PHSS Technical Monograph 14 ISBN 1-905271-12-3</a:t>
            </a:r>
          </a:p>
          <a:p>
            <a:pPr lvl="1">
              <a:spcBef>
                <a:spcPts val="513"/>
              </a:spcBef>
              <a:spcAft>
                <a:spcPts val="513"/>
              </a:spcAft>
              <a:buFont typeface="Arial" charset="0"/>
              <a:buChar char="•"/>
              <a:defRPr/>
            </a:pPr>
            <a:endParaRPr lang="en-GB" sz="2100" i="1" dirty="0"/>
          </a:p>
          <a:p>
            <a:pPr>
              <a:spcBef>
                <a:spcPts val="513"/>
              </a:spcBef>
              <a:spcAft>
                <a:spcPts val="513"/>
              </a:spcAft>
              <a:defRPr/>
            </a:pPr>
            <a:r>
              <a:rPr lang="en-GB" sz="2100" i="1" dirty="0">
                <a:latin typeface="+mn-lt"/>
              </a:rPr>
              <a:t>Note: There are many different risk analysis tools available, the same fundamental principles still apply should be based on the principle of Quality Risk Management QRM ICH Q9 </a:t>
            </a:r>
            <a:endParaRPr lang="en-US" sz="2100" i="1" dirty="0">
              <a:latin typeface="+mn-lt"/>
            </a:endParaRPr>
          </a:p>
          <a:p>
            <a:pPr lvl="1">
              <a:spcBef>
                <a:spcPts val="513"/>
              </a:spcBef>
              <a:spcAft>
                <a:spcPts val="513"/>
              </a:spcAft>
              <a:buFont typeface="Arial" charset="0"/>
              <a:buChar char="•"/>
              <a:defRPr/>
            </a:pPr>
            <a:endParaRPr lang="en-US" sz="2100" i="1" dirty="0"/>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28FDE0F-4FE7-4495-8D0A-454D7139AF42}" type="slidenum">
              <a:rPr lang="en-US" altLang="en-US">
                <a:solidFill>
                  <a:srgbClr val="FFFFFF"/>
                </a:solidFill>
                <a:latin typeface="Century Gothic" panose="020B0502020202020204" pitchFamily="34" charset="0"/>
              </a:rPr>
              <a:pPr eaLnBrk="1" hangingPunct="1"/>
              <a:t>8</a:t>
            </a:fld>
            <a:endParaRPr lang="en-US" altLang="en-US">
              <a:solidFill>
                <a:schemeClr val="bg1"/>
              </a:solidFill>
              <a:latin typeface="Century Gothic" panose="020B0502020202020204" pitchFamily="34" charset="0"/>
            </a:endParaRPr>
          </a:p>
        </p:txBody>
      </p:sp>
      <p:sp>
        <p:nvSpPr>
          <p:cNvPr id="6"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7"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spTree>
    <p:extLst>
      <p:ext uri="{BB962C8B-B14F-4D97-AF65-F5344CB8AC3E}">
        <p14:creationId xmlns:p14="http://schemas.microsoft.com/office/powerpoint/2010/main" val="208708348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52464" y="630238"/>
            <a:ext cx="5749925" cy="952500"/>
          </a:xfrm>
        </p:spPr>
        <p:txBody>
          <a:bodyPr>
            <a:normAutofit fontScale="90000"/>
          </a:bodyPr>
          <a:lstStyle/>
          <a:p>
            <a:pPr>
              <a:defRPr/>
            </a:pPr>
            <a:r>
              <a:rPr lang="en-GB" dirty="0" smtClean="0"/>
              <a:t>Grade A </a:t>
            </a:r>
            <a:r>
              <a:rPr lang="en-GB" sz="2100" dirty="0"/>
              <a:t> Sample location risk analysis</a:t>
            </a:r>
            <a:endParaRPr lang="en-US" sz="2100" dirty="0"/>
          </a:p>
        </p:txBody>
      </p:sp>
      <p:grpSp>
        <p:nvGrpSpPr>
          <p:cNvPr id="22531" name="Group 4"/>
          <p:cNvGrpSpPr>
            <a:grpSpLocks noGrp="1"/>
          </p:cNvGrpSpPr>
          <p:nvPr/>
        </p:nvGrpSpPr>
        <p:grpSpPr bwMode="auto">
          <a:xfrm>
            <a:off x="774701" y="1579563"/>
            <a:ext cx="8228013" cy="3890962"/>
            <a:chOff x="204" y="713"/>
            <a:chExt cx="4548" cy="2808"/>
          </a:xfrm>
        </p:grpSpPr>
        <p:sp>
          <p:nvSpPr>
            <p:cNvPr id="22537" name="Rectangle 5"/>
            <p:cNvSpPr>
              <a:spLocks noChangeArrowheads="1"/>
            </p:cNvSpPr>
            <p:nvPr/>
          </p:nvSpPr>
          <p:spPr bwMode="auto">
            <a:xfrm>
              <a:off x="1008" y="816"/>
              <a:ext cx="2832" cy="134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22538" name="Rectangle 6"/>
            <p:cNvSpPr>
              <a:spLocks noChangeArrowheads="1"/>
            </p:cNvSpPr>
            <p:nvPr/>
          </p:nvSpPr>
          <p:spPr bwMode="auto">
            <a:xfrm flipH="1">
              <a:off x="3552" y="748"/>
              <a:ext cx="1200" cy="26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grpSp>
          <p:nvGrpSpPr>
            <p:cNvPr id="22539" name="Group 7"/>
            <p:cNvGrpSpPr>
              <a:grpSpLocks/>
            </p:cNvGrpSpPr>
            <p:nvPr/>
          </p:nvGrpSpPr>
          <p:grpSpPr bwMode="auto">
            <a:xfrm>
              <a:off x="3696" y="816"/>
              <a:ext cx="384" cy="240"/>
              <a:chOff x="3696" y="816"/>
              <a:chExt cx="384" cy="240"/>
            </a:xfrm>
          </p:grpSpPr>
          <p:sp>
            <p:nvSpPr>
              <p:cNvPr id="22564" name="Line 8"/>
              <p:cNvSpPr>
                <a:spLocks noChangeShapeType="1"/>
              </p:cNvSpPr>
              <p:nvPr/>
            </p:nvSpPr>
            <p:spPr bwMode="auto">
              <a:xfrm flipH="1">
                <a:off x="3984" y="816"/>
                <a:ext cx="96" cy="24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5" name="Arc 9"/>
              <p:cNvSpPr>
                <a:spLocks/>
              </p:cNvSpPr>
              <p:nvPr/>
            </p:nvSpPr>
            <p:spPr bwMode="auto">
              <a:xfrm rot="-10736258">
                <a:off x="3696" y="816"/>
                <a:ext cx="288"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22540" name="Group 10"/>
            <p:cNvGrpSpPr>
              <a:grpSpLocks/>
            </p:cNvGrpSpPr>
            <p:nvPr/>
          </p:nvGrpSpPr>
          <p:grpSpPr bwMode="auto">
            <a:xfrm>
              <a:off x="4080" y="816"/>
              <a:ext cx="384" cy="240"/>
              <a:chOff x="3696" y="816"/>
              <a:chExt cx="384" cy="240"/>
            </a:xfrm>
          </p:grpSpPr>
          <p:sp>
            <p:nvSpPr>
              <p:cNvPr id="22562" name="Line 11"/>
              <p:cNvSpPr>
                <a:spLocks noChangeShapeType="1"/>
              </p:cNvSpPr>
              <p:nvPr/>
            </p:nvSpPr>
            <p:spPr bwMode="auto">
              <a:xfrm flipH="1">
                <a:off x="3984" y="816"/>
                <a:ext cx="96" cy="24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3" name="Arc 12"/>
              <p:cNvSpPr>
                <a:spLocks/>
              </p:cNvSpPr>
              <p:nvPr/>
            </p:nvSpPr>
            <p:spPr bwMode="auto">
              <a:xfrm rot="-10736258">
                <a:off x="3696" y="816"/>
                <a:ext cx="288"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2541" name="Rectangle 13"/>
            <p:cNvSpPr>
              <a:spLocks noChangeArrowheads="1"/>
            </p:cNvSpPr>
            <p:nvPr/>
          </p:nvSpPr>
          <p:spPr bwMode="auto">
            <a:xfrm>
              <a:off x="1488" y="1680"/>
              <a:ext cx="2016" cy="480"/>
            </a:xfrm>
            <a:prstGeom prst="rect">
              <a:avLst/>
            </a:prstGeom>
            <a:solidFill>
              <a:srgbClr val="90D897"/>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22542" name="Line 14"/>
            <p:cNvSpPr>
              <a:spLocks noChangeShapeType="1"/>
            </p:cNvSpPr>
            <p:nvPr/>
          </p:nvSpPr>
          <p:spPr bwMode="auto">
            <a:xfrm>
              <a:off x="1344" y="1488"/>
              <a:ext cx="0" cy="240"/>
            </a:xfrm>
            <a:prstGeom prst="line">
              <a:avLst/>
            </a:prstGeom>
            <a:noFill/>
            <a:ln w="76200" cmpd="tri">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3" name="Line 15"/>
            <p:cNvSpPr>
              <a:spLocks noChangeShapeType="1"/>
            </p:cNvSpPr>
            <p:nvPr/>
          </p:nvSpPr>
          <p:spPr bwMode="auto">
            <a:xfrm>
              <a:off x="1344" y="1680"/>
              <a:ext cx="144" cy="240"/>
            </a:xfrm>
            <a:prstGeom prst="line">
              <a:avLst/>
            </a:prstGeom>
            <a:noFill/>
            <a:ln w="76200" cmpd="tri">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4" name="Rectangle 16"/>
            <p:cNvSpPr>
              <a:spLocks noChangeArrowheads="1"/>
            </p:cNvSpPr>
            <p:nvPr/>
          </p:nvSpPr>
          <p:spPr bwMode="auto">
            <a:xfrm>
              <a:off x="1056" y="1200"/>
              <a:ext cx="96" cy="144"/>
            </a:xfrm>
            <a:prstGeom prst="rect">
              <a:avLst/>
            </a:prstGeom>
            <a:solidFill>
              <a:srgbClr val="90D897"/>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22545" name="Oval 17"/>
            <p:cNvSpPr>
              <a:spLocks noChangeArrowheads="1"/>
            </p:cNvSpPr>
            <p:nvPr/>
          </p:nvSpPr>
          <p:spPr bwMode="auto">
            <a:xfrm>
              <a:off x="1104" y="1056"/>
              <a:ext cx="480" cy="432"/>
            </a:xfrm>
            <a:prstGeom prst="ellipse">
              <a:avLst/>
            </a:prstGeom>
            <a:solidFill>
              <a:srgbClr val="90D897"/>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22546" name="Line 18"/>
            <p:cNvSpPr>
              <a:spLocks noChangeShapeType="1"/>
            </p:cNvSpPr>
            <p:nvPr/>
          </p:nvSpPr>
          <p:spPr bwMode="auto">
            <a:xfrm flipV="1">
              <a:off x="3504" y="1680"/>
              <a:ext cx="144" cy="192"/>
            </a:xfrm>
            <a:prstGeom prst="line">
              <a:avLst/>
            </a:prstGeom>
            <a:noFill/>
            <a:ln w="76200" cmpd="tri">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7" name="Line 19"/>
            <p:cNvSpPr>
              <a:spLocks noChangeShapeType="1"/>
            </p:cNvSpPr>
            <p:nvPr/>
          </p:nvSpPr>
          <p:spPr bwMode="auto">
            <a:xfrm>
              <a:off x="3648" y="1488"/>
              <a:ext cx="0" cy="240"/>
            </a:xfrm>
            <a:prstGeom prst="line">
              <a:avLst/>
            </a:prstGeom>
            <a:noFill/>
            <a:ln w="76200" cmpd="tri">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8" name="Rectangle 20"/>
            <p:cNvSpPr>
              <a:spLocks noChangeArrowheads="1"/>
            </p:cNvSpPr>
            <p:nvPr/>
          </p:nvSpPr>
          <p:spPr bwMode="auto">
            <a:xfrm>
              <a:off x="3408" y="1248"/>
              <a:ext cx="480" cy="288"/>
            </a:xfrm>
            <a:prstGeom prst="rect">
              <a:avLst/>
            </a:prstGeom>
            <a:solidFill>
              <a:srgbClr val="90D897"/>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100">
                <a:solidFill>
                  <a:srgbClr val="000000"/>
                </a:solidFill>
                <a:latin typeface="Times New Roman" panose="02020603050405020304" pitchFamily="18" charset="0"/>
              </a:endParaRPr>
            </a:p>
          </p:txBody>
        </p:sp>
        <p:sp>
          <p:nvSpPr>
            <p:cNvPr id="22549" name="Rectangle 21"/>
            <p:cNvSpPr>
              <a:spLocks noChangeArrowheads="1"/>
            </p:cNvSpPr>
            <p:nvPr/>
          </p:nvSpPr>
          <p:spPr bwMode="auto">
            <a:xfrm>
              <a:off x="204" y="890"/>
              <a:ext cx="864" cy="672"/>
            </a:xfrm>
            <a:prstGeom prst="rect">
              <a:avLst/>
            </a:prstGeom>
            <a:solidFill>
              <a:srgbClr val="80808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b="1">
                <a:solidFill>
                  <a:srgbClr val="FFFFFF"/>
                </a:solidFill>
              </a:endParaRPr>
            </a:p>
            <a:p>
              <a:pPr algn="ctr" eaLnBrk="1" hangingPunct="1"/>
              <a:r>
                <a:rPr lang="en-US" altLang="en-US" sz="1400" b="1">
                  <a:solidFill>
                    <a:srgbClr val="FFFFFF"/>
                  </a:solidFill>
                </a:rPr>
                <a:t>Vial</a:t>
              </a:r>
            </a:p>
            <a:p>
              <a:pPr algn="ctr" eaLnBrk="1" hangingPunct="1"/>
              <a:r>
                <a:rPr lang="en-US" altLang="en-US" sz="1400" b="1">
                  <a:solidFill>
                    <a:srgbClr val="FFFFFF"/>
                  </a:solidFill>
                </a:rPr>
                <a:t>Sterilising </a:t>
              </a:r>
            </a:p>
            <a:p>
              <a:pPr algn="ctr" eaLnBrk="1" hangingPunct="1"/>
              <a:r>
                <a:rPr lang="en-US" altLang="en-US" sz="1400" b="1">
                  <a:solidFill>
                    <a:srgbClr val="FFFFFF"/>
                  </a:solidFill>
                </a:rPr>
                <a:t>Tunnel</a:t>
              </a:r>
            </a:p>
          </p:txBody>
        </p:sp>
        <p:sp>
          <p:nvSpPr>
            <p:cNvPr id="22550" name="Line 22"/>
            <p:cNvSpPr>
              <a:spLocks noChangeShapeType="1"/>
            </p:cNvSpPr>
            <p:nvPr/>
          </p:nvSpPr>
          <p:spPr bwMode="auto">
            <a:xfrm>
              <a:off x="4740" y="799"/>
              <a:ext cx="0" cy="27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1" name="Line 23"/>
            <p:cNvSpPr>
              <a:spLocks noChangeShapeType="1"/>
            </p:cNvSpPr>
            <p:nvPr/>
          </p:nvSpPr>
          <p:spPr bwMode="auto">
            <a:xfrm flipH="1">
              <a:off x="3560" y="3521"/>
              <a:ext cx="11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2" name="Line 24"/>
            <p:cNvSpPr>
              <a:spLocks noChangeShapeType="1"/>
            </p:cNvSpPr>
            <p:nvPr/>
          </p:nvSpPr>
          <p:spPr bwMode="auto">
            <a:xfrm flipV="1">
              <a:off x="1020" y="799"/>
              <a:ext cx="0" cy="13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3" name="Line 25"/>
            <p:cNvSpPr>
              <a:spLocks noChangeShapeType="1"/>
            </p:cNvSpPr>
            <p:nvPr/>
          </p:nvSpPr>
          <p:spPr bwMode="auto">
            <a:xfrm>
              <a:off x="1020" y="799"/>
              <a:ext cx="37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4" name="Rectangle 26"/>
            <p:cNvSpPr>
              <a:spLocks noChangeArrowheads="1"/>
            </p:cNvSpPr>
            <p:nvPr/>
          </p:nvSpPr>
          <p:spPr bwMode="auto">
            <a:xfrm>
              <a:off x="1353" y="713"/>
              <a:ext cx="1455"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solidFill>
                    <a:srgbClr val="000000"/>
                  </a:solidFill>
                </a:rPr>
                <a:t>Descrambler table</a:t>
              </a:r>
            </a:p>
          </p:txBody>
        </p:sp>
        <p:sp>
          <p:nvSpPr>
            <p:cNvPr id="22555" name="Line 27"/>
            <p:cNvSpPr>
              <a:spLocks noChangeShapeType="1"/>
            </p:cNvSpPr>
            <p:nvPr/>
          </p:nvSpPr>
          <p:spPr bwMode="auto">
            <a:xfrm flipH="1">
              <a:off x="1383" y="928"/>
              <a:ext cx="238" cy="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6" name="Rectangle 28"/>
            <p:cNvSpPr>
              <a:spLocks noChangeArrowheads="1"/>
            </p:cNvSpPr>
            <p:nvPr/>
          </p:nvSpPr>
          <p:spPr bwMode="auto">
            <a:xfrm>
              <a:off x="1791" y="1706"/>
              <a:ext cx="544" cy="408"/>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solidFill>
                    <a:srgbClr val="000000"/>
                  </a:solidFill>
                </a:rPr>
                <a:t>Filling</a:t>
              </a:r>
            </a:p>
            <a:p>
              <a:pPr algn="ctr" eaLnBrk="1" hangingPunct="1"/>
              <a:r>
                <a:rPr lang="en-US" altLang="en-US" sz="1400" b="1">
                  <a:solidFill>
                    <a:srgbClr val="000000"/>
                  </a:solidFill>
                </a:rPr>
                <a:t>Zone</a:t>
              </a:r>
            </a:p>
          </p:txBody>
        </p:sp>
        <p:sp>
          <p:nvSpPr>
            <p:cNvPr id="22557" name="Rectangle 29"/>
            <p:cNvSpPr>
              <a:spLocks noChangeArrowheads="1"/>
            </p:cNvSpPr>
            <p:nvPr/>
          </p:nvSpPr>
          <p:spPr bwMode="auto">
            <a:xfrm>
              <a:off x="2653" y="1706"/>
              <a:ext cx="771" cy="408"/>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solidFill>
                    <a:srgbClr val="000000"/>
                  </a:solidFill>
                </a:rPr>
                <a:t>Stoppering</a:t>
              </a:r>
            </a:p>
            <a:p>
              <a:pPr algn="ctr" eaLnBrk="1" hangingPunct="1"/>
              <a:r>
                <a:rPr lang="en-US" altLang="en-US" sz="1400" b="1">
                  <a:solidFill>
                    <a:srgbClr val="000000"/>
                  </a:solidFill>
                </a:rPr>
                <a:t>Zone</a:t>
              </a:r>
            </a:p>
          </p:txBody>
        </p:sp>
        <p:sp>
          <p:nvSpPr>
            <p:cNvPr id="22558" name="Rectangle 30"/>
            <p:cNvSpPr>
              <a:spLocks noChangeArrowheads="1"/>
            </p:cNvSpPr>
            <p:nvPr/>
          </p:nvSpPr>
          <p:spPr bwMode="auto">
            <a:xfrm>
              <a:off x="3878" y="1888"/>
              <a:ext cx="862"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solidFill>
                    <a:srgbClr val="000000"/>
                  </a:solidFill>
                </a:rPr>
                <a:t>Capping</a:t>
              </a:r>
            </a:p>
            <a:p>
              <a:pPr algn="ctr" eaLnBrk="1" hangingPunct="1"/>
              <a:r>
                <a:rPr lang="en-US" altLang="en-US" sz="1400" b="1">
                  <a:solidFill>
                    <a:srgbClr val="000000"/>
                  </a:solidFill>
                </a:rPr>
                <a:t>station</a:t>
              </a:r>
            </a:p>
          </p:txBody>
        </p:sp>
        <p:sp>
          <p:nvSpPr>
            <p:cNvPr id="22559" name="Line 31"/>
            <p:cNvSpPr>
              <a:spLocks noChangeShapeType="1"/>
            </p:cNvSpPr>
            <p:nvPr/>
          </p:nvSpPr>
          <p:spPr bwMode="auto">
            <a:xfrm flipH="1" flipV="1">
              <a:off x="3696" y="1434"/>
              <a:ext cx="409" cy="4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60" name="Line 32"/>
            <p:cNvSpPr>
              <a:spLocks noChangeShapeType="1"/>
            </p:cNvSpPr>
            <p:nvPr/>
          </p:nvSpPr>
          <p:spPr bwMode="auto">
            <a:xfrm flipV="1">
              <a:off x="3560" y="2160"/>
              <a:ext cx="0" cy="13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1" name="Line 33"/>
            <p:cNvSpPr>
              <a:spLocks noChangeShapeType="1"/>
            </p:cNvSpPr>
            <p:nvPr/>
          </p:nvSpPr>
          <p:spPr bwMode="auto">
            <a:xfrm flipH="1">
              <a:off x="1020" y="2160"/>
              <a:ext cx="25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6" name="TextBox 45"/>
          <p:cNvSpPr txBox="1"/>
          <p:nvPr/>
        </p:nvSpPr>
        <p:spPr>
          <a:xfrm>
            <a:off x="1190625" y="3781425"/>
            <a:ext cx="5334000" cy="1841500"/>
          </a:xfrm>
          <a:prstGeom prst="rect">
            <a:avLst/>
          </a:prstGeom>
          <a:noFill/>
        </p:spPr>
        <p:txBody>
          <a:bodyPr lIns="78199" tIns="39100" rIns="78199" bIns="39100">
            <a:spAutoFit/>
          </a:bodyPr>
          <a:lstStyle/>
          <a:p>
            <a:pPr>
              <a:defRPr/>
            </a:pPr>
            <a:r>
              <a:rPr lang="en-GB" sz="1700" dirty="0">
                <a:latin typeface="+mn-lt"/>
              </a:rPr>
              <a:t>Where are the critical locations ?</a:t>
            </a:r>
          </a:p>
          <a:p>
            <a:pPr marL="293248" indent="-293248">
              <a:spcBef>
                <a:spcPts val="513"/>
              </a:spcBef>
              <a:spcAft>
                <a:spcPts val="513"/>
              </a:spcAft>
              <a:buFont typeface="+mj-lt"/>
              <a:buAutoNum type="arabicPeriod"/>
              <a:defRPr/>
            </a:pPr>
            <a:r>
              <a:rPr lang="en-GB" sz="1700" dirty="0">
                <a:latin typeface="+mn-lt"/>
              </a:rPr>
              <a:t>Where are the locations where there is exposed product, containers or closures?</a:t>
            </a:r>
          </a:p>
          <a:p>
            <a:pPr marL="293248" indent="-293248">
              <a:spcBef>
                <a:spcPts val="513"/>
              </a:spcBef>
              <a:spcAft>
                <a:spcPts val="513"/>
              </a:spcAft>
              <a:buFont typeface="+mj-lt"/>
              <a:buAutoNum type="arabicPeriod"/>
              <a:defRPr/>
            </a:pPr>
            <a:r>
              <a:rPr lang="en-GB" sz="1700" dirty="0">
                <a:latin typeface="+mn-lt"/>
              </a:rPr>
              <a:t>Where will there be operator interventions and therefore increased risk of contamination to exposed product, containers or closures?</a:t>
            </a:r>
            <a:endParaRPr lang="en-US" sz="1700" dirty="0">
              <a:latin typeface="+mn-lt"/>
            </a:endParaRPr>
          </a:p>
        </p:txBody>
      </p:sp>
      <p:sp>
        <p:nvSpPr>
          <p:cNvPr id="37"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6F81423-D214-4BC3-A921-6DF1DD2094E5}" type="slidenum">
              <a:rPr lang="en-US" altLang="en-US">
                <a:solidFill>
                  <a:srgbClr val="FFFFFF"/>
                </a:solidFill>
                <a:latin typeface="Century Gothic" panose="020B0502020202020204" pitchFamily="34" charset="0"/>
              </a:rPr>
              <a:pPr eaLnBrk="1" hangingPunct="1"/>
              <a:t>9</a:t>
            </a:fld>
            <a:endParaRPr lang="en-US" altLang="en-US">
              <a:solidFill>
                <a:schemeClr val="bg1"/>
              </a:solidFill>
              <a:latin typeface="Century Gothic" panose="020B0502020202020204" pitchFamily="34" charset="0"/>
            </a:endParaRPr>
          </a:p>
        </p:txBody>
      </p:sp>
      <p:sp>
        <p:nvSpPr>
          <p:cNvPr id="38" name="Date Placeholder 3"/>
          <p:cNvSpPr txBox="1">
            <a:spLocks/>
          </p:cNvSpPr>
          <p:nvPr/>
        </p:nvSpPr>
        <p:spPr>
          <a:xfrm>
            <a:off x="7729538" y="6019800"/>
            <a:ext cx="957262"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A18569-F1B0-43EB-A8C6-BC079B3CB3B2}" type="datetime1">
              <a:rPr lang="en-US" sz="800">
                <a:solidFill>
                  <a:schemeClr val="bg1">
                    <a:lumMod val="50000"/>
                  </a:schemeClr>
                </a:solidFill>
              </a:rPr>
              <a:pPr>
                <a:defRPr/>
              </a:pPr>
              <a:t>6/7/2019</a:t>
            </a:fld>
            <a:endParaRPr lang="en-US" sz="800" dirty="0">
              <a:solidFill>
                <a:schemeClr val="bg1">
                  <a:lumMod val="50000"/>
                </a:schemeClr>
              </a:solidFill>
            </a:endParaRPr>
          </a:p>
        </p:txBody>
      </p:sp>
      <p:sp>
        <p:nvSpPr>
          <p:cNvPr id="39" name="Footer Placeholder 4"/>
          <p:cNvSpPr txBox="1">
            <a:spLocks/>
          </p:cNvSpPr>
          <p:nvPr/>
        </p:nvSpPr>
        <p:spPr>
          <a:xfrm>
            <a:off x="6400801" y="6019800"/>
            <a:ext cx="1325563"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a:solidFill>
                  <a:schemeClr val="bg1">
                    <a:lumMod val="50000"/>
                  </a:schemeClr>
                </a:solidFill>
              </a:rPr>
              <a:t>©  TSI Incorporated</a:t>
            </a:r>
            <a:endParaRPr lang="en-US" sz="800" dirty="0">
              <a:solidFill>
                <a:schemeClr val="bg1">
                  <a:lumMod val="50000"/>
                </a:schemeClr>
              </a:solidFill>
            </a:endParaRPr>
          </a:p>
        </p:txBody>
      </p:sp>
      <p:pic>
        <p:nvPicPr>
          <p:cNvPr id="2253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988" y="4735513"/>
            <a:ext cx="65405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244337"/>
      </p:ext>
    </p:extLst>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Urban">
  <a:themeElements>
    <a:clrScheme name="TSI Incorporated Colors">
      <a:dk1>
        <a:sysClr val="windowText" lastClr="000000"/>
      </a:dk1>
      <a:lt1>
        <a:srgbClr val="FFFFFF"/>
      </a:lt1>
      <a:dk2>
        <a:srgbClr val="595959"/>
      </a:dk2>
      <a:lt2>
        <a:srgbClr val="7F7F7F"/>
      </a:lt2>
      <a:accent1>
        <a:srgbClr val="EC008C"/>
      </a:accent1>
      <a:accent2>
        <a:srgbClr val="00B0EF"/>
      </a:accent2>
      <a:accent3>
        <a:srgbClr val="F58220"/>
      </a:accent3>
      <a:accent4>
        <a:srgbClr val="58B947"/>
      </a:accent4>
      <a:accent5>
        <a:srgbClr val="FBDE00"/>
      </a:accent5>
      <a:accent6>
        <a:srgbClr val="BFBFBF"/>
      </a:accent6>
      <a:hlink>
        <a:srgbClr val="00B0EF"/>
      </a:hlink>
      <a:folHlink>
        <a:srgbClr val="00759E"/>
      </a:folHlink>
    </a:clrScheme>
    <a:fontScheme name="TSI Incorporated">
      <a:majorFont>
        <a:latin typeface="Century Gothic"/>
        <a:ea typeface=""/>
        <a:cs typeface=""/>
      </a:majorFont>
      <a:minorFont>
        <a:latin typeface="Cambr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22950</TotalTime>
  <Words>2500</Words>
  <Application>Microsoft Office PowerPoint</Application>
  <PresentationFormat>On-screen Show (4:3)</PresentationFormat>
  <Paragraphs>473</Paragraphs>
  <Slides>50</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9" baseType="lpstr">
      <vt:lpstr>Arial</vt:lpstr>
      <vt:lpstr>Calibri</vt:lpstr>
      <vt:lpstr>Cambria</vt:lpstr>
      <vt:lpstr>Century Gothic</vt:lpstr>
      <vt:lpstr>Georgia</vt:lpstr>
      <vt:lpstr>Helvetica</vt:lpstr>
      <vt:lpstr>Times New Roman</vt:lpstr>
      <vt:lpstr>1_Urban</vt:lpstr>
      <vt:lpstr>Document</vt:lpstr>
      <vt:lpstr>  </vt:lpstr>
      <vt:lpstr>Agenda</vt:lpstr>
      <vt:lpstr>Introduction</vt:lpstr>
      <vt:lpstr>Grade A - Particle probe positioning</vt:lpstr>
      <vt:lpstr>Grade A – Identify Critical Locations</vt:lpstr>
      <vt:lpstr>Grade A – EU GMP Annex 1</vt:lpstr>
      <vt:lpstr>Grade A- FDA Aseptic Processing Guidance 2004</vt:lpstr>
      <vt:lpstr>Grade A Sample location risk analysis</vt:lpstr>
      <vt:lpstr>Grade A  Sample location risk analysis</vt:lpstr>
      <vt:lpstr>Grade A Sample location risk analysis </vt:lpstr>
      <vt:lpstr>Grade A probe positions</vt:lpstr>
      <vt:lpstr>Grade A – Probe Position</vt:lpstr>
      <vt:lpstr>Grade A Design Considerations</vt:lpstr>
      <vt:lpstr>Grade A Design Considerations</vt:lpstr>
      <vt:lpstr>Grade A Probe Position Qualification</vt:lpstr>
      <vt:lpstr>Grade A Probe Position Qualification</vt:lpstr>
      <vt:lpstr>Grade A Probe Position Qualification</vt:lpstr>
      <vt:lpstr>Grade A  Probe Position</vt:lpstr>
      <vt:lpstr>Grade A stoppering station</vt:lpstr>
      <vt:lpstr>Grade A  Probe Position –Descrambler</vt:lpstr>
      <vt:lpstr>Grade A  Probe Position –Point of Fill</vt:lpstr>
      <vt:lpstr>Grade A Design Considerations</vt:lpstr>
      <vt:lpstr>Grade A Design Considerations</vt:lpstr>
      <vt:lpstr>Interference from Product - Powder Filling  </vt:lpstr>
      <vt:lpstr>Interference from Product - Powder Filling  </vt:lpstr>
      <vt:lpstr>Interference from Product - Powder Filling  </vt:lpstr>
      <vt:lpstr>ISOLATORS – Hydrogen Peroxide Vapour</vt:lpstr>
      <vt:lpstr>ISOLATORS – Hydrogen Peroxide Vapour</vt:lpstr>
      <vt:lpstr>Isolators – installation examples</vt:lpstr>
      <vt:lpstr>Isolators – installation examples</vt:lpstr>
      <vt:lpstr>Isolators – installation examples</vt:lpstr>
      <vt:lpstr>Isolators – installation examples</vt:lpstr>
      <vt:lpstr>GRADE B Probe Positioning</vt:lpstr>
      <vt:lpstr>Grade B - particle sample probe positioning</vt:lpstr>
      <vt:lpstr>Grade B – Identify Critical Locations</vt:lpstr>
      <vt:lpstr>Grade B – Identify Critical Locations</vt:lpstr>
      <vt:lpstr>Grade B – Identify Critical Locations</vt:lpstr>
      <vt:lpstr>Grade B</vt:lpstr>
      <vt:lpstr>Grade B probe positions</vt:lpstr>
      <vt:lpstr>Grade B Probe Position Qualification</vt:lpstr>
      <vt:lpstr>Grade B Probe Position Qualification</vt:lpstr>
      <vt:lpstr>Grade B - Installation Example </vt:lpstr>
      <vt:lpstr>Grade B - Installation Example </vt:lpstr>
      <vt:lpstr>Grade B Design Considerations</vt:lpstr>
      <vt:lpstr>Grade B – Design Considerations</vt:lpstr>
      <vt:lpstr>Grade B – Design Considerations</vt:lpstr>
      <vt:lpstr>GRADE C and D Monitoring Locations</vt:lpstr>
      <vt:lpstr>Grade C and D – Identify Critical Locations</vt:lpstr>
      <vt:lpstr>Grade C and D</vt:lpstr>
      <vt:lpstr>PowerPoint Presentation</vt:lpstr>
    </vt:vector>
  </TitlesOfParts>
  <Company>TSI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alain.nezer@tsi.com;ALAIN</dc:creator>
  <cp:lastModifiedBy>Nezer, Alain</cp:lastModifiedBy>
  <cp:revision>346</cp:revision>
  <dcterms:created xsi:type="dcterms:W3CDTF">2012-04-13T19:28:29Z</dcterms:created>
  <dcterms:modified xsi:type="dcterms:W3CDTF">2019-06-07T08:45:27Z</dcterms:modified>
</cp:coreProperties>
</file>