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57"/>
  </p:notesMasterIdLst>
  <p:handoutMasterIdLst>
    <p:handoutMasterId r:id="rId58"/>
  </p:handoutMasterIdLst>
  <p:sldIdLst>
    <p:sldId id="262" r:id="rId6"/>
    <p:sldId id="267" r:id="rId7"/>
    <p:sldId id="290" r:id="rId8"/>
    <p:sldId id="268" r:id="rId9"/>
    <p:sldId id="269" r:id="rId10"/>
    <p:sldId id="270" r:id="rId11"/>
    <p:sldId id="271" r:id="rId12"/>
    <p:sldId id="289" r:id="rId13"/>
    <p:sldId id="272" r:id="rId14"/>
    <p:sldId id="273" r:id="rId15"/>
    <p:sldId id="291" r:id="rId16"/>
    <p:sldId id="274" r:id="rId17"/>
    <p:sldId id="275" r:id="rId18"/>
    <p:sldId id="276" r:id="rId19"/>
    <p:sldId id="292" r:id="rId20"/>
    <p:sldId id="277" r:id="rId21"/>
    <p:sldId id="294" r:id="rId22"/>
    <p:sldId id="279" r:id="rId23"/>
    <p:sldId id="280" r:id="rId24"/>
    <p:sldId id="278" r:id="rId25"/>
    <p:sldId id="295" r:id="rId26"/>
    <p:sldId id="281" r:id="rId27"/>
    <p:sldId id="282" r:id="rId28"/>
    <p:sldId id="283" r:id="rId29"/>
    <p:sldId id="284" r:id="rId30"/>
    <p:sldId id="285" r:id="rId31"/>
    <p:sldId id="286" r:id="rId32"/>
    <p:sldId id="296" r:id="rId33"/>
    <p:sldId id="297" r:id="rId34"/>
    <p:sldId id="302" r:id="rId35"/>
    <p:sldId id="298" r:id="rId36"/>
    <p:sldId id="300" r:id="rId37"/>
    <p:sldId id="301" r:id="rId38"/>
    <p:sldId id="287" r:id="rId39"/>
    <p:sldId id="305" r:id="rId40"/>
    <p:sldId id="311" r:id="rId41"/>
    <p:sldId id="308" r:id="rId42"/>
    <p:sldId id="310" r:id="rId43"/>
    <p:sldId id="312" r:id="rId44"/>
    <p:sldId id="313" r:id="rId45"/>
    <p:sldId id="314" r:id="rId46"/>
    <p:sldId id="316" r:id="rId47"/>
    <p:sldId id="315" r:id="rId48"/>
    <p:sldId id="317" r:id="rId49"/>
    <p:sldId id="304" r:id="rId50"/>
    <p:sldId id="303" r:id="rId51"/>
    <p:sldId id="307" r:id="rId52"/>
    <p:sldId id="306" r:id="rId53"/>
    <p:sldId id="299" r:id="rId54"/>
    <p:sldId id="309" r:id="rId55"/>
    <p:sldId id="288" r:id="rId56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8" autoAdjust="0"/>
    <p:restoredTop sz="81335" autoAdjust="0"/>
  </p:normalViewPr>
  <p:slideViewPr>
    <p:cSldViewPr>
      <p:cViewPr varScale="1">
        <p:scale>
          <a:sx n="72" d="100"/>
          <a:sy n="72" d="100"/>
        </p:scale>
        <p:origin x="3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-494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D5BCC-553E-42E0-81F8-50942BB67630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E71A88-D8B1-436E-9351-DBACB54D1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76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A15BC8-8ADA-4530-86FC-0F1698E15675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EDEF80-BA8A-4A4C-A23B-B6068BF6A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7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controller comes with Ethernet communications, 4 digital outputs and 8 digital inputs.  The outputs can be used for driving relays or low power alarm lights.  The inputs could be used for door switches or vacuum pump monitoring, etc.</a:t>
            </a:r>
          </a:p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4">
              <a:defRPr/>
            </a:pPr>
            <a:fld id="{96AFEA1B-5F8A-4EE4-9355-C9F4E3CE821E}" type="slidenum">
              <a:rPr lang="en-US" smtClean="0"/>
              <a:pPr defTabSz="914324"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215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24VDC power CAN be jumpered, but the preferred method is to power each terminal from a separate terminal block.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4">
              <a:defRPr/>
            </a:pPr>
            <a:fld id="{A2D6896A-20E3-4249-A7F8-0937BBFC26CB}" type="slidenum">
              <a:rPr lang="en-US" smtClean="0"/>
              <a:pPr defTabSz="914324"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765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DEF80-BA8A-4A4C-A23B-B6068BF6A1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9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It is possible to use digital outputs to control alarm lights or audio alarms or possibly to control power, through relays, to conveyors or other equipment.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4">
              <a:defRPr/>
            </a:pPr>
            <a:fld id="{99ADFF08-7AEA-41A1-94A5-ECC6FF5F54DD}" type="slidenum">
              <a:rPr lang="en-US" smtClean="0"/>
              <a:pPr defTabSz="914324"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562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4">
              <a:defRPr/>
            </a:pPr>
            <a:fld id="{C3FD7115-483E-475B-A4F9-650970363F19}" type="slidenum">
              <a:rPr lang="en-US" smtClean="0"/>
              <a:pPr defTabSz="914324"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83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DEF80-BA8A-4A4C-A23B-B6068BF6A15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8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4">
              <a:defRPr/>
            </a:pPr>
            <a:fld id="{BF91873E-CD4A-42E7-B980-08F017437680}" type="slidenum">
              <a:rPr lang="en-US" smtClean="0"/>
              <a:pPr defTabSz="914324"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717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Slide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7"/>
          <p:cNvSpPr>
            <a:spLocks noGrp="1"/>
          </p:cNvSpPr>
          <p:nvPr>
            <p:ph type="ctrTitle"/>
          </p:nvPr>
        </p:nvSpPr>
        <p:spPr>
          <a:xfrm>
            <a:off x="914400" y="0"/>
            <a:ext cx="8001000" cy="2148840"/>
          </a:xfrm>
        </p:spPr>
        <p:txBody>
          <a:bodyPr anchor="b"/>
          <a:lstStyle>
            <a:lvl1pPr>
              <a:defRPr sz="4400" b="0">
                <a:solidFill>
                  <a:schemeClr val="tx1"/>
                </a:solidFill>
                <a:latin typeface="Century Gothic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ubtitle 8"/>
          <p:cNvSpPr>
            <a:spLocks noGrp="1"/>
          </p:cNvSpPr>
          <p:nvPr>
            <p:ph type="subTitle" idx="1"/>
          </p:nvPr>
        </p:nvSpPr>
        <p:spPr>
          <a:xfrm>
            <a:off x="914400" y="3291839"/>
            <a:ext cx="4953000" cy="1214562"/>
          </a:xfrm>
          <a:prstGeom prst="rect">
            <a:avLst/>
          </a:prstGeom>
        </p:spPr>
        <p:txBody>
          <a:bodyPr/>
          <a:lstStyle>
            <a:lvl1pPr marL="64008" indent="0" algn="l">
              <a:buNone/>
              <a:defRPr sz="2400">
                <a:solidFill>
                  <a:schemeClr val="tx1"/>
                </a:solidFill>
                <a:latin typeface="Cambria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5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9202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2011680"/>
            <a:ext cx="8001000" cy="452628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Calibri" pitchFamily="34" charset="0"/>
              <a:buChar char="+"/>
              <a:defRPr>
                <a:latin typeface="Cambria" pitchFamily="18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400">
                <a:latin typeface="Cambria" pitchFamily="18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buFont typeface="Century Gothic" pitchFamily="34" charset="0"/>
              <a:buChar char="-"/>
              <a:defRPr sz="20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buFont typeface="Cambria" pitchFamily="18" charset="0"/>
              <a:buChar char="+"/>
              <a:defRPr sz="1800"/>
            </a:lvl4pPr>
            <a:lvl5pPr>
              <a:buClr>
                <a:schemeClr val="tx1">
                  <a:lumMod val="65000"/>
                  <a:lumOff val="35000"/>
                </a:schemeClr>
              </a:buClr>
              <a:buFont typeface="Cambria" pitchFamily="18" charset="0"/>
              <a:buChar char="+"/>
              <a:defRPr sz="1800" baseline="0"/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067C5C8-F9A2-4733-9922-C7B826796CBE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 TSI Incorporated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457200" cy="3810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9AB6FAE7-E5DC-4644-B71D-8276CB38DBA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838200" y="1920875"/>
            <a:ext cx="2057400" cy="90488"/>
          </a:xfrm>
          <a:prstGeom prst="rect">
            <a:avLst/>
          </a:prstGeom>
          <a:solidFill>
            <a:schemeClr val="tx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9202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2011680"/>
            <a:ext cx="8001000" cy="4526280"/>
          </a:xfrm>
          <a:prstGeom prst="rect">
            <a:avLst/>
          </a:prstGeom>
        </p:spPr>
        <p:txBody>
          <a:bodyPr/>
          <a:lstStyle>
            <a:lvl1pPr eaLnBrk="1" latinLnBrk="0" hangingPunct="1">
              <a:buClr>
                <a:schemeClr val="tx1"/>
              </a:buClr>
              <a:buFont typeface="Calibri" pitchFamily="34" charset="0"/>
              <a:buChar char="+"/>
              <a:defRPr>
                <a:latin typeface="Cambria" pitchFamily="18" charset="0"/>
              </a:defRPr>
            </a:lvl1pPr>
            <a:lvl2pPr eaLnBrk="1" latinLnBrk="0" hangingPunct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400">
                <a:latin typeface="Cambria" pitchFamily="18" charset="0"/>
              </a:defRPr>
            </a:lvl2pPr>
            <a:lvl3pPr eaLnBrk="1" latinLnBrk="0" hangingPunct="1">
              <a:buClr>
                <a:schemeClr val="tx1">
                  <a:lumMod val="65000"/>
                  <a:lumOff val="35000"/>
                </a:schemeClr>
              </a:buClr>
              <a:buFont typeface="Century Gothic" pitchFamily="34" charset="0"/>
              <a:buChar char="-"/>
              <a:defRPr sz="2000">
                <a:latin typeface="Cambria" pitchFamily="18" charset="0"/>
              </a:defRPr>
            </a:lvl3pPr>
            <a:lvl4pPr eaLnBrk="1" latinLnBrk="0" hangingPunct="1"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eaLnBrk="1" latinLnBrk="0" hangingPunct="1"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5F425BB-AE76-40AF-95D4-EAD58032027D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 TSI Incorporated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457200" cy="3810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D3953E1-B212-48D4-8B56-6A025AF23CA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0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39624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itchFamily="18" charset="0"/>
              </a:defRPr>
            </a:lvl1pPr>
            <a:lvl2pPr>
              <a:defRPr sz="1800">
                <a:latin typeface="Cambria" pitchFamily="18" charset="0"/>
              </a:defRPr>
            </a:lvl2pPr>
            <a:lvl3pPr>
              <a:defRPr sz="16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49425"/>
            <a:ext cx="3962400" cy="4525963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sz="2000">
                <a:latin typeface="Cambria" pitchFamily="18" charset="0"/>
              </a:defRPr>
            </a:lvl1pPr>
            <a:lvl2pPr eaLnBrk="1" latinLnBrk="0" hangingPunct="1">
              <a:defRPr sz="1800">
                <a:latin typeface="Cambria" pitchFamily="18" charset="0"/>
              </a:defRPr>
            </a:lvl2pPr>
            <a:lvl3pPr eaLnBrk="1" latinLnBrk="0" hangingPunct="1">
              <a:defRPr sz="1600">
                <a:latin typeface="Cambria" pitchFamily="18" charset="0"/>
              </a:defRPr>
            </a:lvl3pPr>
            <a:lvl4pPr eaLnBrk="1" latinLnBrk="0" hangingPunct="1"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4pPr>
            <a:lvl5pPr eaLnBrk="1" latinLnBrk="0" hangingPunct="1"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9202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B16EC8C-42D4-4679-87C6-3DC73A545446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 TSI Incorporated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457200" cy="3810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3B8A6CD-FAA7-40F5-8978-D0C993E368E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8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838200" y="1920875"/>
            <a:ext cx="2057400" cy="90488"/>
          </a:xfrm>
          <a:prstGeom prst="rect">
            <a:avLst/>
          </a:prstGeom>
          <a:solidFill>
            <a:schemeClr val="tx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39624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itchFamily="18" charset="0"/>
              </a:defRPr>
            </a:lvl1pPr>
            <a:lvl2pPr>
              <a:defRPr sz="1800">
                <a:latin typeface="Cambria" pitchFamily="18" charset="0"/>
              </a:defRPr>
            </a:lvl2pPr>
            <a:lvl3pPr>
              <a:defRPr sz="16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49425"/>
            <a:ext cx="39624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itchFamily="18" charset="0"/>
              </a:defRPr>
            </a:lvl1pPr>
            <a:lvl2pPr>
              <a:defRPr sz="1800">
                <a:latin typeface="Cambria" pitchFamily="18" charset="0"/>
              </a:defRPr>
            </a:lvl2pPr>
            <a:lvl3pPr>
              <a:defRPr sz="16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9202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D4BFD26-1447-42FC-AF8C-424D356746B1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 TSI Incorporated</a:t>
            </a:r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457200" cy="3810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2C8F1D5-CAB0-4672-81DE-D4472748895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0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6" y="2244971"/>
            <a:ext cx="3733805" cy="457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5922" y="2244971"/>
            <a:ext cx="37338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38196" y="2708519"/>
            <a:ext cx="3733805" cy="38862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itchFamily="18" charset="0"/>
              </a:defRPr>
            </a:lvl1pPr>
            <a:lvl2pPr>
              <a:defRPr sz="1800">
                <a:latin typeface="Cambria" pitchFamily="18" charset="0"/>
              </a:defRPr>
            </a:lvl2pPr>
            <a:lvl3pPr>
              <a:defRPr sz="16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400"/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2708519"/>
            <a:ext cx="3733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itchFamily="18" charset="0"/>
              </a:defRPr>
            </a:lvl1pPr>
            <a:lvl2pPr>
              <a:defRPr sz="1800">
                <a:latin typeface="Cambria" pitchFamily="18" charset="0"/>
              </a:defRPr>
            </a:lvl2pPr>
            <a:lvl3pPr>
              <a:defRPr sz="16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400"/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9202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C61DE81-3916-4210-B8B0-E94FF31C4950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 TSI Incorporated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457200" cy="3810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27BBF21-267C-409F-92B6-31DE278F103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9202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B9AD792-E0E8-4E64-8CB8-F0646CCE5330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 TSI Incorporated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457200" cy="3810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D3A9DF2-4E5B-4B97-B5A2-02769B83078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2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838200" y="1920875"/>
            <a:ext cx="2057400" cy="90488"/>
          </a:xfrm>
          <a:prstGeom prst="rect">
            <a:avLst/>
          </a:prstGeom>
          <a:solidFill>
            <a:schemeClr val="tx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9202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D4706DC-95A6-4FCD-92F9-5C4F0790EA60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 TSI Incorporated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457200" cy="3810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A2FCC6F-26C8-43E1-B748-24A05773EE1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CD6C-1530-4CEA-BF70-926049846A82}" type="datetimeFigureOut">
              <a:rPr lang="nl-NL"/>
              <a:pPr>
                <a:defRPr/>
              </a:pPr>
              <a:t>22-5-2019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57DB0-EE41-4118-8B06-53DE0B7787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8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Normal Slide_4-3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9538" y="653732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D4DC0-3DE3-4BC9-9FAD-2C390A91ABCA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00800" y="653732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 TSI Incorporated</a:t>
            </a:r>
            <a:endParaRPr lang="en-US" dirty="0"/>
          </a:p>
        </p:txBody>
      </p:sp>
      <p:sp>
        <p:nvSpPr>
          <p:cNvPr id="1031" name="Title Placeholder 21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822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Calibri" pitchFamily="34" charset="0"/>
        <a:buChar char="-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rgbClr val="FF3399"/>
        </a:buClr>
        <a:buFont typeface="Calibri" pitchFamily="34" charset="0"/>
        <a:buChar char="+"/>
        <a:defRPr sz="2200" kern="1200">
          <a:solidFill>
            <a:srgbClr val="595959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FF3399"/>
        </a:buClr>
        <a:buFont typeface="Calibri" pitchFamily="34" charset="0"/>
        <a:buChar char="+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\\NTS_NL2\Eripal$\Interface\ALLGEM\ANDERS\Subs\CA_D.PPT" TargetMode="External"/><Relationship Id="rId13" Type="http://schemas.openxmlformats.org/officeDocument/2006/relationships/hyperlink" Target="file:///\\NTS_NL2\Eripal$\Interface\ALLGEM\ANDERS\FI_D.PPT" TargetMode="External"/><Relationship Id="rId18" Type="http://schemas.openxmlformats.org/officeDocument/2006/relationships/hyperlink" Target="file:///\\NTS_NL2\Eripal$\Interface\ALLGEM\ANDERS\Subs\LU_D.PPT" TargetMode="External"/><Relationship Id="rId26" Type="http://schemas.openxmlformats.org/officeDocument/2006/relationships/hyperlink" Target="file:///\\NTS_NL2\Eripal$\Interface\ALLGEM\ANDERS\Subs\CH_D.PPT" TargetMode="External"/><Relationship Id="rId39" Type="http://schemas.openxmlformats.org/officeDocument/2006/relationships/hyperlink" Target="file:///\\NTS_NL2\Eripal$\Interface\ALLGEM\ANDERS\Subs\Ma_D.PPT" TargetMode="External"/><Relationship Id="rId3" Type="http://schemas.openxmlformats.org/officeDocument/2006/relationships/image" Target="../media/image9.jpeg"/><Relationship Id="rId21" Type="http://schemas.openxmlformats.org/officeDocument/2006/relationships/hyperlink" Target="file:///\\NTS_NL2\Eripal$\Interface\ALLGEM\ANDERS\Subs\NL_D.PPT" TargetMode="External"/><Relationship Id="rId34" Type="http://schemas.openxmlformats.org/officeDocument/2006/relationships/hyperlink" Target="file:///\\NTS_NL2\Eripal$\Interface\ALLGEM\ANDERS\Subs\AU_D.PPT" TargetMode="External"/><Relationship Id="rId7" Type="http://schemas.openxmlformats.org/officeDocument/2006/relationships/hyperlink" Target="file:///\\NTS_NL2\Eripal$\Interface\ALLGEM\ANDERS\Subs\BR_D.PPT" TargetMode="External"/><Relationship Id="rId12" Type="http://schemas.openxmlformats.org/officeDocument/2006/relationships/hyperlink" Target="file:///\\NTS_NL2\Eripal$\Interface\ALLGEM\ANDERS\Subs\NO_D.PPT" TargetMode="External"/><Relationship Id="rId17" Type="http://schemas.openxmlformats.org/officeDocument/2006/relationships/hyperlink" Target="file:///\\NTS_NL2\Eripal$\Interface\ALLGEM\ANDERS\Subs\PT_D.PPT" TargetMode="External"/><Relationship Id="rId25" Type="http://schemas.openxmlformats.org/officeDocument/2006/relationships/hyperlink" Target="file:///\\NTS_NL2\Eripal$\Interface\ALLGEM\ANDERS\Subs\HU_D.PPT" TargetMode="External"/><Relationship Id="rId33" Type="http://schemas.openxmlformats.org/officeDocument/2006/relationships/hyperlink" Target="file:///\\NTS_NL2\Eripal$\Interface\ALLGEM\ANDERS\Subs\SG_D.PPT" TargetMode="External"/><Relationship Id="rId38" Type="http://schemas.openxmlformats.org/officeDocument/2006/relationships/hyperlink" Target="file:///\\NTS_NL2\Eripal$\Interface\ALLGEM\ANDERS\Subs\Ru_d.ppt" TargetMode="External"/><Relationship Id="rId2" Type="http://schemas.openxmlformats.org/officeDocument/2006/relationships/image" Target="../media/image8.jpeg"/><Relationship Id="rId16" Type="http://schemas.openxmlformats.org/officeDocument/2006/relationships/hyperlink" Target="file:///\\NTS_NL2\Eripal$\Interface\ALLGEM\ANDERS\Subs\GB_D.PPT" TargetMode="External"/><Relationship Id="rId20" Type="http://schemas.openxmlformats.org/officeDocument/2006/relationships/hyperlink" Target="file:///\\NTS_NL2\Eripal$\Interface\ALLGEM\ANDERS\Subs\GER.PPT" TargetMode="External"/><Relationship Id="rId29" Type="http://schemas.openxmlformats.org/officeDocument/2006/relationships/hyperlink" Target="file:///\\NTS_NL2\Eripal$\Interface\ALLGEM\ANDERS\Subs\ZA_D.PPT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file:///\\NTS_NL2\Eripal$\Interface\ALLGEM\ANDERS\Subs\AR_D.PPT" TargetMode="External"/><Relationship Id="rId11" Type="http://schemas.openxmlformats.org/officeDocument/2006/relationships/hyperlink" Target="file:///\\NTS_NL2\Eripal$\Interface\ALLGEM\ANDERS\Subs\ES_D.PPT" TargetMode="External"/><Relationship Id="rId24" Type="http://schemas.openxmlformats.org/officeDocument/2006/relationships/hyperlink" Target="file:///\\NTS_NL2\Eripal$\Interface\ALLGEM\ANDERS\Subs\CZ_D.PPT" TargetMode="External"/><Relationship Id="rId32" Type="http://schemas.openxmlformats.org/officeDocument/2006/relationships/hyperlink" Target="file:///\\NTS_NL2\Eripal$\Interface\ALLGEM\ANDERS\Subs\JP_D.PPT" TargetMode="External"/><Relationship Id="rId37" Type="http://schemas.openxmlformats.org/officeDocument/2006/relationships/hyperlink" Target="file:///\\NTS_NL2\Eripal$\Interface\ALLGEM\ANDERS\Subs\ME_d.ppt" TargetMode="External"/><Relationship Id="rId5" Type="http://schemas.openxmlformats.org/officeDocument/2006/relationships/image" Target="../media/image11.jpeg"/><Relationship Id="rId15" Type="http://schemas.openxmlformats.org/officeDocument/2006/relationships/hyperlink" Target="file:///\\NTS_NL2\Eripal$\Interface\ALLGEM\ANDERS\SE_D.PPT" TargetMode="External"/><Relationship Id="rId23" Type="http://schemas.openxmlformats.org/officeDocument/2006/relationships/hyperlink" Target="file:///\\NTS_NL2\Eripal$\Interface\ALLGEM\ANDERS\Subs\PL_D.PPT" TargetMode="External"/><Relationship Id="rId28" Type="http://schemas.openxmlformats.org/officeDocument/2006/relationships/hyperlink" Target="file:///\\NTS_NL2\Eripal$\Interface\ALLGEM\ANDERS\Subs\IT_D.PPT" TargetMode="External"/><Relationship Id="rId36" Type="http://schemas.openxmlformats.org/officeDocument/2006/relationships/hyperlink" Target="file:///\\NTS_NL2\Eripal$\Interface\ALLGEM\ANDERS\Subs\KR_D.PPT" TargetMode="External"/><Relationship Id="rId10" Type="http://schemas.openxmlformats.org/officeDocument/2006/relationships/hyperlink" Target="file:///\\NTS_NL2\Eripal$\Interface\ALLGEM\ANDERS\Subs\IE_D.PPT" TargetMode="External"/><Relationship Id="rId19" Type="http://schemas.openxmlformats.org/officeDocument/2006/relationships/hyperlink" Target="file:///\\NTS_NL2\Eripal$\Interface\ALLGEM\ANDERS\Subs\FR_D.PPT" TargetMode="External"/><Relationship Id="rId31" Type="http://schemas.openxmlformats.org/officeDocument/2006/relationships/hyperlink" Target="file:///\\NTS_NL2\Eripal$\Interface\ALLGEM\ANDERS\Subs\IN_D.PPT" TargetMode="External"/><Relationship Id="rId4" Type="http://schemas.openxmlformats.org/officeDocument/2006/relationships/image" Target="../media/image10.jpeg"/><Relationship Id="rId9" Type="http://schemas.openxmlformats.org/officeDocument/2006/relationships/hyperlink" Target="file:///\\NTS_NL2\Eripal$\Interface\ALLGEM\ANDERS\Subs\US.PPT" TargetMode="External"/><Relationship Id="rId14" Type="http://schemas.openxmlformats.org/officeDocument/2006/relationships/hyperlink" Target="file:///\\NTS_NL2\Eripal$\Interface\ALLGEM\ANDERS\Subs\DK_D.PPT" TargetMode="External"/><Relationship Id="rId22" Type="http://schemas.openxmlformats.org/officeDocument/2006/relationships/hyperlink" Target="file:///\\NTS_NL2\Eripal$\Interface\ALLGEM\ANDERS\Subs\BE_D.PPT" TargetMode="External"/><Relationship Id="rId27" Type="http://schemas.openxmlformats.org/officeDocument/2006/relationships/hyperlink" Target="file:///\\NTS_NL2\Eripal$\Interface\ALLGEM\ANDERS\Subs\AT_D.PPT" TargetMode="External"/><Relationship Id="rId30" Type="http://schemas.openxmlformats.org/officeDocument/2006/relationships/hyperlink" Target="file:///\\NTS_NL2\Eripal$\Interface\ALLGEM\ANDERS\TR_D.PPT" TargetMode="External"/><Relationship Id="rId35" Type="http://schemas.openxmlformats.org/officeDocument/2006/relationships/hyperlink" Target="file:///\\NTS_NL2\Eripal$\Interface\ALLGEM\ANDERS\Subs\CN_D.PP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7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8001000" cy="77787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FF"/>
                </a:solidFill>
              </a:rPr>
              <a:t>Phoenix </a:t>
            </a:r>
            <a:r>
              <a:rPr lang="en-US" sz="3600" dirty="0" err="1" smtClean="0">
                <a:solidFill>
                  <a:srgbClr val="FF00FF"/>
                </a:solidFill>
              </a:rPr>
              <a:t>Input/Output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>
                <a:solidFill>
                  <a:srgbClr val="FF00FF"/>
                </a:solidFill>
              </a:rPr>
              <a:t>Controller</a:t>
            </a:r>
            <a:endParaRPr lang="en-US" sz="3600" dirty="0" smtClean="0">
              <a:solidFill>
                <a:srgbClr val="FF00FF"/>
              </a:solidFill>
              <a:ea typeface="Calibri" pitchFamily="34" charset="0"/>
            </a:endParaRPr>
          </a:p>
        </p:txBody>
      </p:sp>
      <p:pic>
        <p:nvPicPr>
          <p:cNvPr id="4" name="Picture 3" descr="buscontro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86124"/>
            <a:ext cx="290945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Controller Wiring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1" y="1785937"/>
            <a:ext cx="2923886" cy="4525864"/>
          </a:xfrm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364182" y="3964782"/>
            <a:ext cx="0" cy="321469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316182" y="3964782"/>
            <a:ext cx="30480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364182" y="4786313"/>
            <a:ext cx="277091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3810000" y="4786313"/>
            <a:ext cx="554182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>
            <a:off x="2078182" y="4786313"/>
            <a:ext cx="1731818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502727" y="4786313"/>
            <a:ext cx="30480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10800000">
            <a:off x="2147455" y="5214938"/>
            <a:ext cx="2216727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641273" y="5214938"/>
            <a:ext cx="2978727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49615" y="3544433"/>
            <a:ext cx="1039091" cy="63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24VDC +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620000" y="4572000"/>
            <a:ext cx="1112643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24VDC +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39091" y="4572000"/>
            <a:ext cx="1112643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24VDC +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620000" y="5000625"/>
            <a:ext cx="105493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pPr eaLnBrk="0" hangingPunct="0"/>
            <a:r>
              <a:rPr lang="en-US"/>
              <a:t>24VDC -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039091" y="5072063"/>
            <a:ext cx="105493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pPr eaLnBrk="0" hangingPunct="0"/>
            <a:r>
              <a:rPr lang="en-US"/>
              <a:t>24VDC 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7C5C8-F9A2-4733-9922-C7B826796CBE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FAE7-E5DC-4644-B71D-8276CB38DBA1}" type="slidenum">
              <a:rPr lang="en-US" smtClean="0"/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7437119" cy="4648200"/>
          </a:xfrm>
        </p:spPr>
      </p:pic>
    </p:spTree>
    <p:extLst>
      <p:ext uri="{BB962C8B-B14F-4D97-AF65-F5344CB8AC3E}">
        <p14:creationId xmlns:p14="http://schemas.microsoft.com/office/powerpoint/2010/main" val="66820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Output Module 4 or 32DO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1457028"/>
            <a:ext cx="2981614" cy="461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1457028"/>
            <a:ext cx="453159" cy="540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lashing-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95" y="2133600"/>
            <a:ext cx="1282161" cy="317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H:\bbelew\PIX\Singapore Pharm Coll\P1010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5" y="1643063"/>
            <a:ext cx="2286000" cy="30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3086" y="5520571"/>
            <a:ext cx="3672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Modules:</a:t>
            </a:r>
          </a:p>
          <a:p>
            <a:r>
              <a:rPr lang="en-US" dirty="0" smtClean="0"/>
              <a:t>IB </a:t>
            </a:r>
            <a:r>
              <a:rPr lang="en-US" dirty="0"/>
              <a:t>IL 24 DO 4-PAC </a:t>
            </a:r>
            <a:r>
              <a:rPr lang="en-US" dirty="0" smtClean="0"/>
              <a:t>– 2861276</a:t>
            </a:r>
          </a:p>
          <a:p>
            <a:r>
              <a:rPr lang="en-US" dirty="0"/>
              <a:t>IB IL 24 DO 32HD-PAC - 2862822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Output Specifications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861702"/>
              </p:ext>
            </p:extLst>
          </p:nvPr>
        </p:nvGraphicFramePr>
        <p:xfrm>
          <a:off x="609600" y="1600200"/>
          <a:ext cx="8229024" cy="401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512"/>
                <a:gridCol w="4114512"/>
              </a:tblGrid>
              <a:tr h="347688">
                <a:tc gridSpan="2"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General Data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2865" marB="4286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688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Housing dimensions (width x height x depth)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12.2 mm x 140 mm x 71.5 mm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Ambient temperature (operation)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-25°C to +55°C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Permissible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humidity (operation)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to 95%, according to DIN EN 61131-2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pPr lvl="0"/>
                      <a:r>
                        <a:rPr lang="en-US" sz="1500" dirty="0" smtClean="0"/>
                        <a:t>Number of outputs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pPr lvl="0"/>
                      <a:r>
                        <a:rPr lang="en-US" sz="1500" dirty="0" smtClean="0"/>
                        <a:t>Output</a:t>
                      </a:r>
                      <a:r>
                        <a:rPr lang="en-US" sz="1500" baseline="0" dirty="0" smtClean="0"/>
                        <a:t> voltage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 VDC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pPr lvl="0"/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output current per channel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500 </a:t>
                      </a:r>
                      <a:r>
                        <a:rPr lang="en-US" sz="1500" dirty="0" err="1" smtClean="0"/>
                        <a:t>mA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54296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Protective circuit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Overload protection, short-circuit protection of outputs </a:t>
                      </a:r>
                      <a:r>
                        <a:rPr lang="en-US" sz="15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Zener</a:t>
                      </a:r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diode in output chip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5" marB="4286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457028"/>
          </a:xfrm>
        </p:spPr>
        <p:txBody>
          <a:bodyPr/>
          <a:lstStyle/>
          <a:p>
            <a:r>
              <a:rPr lang="en-US" dirty="0" smtClean="0"/>
              <a:t>Digital Output Wiring</a:t>
            </a:r>
            <a:br>
              <a:rPr lang="en-US" dirty="0" smtClean="0"/>
            </a:br>
            <a:r>
              <a:rPr lang="en-US" dirty="0" smtClean="0"/>
              <a:t>Slot 3-1,2,3,4</a:t>
            </a: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1457028"/>
            <a:ext cx="2981614" cy="461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1457028"/>
            <a:ext cx="453159" cy="540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Flashing-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6" y="2143125"/>
            <a:ext cx="1454727" cy="3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 flipH="1" flipV="1">
            <a:off x="4185588" y="3750469"/>
            <a:ext cx="357188" cy="0"/>
          </a:xfrm>
          <a:prstGeom prst="line">
            <a:avLst/>
          </a:prstGeom>
          <a:noFill/>
          <a:ln w="317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364182" y="3571875"/>
            <a:ext cx="2978727" cy="214313"/>
          </a:xfrm>
          <a:prstGeom prst="line">
            <a:avLst/>
          </a:prstGeom>
          <a:noFill/>
          <a:ln w="317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4572000" y="3357563"/>
            <a:ext cx="2770909" cy="571500"/>
          </a:xfrm>
          <a:prstGeom prst="line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4364182" y="2786062"/>
            <a:ext cx="3117273" cy="2714625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4572000" y="4357688"/>
            <a:ext cx="2909455" cy="1143000"/>
          </a:xfrm>
          <a:prstGeom prst="line">
            <a:avLst/>
          </a:prstGeom>
          <a:noFill/>
          <a:ln w="317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04909" y="3714750"/>
            <a:ext cx="965166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Slot 3-1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104909" y="3143250"/>
            <a:ext cx="965166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pPr eaLnBrk="0" hangingPunct="0"/>
            <a:r>
              <a:rPr lang="en-US"/>
              <a:t>Slot 3-2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104909" y="2643188"/>
            <a:ext cx="965166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pPr eaLnBrk="0" hangingPunct="0"/>
            <a:r>
              <a:rPr lang="en-US"/>
              <a:t>Slot 3-3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104909" y="4214813"/>
            <a:ext cx="965166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/>
          <a:p>
            <a:pPr eaLnBrk="0" hangingPunct="0"/>
            <a:r>
              <a:rPr lang="en-US"/>
              <a:t>Slot 3-4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/>
      <p:bldP spid="28" grpId="1"/>
      <p:bldP spid="29" grpId="0"/>
      <p:bldP spid="29" grpId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838200"/>
            <a:ext cx="4394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9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447800"/>
          </a:xfrm>
        </p:spPr>
        <p:txBody>
          <a:bodyPr/>
          <a:lstStyle/>
          <a:p>
            <a:pPr algn="ctr"/>
            <a:r>
              <a:rPr lang="en-US" dirty="0" smtClean="0"/>
              <a:t>Digital Input Module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910" y="1457028"/>
            <a:ext cx="2923886" cy="452586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49091" y="3214688"/>
            <a:ext cx="187036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Input 1, Slot 2-1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3215770" y="3750469"/>
            <a:ext cx="357188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394364" y="3571875"/>
            <a:ext cx="1662545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3495025" y="3821906"/>
            <a:ext cx="214313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602182" y="3714750"/>
            <a:ext cx="1662545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>
            <a:off x="3667125" y="4143375"/>
            <a:ext cx="28575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3810000" y="4286250"/>
            <a:ext cx="3117273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3946381" y="4000500"/>
            <a:ext cx="142875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4087091" y="4071938"/>
            <a:ext cx="2355273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3001457" y="5822156"/>
            <a:ext cx="785813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3394364" y="6215063"/>
            <a:ext cx="4502727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5400000">
            <a:off x="3316432" y="5715000"/>
            <a:ext cx="5715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3602182" y="6000750"/>
            <a:ext cx="3879273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5400000">
            <a:off x="3737480" y="5536406"/>
            <a:ext cx="214313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10800000">
            <a:off x="3810000" y="5643563"/>
            <a:ext cx="2770909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4017818" y="5429250"/>
            <a:ext cx="1801091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264727" y="3571875"/>
            <a:ext cx="187036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Input 2, Slot 2-2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481454" y="6215063"/>
            <a:ext cx="187036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Input 3, Slot 2-3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481454" y="5857875"/>
            <a:ext cx="187036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Input 4, Slot 2-4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927273" y="4214813"/>
            <a:ext cx="187036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Input 5, Slot 2-5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511636" y="3857625"/>
            <a:ext cx="187036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Input 6, Slot 2-6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50182" y="5429250"/>
            <a:ext cx="187036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Input 7, Slot 2-7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818909" y="5143500"/>
            <a:ext cx="1870364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Input 8, Slot 2-8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64727" y="1506319"/>
            <a:ext cx="355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Additional Module:</a:t>
            </a:r>
          </a:p>
          <a:p>
            <a:r>
              <a:rPr lang="it-IT" dirty="0" smtClean="0"/>
              <a:t>IB </a:t>
            </a:r>
            <a:r>
              <a:rPr lang="it-IT" dirty="0"/>
              <a:t>IL 24 DI 32HD-PAC - 2862835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888480" cy="43053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7C5C8-F9A2-4733-9922-C7B826796CBE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5/22/2019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©  TSI Incorporated</a:t>
            </a: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FAE7-E5DC-4644-B71D-8276CB38DBA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5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Analog Input Module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1457028"/>
            <a:ext cx="2908012" cy="461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1452563"/>
            <a:ext cx="414194" cy="44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83086" y="5520571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Modules:</a:t>
            </a:r>
          </a:p>
          <a:p>
            <a:r>
              <a:rPr lang="it-IT" dirty="0"/>
              <a:t>IB IL AI 2SF-PAC </a:t>
            </a:r>
            <a:r>
              <a:rPr lang="it-IT" dirty="0" smtClean="0"/>
              <a:t>– 2861302</a:t>
            </a:r>
          </a:p>
          <a:p>
            <a:r>
              <a:rPr lang="it-IT" dirty="0"/>
              <a:t>IB IL AI  8SF-PAC - 2861412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600200"/>
          </a:xfrm>
        </p:spPr>
        <p:txBody>
          <a:bodyPr/>
          <a:lstStyle/>
          <a:p>
            <a:r>
              <a:rPr lang="en-US" dirty="0" smtClean="0"/>
              <a:t>Analog Input Wiring</a:t>
            </a:r>
            <a:br>
              <a:rPr lang="en-US" dirty="0" smtClean="0"/>
            </a:br>
            <a:r>
              <a:rPr lang="en-US" dirty="0" smtClean="0"/>
              <a:t>Slot 4-2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2" y="5000625"/>
            <a:ext cx="1232477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1428750"/>
            <a:ext cx="2908012" cy="461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1428750"/>
            <a:ext cx="414194" cy="44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6" y="1785937"/>
            <a:ext cx="1388341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502727" y="4429125"/>
            <a:ext cx="3532909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7642730" y="4036219"/>
            <a:ext cx="785813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6523542" y="4393406"/>
            <a:ext cx="1500188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433454" y="4000500"/>
            <a:ext cx="2840182" cy="1571625"/>
          </a:xfrm>
          <a:prstGeom prst="line">
            <a:avLst/>
          </a:prstGeom>
          <a:noFill/>
          <a:ln w="317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20"/>
          <p:cNvSpPr txBox="1">
            <a:spLocks noChangeArrowheads="1"/>
          </p:cNvSpPr>
          <p:nvPr/>
        </p:nvSpPr>
        <p:spPr bwMode="auto">
          <a:xfrm>
            <a:off x="7065818" y="2071688"/>
            <a:ext cx="1246909" cy="91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/>
              <a:t>24VDC</a:t>
            </a:r>
          </a:p>
          <a:p>
            <a:pPr algn="ctr"/>
            <a:r>
              <a:rPr lang="en-US"/>
              <a:t>Power Supply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 Controller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7027"/>
            <a:ext cx="2978727" cy="46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6400800"/>
            <a:ext cx="478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ETH BK DI8 DO4 2TX-PAC </a:t>
            </a:r>
            <a:r>
              <a:rPr lang="it-IT" dirty="0" smtClean="0"/>
              <a:t>– PN 2703981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Input Specifications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474818"/>
              </p:ext>
            </p:extLst>
          </p:nvPr>
        </p:nvGraphicFramePr>
        <p:xfrm>
          <a:off x="609600" y="1600200"/>
          <a:ext cx="8229024" cy="3824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512"/>
                <a:gridCol w="4114512"/>
              </a:tblGrid>
              <a:tr h="347717">
                <a:tc gridSpan="2"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General Data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2869" marB="4286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717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Housing dimensions (width x height x depth)</a:t>
                      </a:r>
                      <a:endParaRPr lang="en-US" sz="1500" dirty="0"/>
                    </a:p>
                  </a:txBody>
                  <a:tcPr marL="83127" marR="83127" marT="42869" marB="42869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12.2 mm x 120 mm x 71.5 mm</a:t>
                      </a:r>
                      <a:endParaRPr lang="en-US" sz="1500" dirty="0"/>
                    </a:p>
                  </a:txBody>
                  <a:tcPr marL="83127" marR="83127" marT="42869" marB="42869"/>
                </a:tc>
              </a:tr>
              <a:tr h="347717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Ambient temperature (operation)</a:t>
                      </a:r>
                      <a:endParaRPr lang="en-US" sz="1500" dirty="0"/>
                    </a:p>
                  </a:txBody>
                  <a:tcPr marL="83127" marR="83127" marT="42869" marB="42869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-25°C to +55°C</a:t>
                      </a:r>
                      <a:endParaRPr lang="en-US" sz="1500" dirty="0"/>
                    </a:p>
                  </a:txBody>
                  <a:tcPr marL="83127" marR="83127" marT="42869" marB="42869"/>
                </a:tc>
              </a:tr>
              <a:tr h="347717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Permissible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humidity (operation)</a:t>
                      </a:r>
                      <a:endParaRPr lang="en-US" sz="1500" dirty="0"/>
                    </a:p>
                  </a:txBody>
                  <a:tcPr marL="83127" marR="83127" marT="42869" marB="42869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to 95%, according to DIN EN 61131-2</a:t>
                      </a:r>
                      <a:endParaRPr lang="en-US" sz="1500" dirty="0"/>
                    </a:p>
                  </a:txBody>
                  <a:tcPr marL="83127" marR="83127" marT="42869" marB="42869"/>
                </a:tc>
              </a:tr>
              <a:tr h="347717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 data update of both channels</a:t>
                      </a:r>
                      <a:endParaRPr lang="en-US" sz="1500" dirty="0"/>
                    </a:p>
                  </a:txBody>
                  <a:tcPr marL="83127" marR="83127" marT="42869" marB="4286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&lt;1,5</a:t>
                      </a:r>
                      <a:r>
                        <a:rPr lang="en-US" sz="1500" baseline="0" dirty="0" smtClean="0"/>
                        <a:t> ms</a:t>
                      </a:r>
                      <a:endParaRPr lang="en-US" sz="1500" dirty="0"/>
                    </a:p>
                  </a:txBody>
                  <a:tcPr marL="83127" marR="83127" marT="42869" marB="42869"/>
                </a:tc>
              </a:tr>
              <a:tr h="347717">
                <a:tc>
                  <a:txBody>
                    <a:bodyPr/>
                    <a:lstStyle/>
                    <a:p>
                      <a:pPr lvl="0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 upon sensor failure</a:t>
                      </a:r>
                      <a:endParaRPr lang="en-US" sz="1500" dirty="0"/>
                    </a:p>
                  </a:txBody>
                  <a:tcPr marL="83127" marR="83127" marT="42869" marB="42869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Goes to 0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/4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endParaRPr lang="en-US" sz="1500" dirty="0"/>
                    </a:p>
                  </a:txBody>
                  <a:tcPr marL="83127" marR="83127" marT="42869" marB="42869"/>
                </a:tc>
              </a:tr>
              <a:tr h="347717"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83127" marR="83127" marT="42869" marB="42869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9" marB="42869"/>
                </a:tc>
              </a:tr>
              <a:tr h="34771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9" marB="42869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9" marB="42869"/>
                </a:tc>
              </a:tr>
              <a:tr h="34771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9" marB="42869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9" marB="42869"/>
                </a:tc>
              </a:tr>
              <a:tr h="347717"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83127" marR="83127" marT="42869" marB="42869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9" marB="42869"/>
                </a:tc>
              </a:tr>
              <a:tr h="347717"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83127" marR="83127" marT="42869" marB="42869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9" marB="42869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7C5C8-F9A2-4733-9922-C7B826796CBE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FAE7-E5DC-4644-B71D-8276CB38DBA1}" type="slidenum">
              <a:rPr lang="en-US" smtClean="0"/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19249"/>
            <a:ext cx="6758806" cy="4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94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Slot Identification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910" y="1457028"/>
            <a:ext cx="2923886" cy="4525863"/>
          </a:xfr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86000" y="1143000"/>
            <a:ext cx="623455" cy="51435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216" tIns="42108" rIns="84216" bIns="42108"/>
          <a:lstStyle/>
          <a:p>
            <a:pPr algn="r" defTabSz="823156" eaLnBrk="0" hangingPunct="0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65273" y="1428750"/>
            <a:ext cx="2978727" cy="91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Power Module-No slot number</a:t>
            </a:r>
          </a:p>
          <a:p>
            <a:r>
              <a:rPr lang="en-US" dirty="0"/>
              <a:t>Black Color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70909" y="1143000"/>
            <a:ext cx="623455" cy="51435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216" tIns="42108" rIns="84216" bIns="42108"/>
          <a:lstStyle/>
          <a:p>
            <a:pPr algn="r" defTabSz="823156" eaLnBrk="0" hangingPunct="0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65273" y="2143125"/>
            <a:ext cx="2701636" cy="230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Digital </a:t>
            </a:r>
            <a:r>
              <a:rPr lang="en-US" dirty="0"/>
              <a:t>Output—Alarms,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Pink Color</a:t>
            </a:r>
          </a:p>
          <a:p>
            <a:r>
              <a:rPr lang="en-US" dirty="0"/>
              <a:t>Slot </a:t>
            </a:r>
            <a:r>
              <a:rPr lang="en-US" dirty="0" smtClean="0"/>
              <a:t>0-1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0-2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0-3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0-4</a:t>
            </a:r>
            <a:endParaRPr lang="en-US" dirty="0"/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2978728" y="2857500"/>
            <a:ext cx="3186545" cy="107156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3186546" y="3071812"/>
            <a:ext cx="2978727" cy="92868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2909455" y="3429000"/>
            <a:ext cx="3255818" cy="207168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10800000" flipV="1">
            <a:off x="3117273" y="3714750"/>
            <a:ext cx="2978727" cy="178593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Slot Identification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910" y="1457028"/>
            <a:ext cx="2923886" cy="4525863"/>
          </a:xfr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55818" y="1143000"/>
            <a:ext cx="969818" cy="51435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216" tIns="42108" rIns="84216" bIns="42108"/>
          <a:lstStyle/>
          <a:p>
            <a:pPr algn="r" defTabSz="823156" eaLnBrk="0" hangingPunct="0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65273" y="1428750"/>
            <a:ext cx="2978727" cy="91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Digital Input—Door Switches,</a:t>
            </a:r>
          </a:p>
          <a:p>
            <a:r>
              <a:rPr lang="en-US"/>
              <a:t>Lt Blue Color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65273" y="2143125"/>
            <a:ext cx="2701636" cy="257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Slot </a:t>
            </a:r>
            <a:r>
              <a:rPr lang="en-US" dirty="0"/>
              <a:t>1</a:t>
            </a:r>
            <a:r>
              <a:rPr lang="en-US" dirty="0" smtClean="0"/>
              <a:t>-1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1-2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1-3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1-4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1-5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1-6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1-7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1-8</a:t>
            </a:r>
            <a:endParaRPr lang="en-US" dirty="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3394364" y="2357437"/>
            <a:ext cx="2770909" cy="164306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3602182" y="2571750"/>
            <a:ext cx="2632364" cy="142875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3325091" y="2857500"/>
            <a:ext cx="2909455" cy="257175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3532909" y="3071812"/>
            <a:ext cx="2701636" cy="235743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10800000" flipV="1">
            <a:off x="3810000" y="3357562"/>
            <a:ext cx="2424545" cy="64293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4017818" y="3643312"/>
            <a:ext cx="2147455" cy="35718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10800000" flipV="1">
            <a:off x="3810000" y="3857625"/>
            <a:ext cx="2355273" cy="15716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10800000" flipV="1">
            <a:off x="4017818" y="4143375"/>
            <a:ext cx="2216727" cy="128587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Slot Identification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1464468"/>
            <a:ext cx="45027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910" y="1457028"/>
            <a:ext cx="2923886" cy="4525863"/>
          </a:xfr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42364" y="2071688"/>
            <a:ext cx="2701636" cy="202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Digital Output—Alarms,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Pink Color</a:t>
            </a:r>
          </a:p>
          <a:p>
            <a:r>
              <a:rPr lang="en-US" dirty="0"/>
              <a:t>Slot </a:t>
            </a:r>
            <a:r>
              <a:rPr lang="en-US" dirty="0" smtClean="0"/>
              <a:t>2-1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2-2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2-3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2-4</a:t>
            </a:r>
            <a:endParaRPr lang="en-US" dirty="0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6" y="1464468"/>
            <a:ext cx="45027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42364" y="4000500"/>
            <a:ext cx="2701636" cy="202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Digital Output—Alarms,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Pink Color</a:t>
            </a:r>
          </a:p>
          <a:p>
            <a:r>
              <a:rPr lang="en-US" dirty="0"/>
              <a:t>Slot </a:t>
            </a:r>
            <a:r>
              <a:rPr lang="en-US" dirty="0" smtClean="0"/>
              <a:t>3-1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3-2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3-3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3-4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Slot Identification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55" y="1440656"/>
            <a:ext cx="487795" cy="52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1464468"/>
            <a:ext cx="45027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910" y="1457028"/>
            <a:ext cx="2923886" cy="4525863"/>
          </a:xfrm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6" y="1464468"/>
            <a:ext cx="45027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03818" y="2071688"/>
            <a:ext cx="2840182" cy="17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Analog Input, T/RH, </a:t>
            </a:r>
            <a:r>
              <a:rPr lang="el-GR" dirty="0"/>
              <a:t>Δ</a:t>
            </a:r>
            <a:r>
              <a:rPr lang="en-US" dirty="0"/>
              <a:t> P,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Green Color</a:t>
            </a:r>
          </a:p>
          <a:p>
            <a:r>
              <a:rPr lang="en-US" dirty="0"/>
              <a:t>2 Inputs, up to 8</a:t>
            </a:r>
          </a:p>
          <a:p>
            <a:r>
              <a:rPr lang="en-US" dirty="0"/>
              <a:t>Slot </a:t>
            </a:r>
            <a:r>
              <a:rPr lang="en-US" dirty="0" smtClean="0"/>
              <a:t>4-1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542</a:t>
            </a:r>
            <a:endParaRPr lang="en-US" dirty="0"/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5069898" y="3197370"/>
            <a:ext cx="1428750" cy="1177636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5350236" y="3408435"/>
            <a:ext cx="1214438" cy="96981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Identification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55" y="1452562"/>
            <a:ext cx="487795" cy="52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1464468"/>
            <a:ext cx="45027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910" y="1457028"/>
            <a:ext cx="2923886" cy="4525863"/>
          </a:xfrm>
        </p:spPr>
      </p:pic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6" y="1464468"/>
            <a:ext cx="45027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9" y="1457028"/>
            <a:ext cx="487795" cy="523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11636" y="1714501"/>
            <a:ext cx="2840182" cy="17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Analog Input, T/RH, </a:t>
            </a:r>
            <a:r>
              <a:rPr lang="el-GR" dirty="0"/>
              <a:t>Δ</a:t>
            </a:r>
            <a:r>
              <a:rPr lang="en-US" dirty="0"/>
              <a:t> P,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Green Color</a:t>
            </a:r>
          </a:p>
          <a:p>
            <a:r>
              <a:rPr lang="en-US" dirty="0"/>
              <a:t>2 Inputs, up to 8</a:t>
            </a:r>
          </a:p>
          <a:p>
            <a:r>
              <a:rPr lang="en-US" dirty="0"/>
              <a:t>Slot </a:t>
            </a:r>
            <a:r>
              <a:rPr lang="en-US" dirty="0" smtClean="0"/>
              <a:t>5-1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5-2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8" y="1452562"/>
            <a:ext cx="487795" cy="52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11636" y="4643438"/>
            <a:ext cx="2840182" cy="17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Analog Input, T/RH, </a:t>
            </a:r>
            <a:r>
              <a:rPr lang="el-GR" dirty="0"/>
              <a:t>Δ</a:t>
            </a:r>
            <a:r>
              <a:rPr lang="en-US" dirty="0"/>
              <a:t> P,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Green Color</a:t>
            </a:r>
          </a:p>
          <a:p>
            <a:r>
              <a:rPr lang="en-US" dirty="0"/>
              <a:t>2 Inputs, up to 8</a:t>
            </a:r>
          </a:p>
          <a:p>
            <a:r>
              <a:rPr lang="en-US" dirty="0"/>
              <a:t>Slot </a:t>
            </a:r>
            <a:r>
              <a:rPr lang="en-US" dirty="0" smtClean="0"/>
              <a:t>6-1</a:t>
            </a:r>
            <a:endParaRPr lang="en-US" dirty="0"/>
          </a:p>
          <a:p>
            <a:r>
              <a:rPr lang="en-US" dirty="0"/>
              <a:t>Slot </a:t>
            </a:r>
            <a:r>
              <a:rPr lang="en-US" dirty="0" smtClean="0"/>
              <a:t>762</a:t>
            </a:r>
            <a:endParaRPr lang="en-US" dirty="0"/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6511636" y="3714750"/>
            <a:ext cx="2632364" cy="285750"/>
          </a:xfrm>
          <a:prstGeom prst="rightArrow">
            <a:avLst>
              <a:gd name="adj1" fmla="val 50000"/>
              <a:gd name="adj2" fmla="val 500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216" tIns="42108" rIns="84216" bIns="42108"/>
          <a:lstStyle/>
          <a:p>
            <a:pPr algn="r" defTabSz="823156" eaLnBrk="0" hangingPunct="0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11636" y="4000500"/>
            <a:ext cx="2632364" cy="63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216" tIns="42108" rIns="84216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Can keep adding </a:t>
            </a:r>
            <a:r>
              <a:rPr lang="en-US" dirty="0" smtClean="0"/>
              <a:t>Modules up to 13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2" grpId="2"/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85800" y="404813"/>
            <a:ext cx="8062768" cy="830991"/>
          </a:xfrm>
          <a:prstGeom prst="rect">
            <a:avLst/>
          </a:prstGeom>
          <a:noFill/>
        </p:spPr>
        <p:txBody>
          <a:bodyPr wrap="square" lIns="91433" tIns="45717" rIns="91433" bIns="45717">
            <a:spAutoFit/>
          </a:bodyPr>
          <a:lstStyle/>
          <a:p>
            <a:pPr>
              <a:defRPr/>
            </a:pPr>
            <a:r>
              <a:rPr lang="nl-BE" sz="4800" dirty="0"/>
              <a:t>IP </a:t>
            </a:r>
            <a:r>
              <a:rPr lang="nl-BE" sz="4800" dirty="0" smtClean="0"/>
              <a:t>adress </a:t>
            </a:r>
            <a:r>
              <a:rPr lang="nl-BE" sz="4800" dirty="0"/>
              <a:t>A</a:t>
            </a:r>
            <a:r>
              <a:rPr lang="nl-BE" sz="4800" dirty="0" smtClean="0"/>
              <a:t>ssign </a:t>
            </a:r>
            <a:r>
              <a:rPr lang="nl-BE" sz="4800" dirty="0"/>
              <a:t>Tool  </a:t>
            </a:r>
          </a:p>
        </p:txBody>
      </p:sp>
      <p:pic>
        <p:nvPicPr>
          <p:cNvPr id="25603" name="Picture 6" descr="http://catalog.phoenixcontact.net/phoenix/images/productimages/large/42382_1000_int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633"/>
            <a:ext cx="3886489" cy="388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7" y="457200"/>
            <a:ext cx="6820250" cy="53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9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457200"/>
            <a:ext cx="6680544" cy="52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8088" y="990600"/>
            <a:ext cx="70929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216" tIns="42108" rIns="84216" bIns="42108" numCol="1" anchor="t" anchorCtr="0" compatLnSpc="1">
            <a:prstTxWarp prst="textNoShape">
              <a:avLst/>
            </a:prstTxWarp>
          </a:bodyPr>
          <a:lstStyle/>
          <a:p>
            <a:pPr marL="107950" indent="0" algn="ctr" eaLnBrk="1" hangingPunct="1">
              <a:buFont typeface="Calibri" pitchFamily="34" charset="0"/>
              <a:buNone/>
            </a:pPr>
            <a:r>
              <a:rPr lang="en-US" sz="2200" dirty="0" smtClean="0"/>
              <a:t>Overview- </a:t>
            </a:r>
            <a:r>
              <a:rPr lang="en-US" sz="1800" dirty="0" smtClean="0"/>
              <a:t>Environmental</a:t>
            </a:r>
            <a:r>
              <a:rPr lang="en-US" sz="2200" dirty="0" smtClean="0"/>
              <a:t> </a:t>
            </a:r>
            <a:r>
              <a:rPr lang="en-US" sz="1800" dirty="0" smtClean="0"/>
              <a:t>hardware field architecture</a:t>
            </a:r>
          </a:p>
        </p:txBody>
      </p:sp>
      <p:sp>
        <p:nvSpPr>
          <p:cNvPr id="69" name="Date Placeholder 3"/>
          <p:cNvSpPr txBox="1">
            <a:spLocks/>
          </p:cNvSpPr>
          <p:nvPr/>
        </p:nvSpPr>
        <p:spPr>
          <a:xfrm>
            <a:off x="7729538" y="6537325"/>
            <a:ext cx="957262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376CF62-ACDC-494B-984B-546B04B0654C}" type="datetime1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5/22/2019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58" name="Slide Number Placeholder 5"/>
          <p:cNvSpPr txBox="1">
            <a:spLocks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08D6F0-C9B0-4BEE-BCE9-EF178F994B4E}" type="slidenum">
              <a:rPr lang="en-US">
                <a:solidFill>
                  <a:schemeClr val="bg1"/>
                </a:solidFill>
              </a:rPr>
              <a:pPr eaLnBrk="1" hangingPunct="1"/>
              <a:t>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3560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981200"/>
            <a:ext cx="6970713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35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457200"/>
            <a:ext cx="6629740" cy="5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47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457200"/>
            <a:ext cx="6744046" cy="52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02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457200"/>
            <a:ext cx="6794850" cy="52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80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457200"/>
            <a:ext cx="6731346" cy="52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89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kstvak 1"/>
          <p:cNvSpPr txBox="1">
            <a:spLocks noChangeArrowheads="1"/>
          </p:cNvSpPr>
          <p:nvPr/>
        </p:nvSpPr>
        <p:spPr bwMode="auto">
          <a:xfrm>
            <a:off x="609600" y="404813"/>
            <a:ext cx="8138968" cy="8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4800" dirty="0"/>
              <a:t>Integrated webpage </a:t>
            </a:r>
          </a:p>
        </p:txBody>
      </p:sp>
      <p:pic>
        <p:nvPicPr>
          <p:cNvPr id="26627" name="Afbeelding 3" descr="ScreenShot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1268016"/>
            <a:ext cx="6479886" cy="47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739319" cy="45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4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43729" cy="45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30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03722" cy="45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71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52620" cy="45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2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21503" cy="45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866"/>
            <a:ext cx="8610601" cy="590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2600" y="152400"/>
            <a:ext cx="34290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s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290945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08168" cy="26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20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21503" cy="451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30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736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28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562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7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57065" cy="452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0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472605" cy="45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03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12613" cy="45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54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468160" cy="450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67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12613" cy="45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5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401482" cy="44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990600"/>
          </a:xfrm>
        </p:spPr>
        <p:txBody>
          <a:bodyPr/>
          <a:lstStyle/>
          <a:p>
            <a:r>
              <a:rPr lang="en-US" smtClean="0"/>
              <a:t>Features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526280"/>
          </a:xfrm>
        </p:spPr>
        <p:txBody>
          <a:bodyPr lIns="84216" tIns="42108" rIns="84216" bIns="42108"/>
          <a:lstStyle/>
          <a:p>
            <a:r>
              <a:rPr lang="en-US" dirty="0" smtClean="0"/>
              <a:t>Provides power to individual modules</a:t>
            </a:r>
          </a:p>
          <a:p>
            <a:r>
              <a:rPr lang="en-US" dirty="0" smtClean="0"/>
              <a:t>Integrated 4 digital outputs</a:t>
            </a:r>
          </a:p>
          <a:p>
            <a:r>
              <a:rPr lang="en-US" dirty="0" smtClean="0"/>
              <a:t>Integrated 8 digital inputs</a:t>
            </a:r>
          </a:p>
          <a:p>
            <a:r>
              <a:rPr lang="en-US" dirty="0" smtClean="0"/>
              <a:t>Stack 13 additional modules to expand the system</a:t>
            </a:r>
          </a:p>
          <a:p>
            <a:r>
              <a:rPr lang="en-US" dirty="0" smtClean="0"/>
              <a:t>Mix digital and analog inputs and outputs with one controller</a:t>
            </a:r>
          </a:p>
          <a:p>
            <a:r>
              <a:rPr lang="en-US" dirty="0" smtClean="0"/>
              <a:t>Ethernet communications to all sensors and outputs</a:t>
            </a:r>
          </a:p>
          <a:p>
            <a:r>
              <a:rPr lang="en-US" dirty="0" smtClean="0"/>
              <a:t>Compact form factor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AD792-E0E8-4E64-8CB8-F0646CCE5330}" type="datetime1">
              <a:rPr lang="en-US" smtClean="0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TSI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DF2-4E5B-4B97-B5A2-02769B830785}" type="slidenum">
              <a:rPr lang="en-US" smtClean="0"/>
              <a:pPr>
                <a:defRPr/>
              </a:pPr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02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229600" cy="1920240"/>
          </a:xfrm>
        </p:spPr>
        <p:txBody>
          <a:bodyPr/>
          <a:lstStyle/>
          <a:p>
            <a:pPr algn="ctr"/>
            <a:r>
              <a:rPr lang="en-US" dirty="0" smtClean="0"/>
              <a:t>Questions??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838200"/>
          </a:xfrm>
        </p:spPr>
        <p:txBody>
          <a:bodyPr/>
          <a:lstStyle/>
          <a:p>
            <a:r>
              <a:rPr lang="en-US" dirty="0" smtClean="0"/>
              <a:t>Features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526280"/>
          </a:xfrm>
        </p:spPr>
        <p:txBody>
          <a:bodyPr lIns="84216" tIns="42108" rIns="84216" bIns="42108"/>
          <a:lstStyle/>
          <a:p>
            <a:r>
              <a:rPr lang="en-US" dirty="0" smtClean="0"/>
              <a:t>2 or 3 wire sensor technology on the same module</a:t>
            </a:r>
          </a:p>
          <a:p>
            <a:r>
              <a:rPr lang="en-US" dirty="0" smtClean="0"/>
              <a:t>4-20mA, 0-20mA, 0-10V, </a:t>
            </a:r>
            <a:r>
              <a:rPr lang="en-US" dirty="0" err="1" smtClean="0"/>
              <a:t>etc</a:t>
            </a:r>
            <a:r>
              <a:rPr lang="en-US" dirty="0" smtClean="0"/>
              <a:t> all on the same module</a:t>
            </a:r>
          </a:p>
          <a:p>
            <a:r>
              <a:rPr lang="en-US" dirty="0" smtClean="0"/>
              <a:t>16 bit resolution</a:t>
            </a:r>
          </a:p>
          <a:p>
            <a:r>
              <a:rPr lang="en-US" dirty="0" smtClean="0"/>
              <a:t>Short circuit proof for passive sensor supply voltage, however, use fused terminal blocks for field wiring.</a:t>
            </a:r>
          </a:p>
          <a:p>
            <a:r>
              <a:rPr lang="en-US" dirty="0" smtClean="0"/>
              <a:t>Diagnostic indicator LED’s</a:t>
            </a:r>
          </a:p>
          <a:p>
            <a:r>
              <a:rPr lang="en-US" dirty="0" smtClean="0"/>
              <a:t>Worldwide availability with technical support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r>
              <a:rPr lang="en-US" smtClean="0"/>
              <a:t>Color coded modules for ease of identification</a:t>
            </a:r>
          </a:p>
          <a:p>
            <a:pPr lvl="1"/>
            <a:r>
              <a:rPr lang="en-US" smtClean="0"/>
              <a:t>Black = power</a:t>
            </a:r>
          </a:p>
          <a:p>
            <a:pPr lvl="1"/>
            <a:r>
              <a:rPr lang="en-US" smtClean="0"/>
              <a:t>Pink = digital output</a:t>
            </a:r>
          </a:p>
          <a:p>
            <a:pPr lvl="1"/>
            <a:r>
              <a:rPr lang="en-US" smtClean="0"/>
              <a:t>Blue = digital input</a:t>
            </a:r>
          </a:p>
          <a:p>
            <a:pPr lvl="1"/>
            <a:r>
              <a:rPr lang="en-US" smtClean="0"/>
              <a:t>Green = analog input</a:t>
            </a:r>
          </a:p>
          <a:p>
            <a:r>
              <a:rPr lang="en-US" smtClean="0"/>
              <a:t>DIN rail mount provide for grounding, both physical earth ground and functional earth ground</a:t>
            </a:r>
          </a:p>
          <a:p>
            <a:r>
              <a:rPr lang="en-US" smtClean="0"/>
              <a:t>Eliminates parallel wiring of multiple modules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Media\weltblech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3" b="2188"/>
          <a:stretch>
            <a:fillRect/>
          </a:stretch>
        </p:blipFill>
        <p:spPr bwMode="auto">
          <a:xfrm>
            <a:off x="754063" y="717081"/>
            <a:ext cx="8382000" cy="532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1777221" y="1654175"/>
            <a:ext cx="7214379" cy="3594100"/>
            <a:chOff x="864" y="1344"/>
            <a:chExt cx="4812" cy="2368"/>
          </a:xfrm>
        </p:grpSpPr>
        <p:pic>
          <p:nvPicPr>
            <p:cNvPr id="416773" name="Picture 5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3"/>
            <a:srcRect l="3642" t="2649" r="2980" b="3973"/>
            <a:stretch>
              <a:fillRect/>
            </a:stretch>
          </p:blipFill>
          <p:spPr bwMode="auto">
            <a:xfrm>
              <a:off x="2804" y="1872"/>
              <a:ext cx="76" cy="8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74" name="Picture 6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160" y="1344"/>
              <a:ext cx="76" cy="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75" name="Picture 7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640" y="1440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76" name="Picture 8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703" y="1554"/>
              <a:ext cx="76" cy="76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77" name="Picture 9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842" y="1392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78" name="Picture 10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928" y="1488"/>
              <a:ext cx="76" cy="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79" name="Picture 11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842" y="1536"/>
              <a:ext cx="76" cy="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80" name="Picture 12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818" y="1600"/>
              <a:ext cx="76" cy="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81" name="Picture 13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458" y="1656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82" name="Picture 14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342" y="1632"/>
              <a:ext cx="76" cy="76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83" name="Picture 15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378" y="1936"/>
              <a:ext cx="76" cy="76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84" name="Picture 16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454" y="1908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85" name="Picture 17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534" y="1732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86" name="Picture 18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678" y="1872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87" name="Picture 19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640" y="1764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88" name="Picture 20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590" y="1696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89" name="Picture 21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666" y="1648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90" name="Picture 22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676" y="1707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91" name="Picture 23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766" y="1680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92" name="Picture 24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697" y="1790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93" name="Picture 25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848" y="1800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94" name="Picture 26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745" y="1851"/>
              <a:ext cx="76" cy="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95" name="Picture 27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3118" y="1644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96" name="Picture 28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994" y="1920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97" name="Picture 29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756" y="1779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98" name="Picture 30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842" y="1684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799" name="Picture 31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3120" y="2084"/>
              <a:ext cx="76" cy="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00" name="Picture 32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344" y="1776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01" name="Picture 33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200" y="1968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02" name="Picture 34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248" y="2352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03" name="Picture 35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864" y="2400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04" name="Picture 36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296" y="2784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05" name="Picture 37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488" y="2688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06" name="Picture 38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344" y="3072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07" name="Picture 39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488" y="3168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08" name="Picture 40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728" y="3264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09" name="Picture 41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392" y="3552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10" name="Picture 42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632" y="3456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11" name="Picture 43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1536" y="3600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12" name="Picture 44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2976" y="3360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13" name="Picture 45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3360" y="2304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14" name="Picture 46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3840" y="2256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15" name="Picture 47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5040" y="3360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16" name="Picture 48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5564" y="3472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17" name="Picture 49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796" y="1868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18" name="Picture 50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556" y="1968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19" name="Picture 51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540" y="2548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20" name="Picture 52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300" y="2856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21" name="Picture 53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212" y="2536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22" name="Picture 54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248" y="2596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23" name="Picture 55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152" y="2384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24" name="Picture 56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260" y="2268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25" name="Picture 57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356" y="2180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26" name="Picture 58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300" y="1948"/>
              <a:ext cx="112" cy="112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27" name="Picture 59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5"/>
            <a:srcRect l="3642" t="2649" r="2980" b="3973"/>
            <a:stretch>
              <a:fillRect/>
            </a:stretch>
          </p:blipFill>
          <p:spPr bwMode="auto">
            <a:xfrm>
              <a:off x="4512" y="2140"/>
              <a:ext cx="112" cy="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28" name="Picture 60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736" y="1488"/>
              <a:ext cx="76" cy="76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29" name="Picture 61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842" y="1920"/>
              <a:ext cx="76" cy="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16830" name="Picture 62" descr="D:\Eigene Dateien\Praesentationen\BilderCorp\Phoenix2.jpg"/>
            <p:cNvPicPr>
              <a:picLocks noChangeAspect="1" noChangeArrowheads="1"/>
            </p:cNvPicPr>
            <p:nvPr/>
          </p:nvPicPr>
          <p:blipFill>
            <a:blip r:embed="rId4"/>
            <a:srcRect l="3642" t="2649" r="2980" b="3973"/>
            <a:stretch>
              <a:fillRect/>
            </a:stretch>
          </p:blipFill>
          <p:spPr bwMode="auto">
            <a:xfrm>
              <a:off x="2928" y="1824"/>
              <a:ext cx="76" cy="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11268" name="Rectangle 63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444750" y="5864225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64">
            <a:hlinkClick r:id="rId7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736850" y="5318125"/>
            <a:ext cx="1841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5">
            <a:hlinkClick r:id="rId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127250" y="2949575"/>
            <a:ext cx="190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66">
            <a:hlinkClick r:id="rId9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898650" y="3254375"/>
            <a:ext cx="203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67">
            <a:hlinkClick r:id="rId10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721100" y="2720975"/>
            <a:ext cx="1285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68">
            <a:hlinkClick r:id="rId11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895725" y="3162300"/>
            <a:ext cx="1285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69">
            <a:hlinkClick r:id="rId1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192588" y="2425700"/>
            <a:ext cx="1285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70">
            <a:hlinkClick r:id="rId1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513263" y="2344738"/>
            <a:ext cx="1285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71">
            <a:hlinkClick r:id="rId1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287838" y="2635250"/>
            <a:ext cx="12858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72">
            <a:hlinkClick r:id="rId1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349750" y="2511425"/>
            <a:ext cx="12858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73">
            <a:hlinkClick r:id="rId1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908425" y="2771775"/>
            <a:ext cx="1285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74">
            <a:hlinkClick r:id="rId17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771900" y="3209925"/>
            <a:ext cx="1285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75">
            <a:hlinkClick r:id="rId1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197350" y="2968625"/>
            <a:ext cx="762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76">
            <a:hlinkClick r:id="rId19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029075" y="2889250"/>
            <a:ext cx="88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77">
            <a:hlinkClick r:id="rId20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235450" y="2762250"/>
            <a:ext cx="12858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78">
            <a:hlinkClick r:id="rId21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140200" y="2835275"/>
            <a:ext cx="9683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79">
            <a:hlinkClick r:id="rId2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244975" y="2854325"/>
            <a:ext cx="1079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80">
            <a:hlinkClick r:id="rId2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521200" y="2771775"/>
            <a:ext cx="12858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81">
            <a:hlinkClick r:id="rId2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384675" y="2819400"/>
            <a:ext cx="1285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Rectangle 82">
            <a:hlinkClick r:id="rId2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530725" y="3000375"/>
            <a:ext cx="1238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Rectangle 83">
            <a:hlinkClick r:id="rId2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292600" y="2968625"/>
            <a:ext cx="762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Rectangle 84">
            <a:hlinkClick r:id="rId27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387850" y="2968625"/>
            <a:ext cx="11906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85">
            <a:hlinkClick r:id="rId2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244975" y="3114675"/>
            <a:ext cx="1285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Rectangle 86">
            <a:hlinkClick r:id="rId29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716463" y="546417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87">
            <a:hlinkClick r:id="rId30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749800" y="3197225"/>
            <a:ext cx="1238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187325" indent="-187325"/>
            <a:endParaRPr lang="de-DE" altLang="de-DE" sz="2400"/>
          </a:p>
        </p:txBody>
      </p:sp>
      <p:sp>
        <p:nvSpPr>
          <p:cNvPr id="11293" name="Rectangle 88">
            <a:hlinkClick r:id="rId31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073775" y="3697288"/>
            <a:ext cx="2381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Rectangle 89">
            <a:hlinkClick r:id="rId3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593013" y="3087688"/>
            <a:ext cx="2381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Rectangle 90">
            <a:hlinkClick r:id="rId3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797675" y="4664075"/>
            <a:ext cx="2381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Rectangle 91">
            <a:hlinkClick r:id="rId3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978775" y="5464175"/>
            <a:ext cx="2381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Rectangle 92">
            <a:hlinkClick r:id="rId3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797675" y="3221038"/>
            <a:ext cx="2381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Rectangle 93">
            <a:hlinkClick r:id="rId3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202488" y="3244850"/>
            <a:ext cx="2381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Rectangle 94">
            <a:hlinkClick r:id="rId37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371600" y="3940175"/>
            <a:ext cx="203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Rectangle 95">
            <a:hlinkClick r:id="rId3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946650" y="2752725"/>
            <a:ext cx="1238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Rectangle 96">
            <a:hlinkClick r:id="rId39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705600" y="4252913"/>
            <a:ext cx="2381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Rectangle 100"/>
          <p:cNvSpPr>
            <a:spLocks noGrp="1" noChangeArrowheads="1"/>
          </p:cNvSpPr>
          <p:nvPr>
            <p:ph type="title"/>
          </p:nvPr>
        </p:nvSpPr>
        <p:spPr>
          <a:xfrm>
            <a:off x="692150" y="20782"/>
            <a:ext cx="8229600" cy="1006475"/>
          </a:xfrm>
        </p:spPr>
        <p:txBody>
          <a:bodyPr/>
          <a:lstStyle/>
          <a:p>
            <a:pPr eaLnBrk="1" hangingPunct="1"/>
            <a:r>
              <a:rPr lang="nl-NL" dirty="0" smtClean="0"/>
              <a:t>PHOENIX CONTACT</a:t>
            </a:r>
          </a:p>
        </p:txBody>
      </p:sp>
      <p:sp>
        <p:nvSpPr>
          <p:cNvPr id="99" name="Tekstvak 98"/>
          <p:cNvSpPr txBox="1"/>
          <p:nvPr/>
        </p:nvSpPr>
        <p:spPr>
          <a:xfrm>
            <a:off x="2987675" y="6165850"/>
            <a:ext cx="48244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dirty="0" err="1">
                <a:solidFill>
                  <a:schemeClr val="tx2">
                    <a:lumMod val="75000"/>
                  </a:schemeClr>
                </a:solidFill>
              </a:rPr>
              <a:t>www.phoenixcontact.com</a:t>
            </a:r>
            <a:endParaRPr lang="nl-N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3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320419"/>
              </p:ext>
            </p:extLst>
          </p:nvPr>
        </p:nvGraphicFramePr>
        <p:xfrm>
          <a:off x="609600" y="1600200"/>
          <a:ext cx="8229024" cy="401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512"/>
                <a:gridCol w="4114512"/>
              </a:tblGrid>
              <a:tr h="347688">
                <a:tc gridSpan="2"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General Data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2865" marB="4286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688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Housing dimensions (width x height x depth)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48.8 mm x 120 mm x 71.5 mm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Ambient temperature (operation)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-25°C to +55°C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Permissible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humidity (operation)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to 95%, according to DIN EN 61131-2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Connection data for Inline connector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pPr lvl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Connection method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Spring-cage terminals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542966">
                <a:tc>
                  <a:txBody>
                    <a:bodyPr/>
                    <a:lstStyle/>
                    <a:p>
                      <a:pPr lvl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Conductor cross section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 mm</a:t>
                      </a:r>
                      <a:r>
                        <a:rPr lang="en-US" sz="15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1.5 mm</a:t>
                      </a:r>
                      <a:r>
                        <a:rPr lang="en-US" sz="15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(solid or stranded), 24 - 16 AWG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Transmission</a:t>
                      </a:r>
                      <a:r>
                        <a:rPr lang="en-US" sz="1500" baseline="0" dirty="0" smtClean="0"/>
                        <a:t> speed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500kbps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Power consumption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pPr lvl="1"/>
                      <a:r>
                        <a:rPr lang="en-US" sz="1500" dirty="0" smtClean="0"/>
                        <a:t>Voltage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 VDC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  <a:tr h="347688">
                <a:tc>
                  <a:txBody>
                    <a:bodyPr/>
                    <a:lstStyle/>
                    <a:p>
                      <a:pPr lvl="1"/>
                      <a:r>
                        <a:rPr lang="en-US" sz="1500" dirty="0" smtClean="0"/>
                        <a:t>Current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mA</a:t>
                      </a:r>
                      <a:endParaRPr lang="en-US" sz="1500" dirty="0"/>
                    </a:p>
                  </a:txBody>
                  <a:tcPr marL="83127" marR="83127" marT="42865" marB="4286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SI Incorporated Colors">
      <a:dk1>
        <a:sysClr val="windowText" lastClr="000000"/>
      </a:dk1>
      <a:lt1>
        <a:srgbClr val="FFFFFF"/>
      </a:lt1>
      <a:dk2>
        <a:srgbClr val="595959"/>
      </a:dk2>
      <a:lt2>
        <a:srgbClr val="7F7F7F"/>
      </a:lt2>
      <a:accent1>
        <a:srgbClr val="EC008C"/>
      </a:accent1>
      <a:accent2>
        <a:srgbClr val="00B0EF"/>
      </a:accent2>
      <a:accent3>
        <a:srgbClr val="F58220"/>
      </a:accent3>
      <a:accent4>
        <a:srgbClr val="58B947"/>
      </a:accent4>
      <a:accent5>
        <a:srgbClr val="FBDE00"/>
      </a:accent5>
      <a:accent6>
        <a:srgbClr val="BFBFBF"/>
      </a:accent6>
      <a:hlink>
        <a:srgbClr val="00B0EF"/>
      </a:hlink>
      <a:folHlink>
        <a:srgbClr val="00759E"/>
      </a:folHlink>
    </a:clrScheme>
    <a:fontScheme name="TSI Incorporated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SI_DocumentTemplateName xmlns="d6601259-7d3d-4caa-ad8a-c62dbf387213" xsi:nil="true"/>
    <TSI_DocumentTemplateVersion xmlns="d6601259-7d3d-4caa-ad8a-c62dbf387213">1.0</TSI_DocumentTemplateVersion>
    <Department xmlns="d6601259-7d3d-4caa-ad8a-c62dbf387213" xsi:nil="true"/>
    <TSI_DocumentTemplateOwner xmlns="d6601259-7d3d-4caa-ad8a-c62dbf38721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37EA800E92449B3577331F152CC4C" ma:contentTypeVersion="9" ma:contentTypeDescription="Create a new document." ma:contentTypeScope="" ma:versionID="11a98e357517003f123bfc093fb756ff">
  <xsd:schema xmlns:xsd="http://www.w3.org/2001/XMLSchema" xmlns:p="http://schemas.microsoft.com/office/2006/metadata/properties" xmlns:ns2="d6601259-7d3d-4caa-ad8a-c62dbf387213" targetNamespace="http://schemas.microsoft.com/office/2006/metadata/properties" ma:root="true" ma:fieldsID="4dcbcdf98c0d007377b8b423c1839fa8" ns2:_="">
    <xsd:import namespace="d6601259-7d3d-4caa-ad8a-c62dbf387213"/>
    <xsd:element name="properties">
      <xsd:complexType>
        <xsd:sequence>
          <xsd:element name="documentManagement">
            <xsd:complexType>
              <xsd:all>
                <xsd:element ref="ns2:Department" minOccurs="0"/>
                <xsd:element ref="ns2:TSI_DocumentTemplateName" minOccurs="0"/>
                <xsd:element ref="ns2:TSI_DocumentTemplateVersion" minOccurs="0"/>
                <xsd:element ref="ns2:TSI_DocumentTemplate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601259-7d3d-4caa-ad8a-c62dbf387213" elementFormDefault="qualified">
    <xsd:import namespace="http://schemas.microsoft.com/office/2006/documentManagement/types"/>
    <xsd:element name="Department" ma:index="8" nillable="true" ma:displayName="Group" ma:default="" ma:format="Dropdown" ma:internalName="Department">
      <xsd:simpleType>
        <xsd:restriction base="dms:Choice">
          <xsd:enumeration value="Common"/>
          <xsd:enumeration value="Corporate Management"/>
          <xsd:enumeration value="Information Technology"/>
          <xsd:enumeration value="Human Resources"/>
          <xsd:enumeration value="Legal"/>
          <xsd:enumeration value="Sales"/>
          <xsd:enumeration value="Service"/>
          <xsd:enumeration value="Marketing"/>
          <xsd:enumeration value="Engineering"/>
          <xsd:enumeration value="Manufacturing"/>
          <xsd:enumeration value="Supply Chain Management"/>
          <xsd:enumeration value="Quality Management"/>
          <xsd:enumeration value="Finance &amp; Accounting"/>
          <xsd:enumeration value="Maintenance"/>
        </xsd:restriction>
      </xsd:simpleType>
    </xsd:element>
    <xsd:element name="TSI_DocumentTemplateName" ma:index="9" nillable="true" ma:displayName="TSI_DocumentTemplateName" ma:internalName="TSI_DocumentTemplateName">
      <xsd:simpleType>
        <xsd:restriction base="dms:Text">
          <xsd:maxLength value="255"/>
        </xsd:restriction>
      </xsd:simpleType>
    </xsd:element>
    <xsd:element name="TSI_DocumentTemplateVersion" ma:index="10" nillable="true" ma:displayName="TSI_DocumentTemplateVersion" ma:internalName="TSI_DocumentTemplateVersion">
      <xsd:simpleType>
        <xsd:restriction base="dms:Text">
          <xsd:maxLength value="255"/>
        </xsd:restriction>
      </xsd:simpleType>
    </xsd:element>
    <xsd:element name="TSI_DocumentTemplateOwner" ma:index="11" nillable="true" ma:displayName="TSI_DocumentTemplateOwner" ma:internalName="TSI_DocumentTemplateOwn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18781BD-CF20-4F98-A2B5-703D13973FC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E8DA35D-EF9F-42EA-8DAB-E368F2669C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E08C6C-BEFA-4F90-B071-94AD7C0CAB9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6601259-7d3d-4caa-ad8a-c62dbf387213"/>
    <ds:schemaRef ds:uri="http://www.w3.org/XML/1998/namespace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7E0E5EF0-F027-4FAB-AC63-F6B30CB01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601259-7d3d-4caa-ad8a-c62dbf38721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900</Words>
  <Application>Microsoft Office PowerPoint</Application>
  <PresentationFormat>On-screen Show (4:3)</PresentationFormat>
  <Paragraphs>257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</vt:lpstr>
      <vt:lpstr>Century Gothic</vt:lpstr>
      <vt:lpstr>Georgia</vt:lpstr>
      <vt:lpstr>Urban</vt:lpstr>
      <vt:lpstr>Phoenix Input/Output Controller</vt:lpstr>
      <vt:lpstr>Bus Controller</vt:lpstr>
      <vt:lpstr>PowerPoint Presentation</vt:lpstr>
      <vt:lpstr>PowerPoint Presentation</vt:lpstr>
      <vt:lpstr>Features</vt:lpstr>
      <vt:lpstr>Features</vt:lpstr>
      <vt:lpstr>Features</vt:lpstr>
      <vt:lpstr>PHOENIX CONTACT</vt:lpstr>
      <vt:lpstr>Specifications</vt:lpstr>
      <vt:lpstr>Controller Wiring</vt:lpstr>
      <vt:lpstr>PowerPoint Presentation</vt:lpstr>
      <vt:lpstr>Digital Output Module 4 or 32DO</vt:lpstr>
      <vt:lpstr>Digital Output Specifications</vt:lpstr>
      <vt:lpstr>Digital Output Wiring Slot 3-1,2,3,4</vt:lpstr>
      <vt:lpstr>PowerPoint Presentation</vt:lpstr>
      <vt:lpstr>Digital Input Module</vt:lpstr>
      <vt:lpstr>PowerPoint Presentation</vt:lpstr>
      <vt:lpstr>Analog Input Module</vt:lpstr>
      <vt:lpstr>Analog Input Wiring Slot 4-2</vt:lpstr>
      <vt:lpstr>Analog Input Specifications</vt:lpstr>
      <vt:lpstr>PowerPoint Presentation</vt:lpstr>
      <vt:lpstr>Slot Identification</vt:lpstr>
      <vt:lpstr>Slot Identification</vt:lpstr>
      <vt:lpstr>Slot Identification</vt:lpstr>
      <vt:lpstr>Slot Identification</vt:lpstr>
      <vt:lpstr>Slot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</vt:lpstr>
    </vt:vector>
  </TitlesOfParts>
  <Company>TSI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alain.nezer@tsi.com</dc:creator>
  <cp:lastModifiedBy>Cox, Lyle</cp:lastModifiedBy>
  <cp:revision>75</cp:revision>
  <dcterms:created xsi:type="dcterms:W3CDTF">2012-04-13T19:28:29Z</dcterms:created>
  <dcterms:modified xsi:type="dcterms:W3CDTF">2019-05-22T19:04:32Z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